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Nunito" pitchFamily="2" charset="77"/>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0c4f34c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0c4f34c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58290b37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58290b3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5a2c1d09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5a2c1d09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58290b37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58290b37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080df5e2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080df5e2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0962ea7d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0962ea7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5a2c1d09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5a2c1d09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ad255a87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ad255a87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ad4449d6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ad4449d6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0c4f34c8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0c4f34c8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80df5e2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80df5e2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b299536e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b299536e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ad4449d60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ad4449d60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ad4449d60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ad4449d60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ad255a87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ad255a87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5a2c1d09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5a2c1d09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ad255a87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ad255a87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ad255a87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ad255a87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ad255a87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ad255a87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5a2c1d09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5a2c1d09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5a2c1d09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5a2c1d09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5a2c1d0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5a2c1d0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ad255a87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ad255a87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ad4449d60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ad4449d60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234e792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234e792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6b234e792c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6b234e792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ad4449d6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ad4449d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0c4f34c8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0c4f34c8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ad255a87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ad255a8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58290b37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58290b37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ad255a8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ad255a8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080df5e2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080df5e2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profile/ronak.shah8593#!/vizhome/AMS572_Project/Dashboard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kaggle.com/christinahartnett/ams-572-code?scriptVersionId=23466623"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678850" y="1525650"/>
            <a:ext cx="57210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FIFA 2019 Player Data</a:t>
            </a:r>
            <a:endParaRPr b="1"/>
          </a:p>
        </p:txBody>
      </p:sp>
      <p:sp>
        <p:nvSpPr>
          <p:cNvPr id="129" name="Google Shape;129;p13"/>
          <p:cNvSpPr txBox="1">
            <a:spLocks noGrp="1"/>
          </p:cNvSpPr>
          <p:nvPr>
            <p:ph type="subTitle" idx="1"/>
          </p:nvPr>
        </p:nvSpPr>
        <p:spPr>
          <a:xfrm>
            <a:off x="1858700" y="2973743"/>
            <a:ext cx="5361300" cy="98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t>Group 8</a:t>
            </a:r>
            <a:endParaRPr sz="2400" b="1"/>
          </a:p>
          <a:p>
            <a:pPr marL="0" lvl="0" indent="0" algn="ctr" rtl="0">
              <a:spcBef>
                <a:spcPts val="0"/>
              </a:spcBef>
              <a:spcAft>
                <a:spcPts val="0"/>
              </a:spcAft>
              <a:buNone/>
            </a:pPr>
            <a:r>
              <a:rPr lang="en"/>
              <a:t>Christina Hartnett, Ronak Dilip Shah, Joshua Foote, </a:t>
            </a:r>
            <a:endParaRPr/>
          </a:p>
          <a:p>
            <a:pPr marL="0" lvl="0" indent="0" algn="ctr" rtl="0">
              <a:spcBef>
                <a:spcPts val="0"/>
              </a:spcBef>
              <a:spcAft>
                <a:spcPts val="0"/>
              </a:spcAft>
              <a:buNone/>
            </a:pPr>
            <a:r>
              <a:rPr lang="en"/>
              <a:t>Stephanie Taboada and Michael LaBarbera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424350" y="2753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 test for comparing Variances</a:t>
            </a:r>
            <a:endParaRPr/>
          </a:p>
        </p:txBody>
      </p:sp>
      <p:pic>
        <p:nvPicPr>
          <p:cNvPr id="196" name="Google Shape;196;p22"/>
          <p:cNvPicPr preferRelativeResize="0"/>
          <p:nvPr/>
        </p:nvPicPr>
        <p:blipFill>
          <a:blip r:embed="rId3">
            <a:alphaModFix/>
          </a:blip>
          <a:stretch>
            <a:fillRect/>
          </a:stretch>
        </p:blipFill>
        <p:spPr>
          <a:xfrm>
            <a:off x="308075" y="944250"/>
            <a:ext cx="8458501" cy="335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475950" y="225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testing</a:t>
            </a:r>
            <a:endParaRPr/>
          </a:p>
        </p:txBody>
      </p:sp>
      <p:sp>
        <p:nvSpPr>
          <p:cNvPr id="202" name="Google Shape;202;p23"/>
          <p:cNvSpPr/>
          <p:nvPr/>
        </p:nvSpPr>
        <p:spPr>
          <a:xfrm>
            <a:off x="475950" y="801425"/>
            <a:ext cx="8192100" cy="399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475950" y="2776025"/>
            <a:ext cx="4096200" cy="2031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4572150" y="2776025"/>
            <a:ext cx="4096200" cy="20313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body" idx="1"/>
          </p:nvPr>
        </p:nvSpPr>
        <p:spPr>
          <a:xfrm>
            <a:off x="819150" y="937225"/>
            <a:ext cx="7505700" cy="209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For our first hypothesis we will be testing the 1- sided alternative hypothesis to check if the mean wage for Manchester United is greater than the mean wage for Manchester City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We know the data is normally distributed and that the variances are equal shown by the F test</a:t>
            </a:r>
            <a:endParaRPr sz="1800">
              <a:solidFill>
                <a:srgbClr val="000000"/>
              </a:solidFill>
            </a:endParaRPr>
          </a:p>
        </p:txBody>
      </p:sp>
      <p:sp>
        <p:nvSpPr>
          <p:cNvPr id="206" name="Google Shape;206;p23"/>
          <p:cNvSpPr txBox="1"/>
          <p:nvPr/>
        </p:nvSpPr>
        <p:spPr>
          <a:xfrm>
            <a:off x="854675" y="2776025"/>
            <a:ext cx="3597300" cy="20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a:latin typeface="Calibri"/>
                <a:ea typeface="Calibri"/>
                <a:cs typeface="Calibri"/>
                <a:sym typeface="Calibri"/>
              </a:rPr>
              <a:t>MU</a:t>
            </a:r>
            <a:endParaRPr sz="1800" b="1" u="sng">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Sample size: 18</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Max Wage for ST: 260,000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Min Wage for ST: 105,000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Mean Wage for ST: 152,500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SD of Wage for ST: 46,849.25764</a:t>
            </a: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23"/>
          <p:cNvSpPr txBox="1"/>
          <p:nvPr/>
        </p:nvSpPr>
        <p:spPr>
          <a:xfrm>
            <a:off x="4890925" y="2776025"/>
            <a:ext cx="3597300" cy="194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a:latin typeface="Calibri"/>
                <a:ea typeface="Calibri"/>
                <a:cs typeface="Calibri"/>
                <a:sym typeface="Calibri"/>
              </a:rPr>
              <a:t>MC</a:t>
            </a:r>
            <a:endParaRPr sz="1800" b="1" u="sng">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Sample size: 19</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Max Wage for ST: 355,000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Min Wage for ST: 105,000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Mean Wage for ST: 180,526.3158</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SD of Wage for ST: 67,616.04709</a:t>
            </a: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u="sng">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p:nvPr/>
        </p:nvSpPr>
        <p:spPr>
          <a:xfrm>
            <a:off x="286625" y="257975"/>
            <a:ext cx="5259900" cy="6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Calibri"/>
                <a:ea typeface="Calibri"/>
                <a:cs typeface="Calibri"/>
                <a:sym typeface="Calibri"/>
              </a:rPr>
              <a:t>T test in R using log of wage data</a:t>
            </a:r>
            <a:endParaRPr sz="2400">
              <a:solidFill>
                <a:schemeClr val="lt1"/>
              </a:solidFill>
              <a:latin typeface="Calibri"/>
              <a:ea typeface="Calibri"/>
              <a:cs typeface="Calibri"/>
              <a:sym typeface="Calibri"/>
            </a:endParaRPr>
          </a:p>
        </p:txBody>
      </p:sp>
      <p:pic>
        <p:nvPicPr>
          <p:cNvPr id="213" name="Google Shape;213;p24"/>
          <p:cNvPicPr preferRelativeResize="0"/>
          <p:nvPr/>
        </p:nvPicPr>
        <p:blipFill>
          <a:blip r:embed="rId3">
            <a:alphaModFix/>
          </a:blip>
          <a:stretch>
            <a:fillRect/>
          </a:stretch>
        </p:blipFill>
        <p:spPr>
          <a:xfrm>
            <a:off x="239363" y="1000975"/>
            <a:ext cx="8665275" cy="34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19" name="Google Shape;219;p25"/>
          <p:cNvSpPr/>
          <p:nvPr/>
        </p:nvSpPr>
        <p:spPr>
          <a:xfrm>
            <a:off x="655200" y="1108325"/>
            <a:ext cx="7989000" cy="30804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20" name="Google Shape;220;p25"/>
          <p:cNvSpPr txBox="1">
            <a:spLocks noGrp="1"/>
          </p:cNvSpPr>
          <p:nvPr>
            <p:ph type="body" idx="1"/>
          </p:nvPr>
        </p:nvSpPr>
        <p:spPr>
          <a:xfrm>
            <a:off x="578450" y="1108325"/>
            <a:ext cx="7781700" cy="292685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dirty="0">
                <a:solidFill>
                  <a:srgbClr val="000000"/>
                </a:solidFill>
                <a:latin typeface="Arial"/>
                <a:ea typeface="Arial"/>
                <a:cs typeface="Arial"/>
                <a:sym typeface="Arial"/>
              </a:rPr>
              <a:t>Our conclusion is not reject the Null Hypothesis   (H</a:t>
            </a:r>
            <a:r>
              <a:rPr lang="en" sz="2400" baseline="-25000" dirty="0">
                <a:solidFill>
                  <a:srgbClr val="000000"/>
                </a:solidFill>
                <a:latin typeface="Arial"/>
                <a:ea typeface="Arial"/>
                <a:cs typeface="Arial"/>
                <a:sym typeface="Arial"/>
              </a:rPr>
              <a:t>0</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MU</a:t>
            </a:r>
            <a:r>
              <a:rPr lang="en" sz="2400" baseline="-25000" dirty="0">
                <a:solidFill>
                  <a:srgbClr val="000000"/>
                </a:solidFill>
                <a:latin typeface="Arial"/>
                <a:ea typeface="Arial"/>
                <a:cs typeface="Arial"/>
                <a:sym typeface="Arial"/>
              </a:rPr>
              <a:t> </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MC</a:t>
            </a:r>
            <a:r>
              <a:rPr lang="en" sz="2400" dirty="0">
                <a:solidFill>
                  <a:srgbClr val="000000"/>
                </a:solidFill>
                <a:latin typeface="Arial"/>
                <a:ea typeface="Arial"/>
                <a:cs typeface="Arial"/>
                <a:sym typeface="Arial"/>
              </a:rPr>
              <a:t>) because our p-value is 0.9248 which is greater than our alpha we were testing against. </a:t>
            </a:r>
            <a:endParaRPr sz="2400" dirty="0">
              <a:solidFill>
                <a:srgbClr val="000000"/>
              </a:solidFill>
              <a:latin typeface="Arial"/>
              <a:ea typeface="Arial"/>
              <a:cs typeface="Arial"/>
              <a:sym typeface="Arial"/>
            </a:endParaRPr>
          </a:p>
          <a:p>
            <a:pPr marL="457200" lvl="0" indent="0" algn="ctr" rtl="0">
              <a:spcBef>
                <a:spcPts val="1600"/>
              </a:spcBef>
              <a:spcAft>
                <a:spcPts val="0"/>
              </a:spcAft>
              <a:buNone/>
            </a:pPr>
            <a:r>
              <a:rPr lang="en" sz="2400" dirty="0">
                <a:solidFill>
                  <a:srgbClr val="000000"/>
                </a:solidFill>
                <a:latin typeface="Arial"/>
                <a:ea typeface="Arial"/>
                <a:cs typeface="Arial"/>
                <a:sym typeface="Arial"/>
              </a:rPr>
              <a:t>This means that we do not have enough evidence to claim that the wage for Manchester United players is higher than that of Manchester City players.</a:t>
            </a:r>
            <a:endParaRPr sz="2400" dirty="0">
              <a:solidFill>
                <a:srgbClr val="000000"/>
              </a:solidFill>
              <a:latin typeface="Arial"/>
              <a:ea typeface="Arial"/>
              <a:cs typeface="Arial"/>
              <a:sym typeface="Arial"/>
            </a:endParaRPr>
          </a:p>
          <a:p>
            <a:pPr marL="457200" lvl="0" indent="0" algn="ctr" rtl="0">
              <a:spcBef>
                <a:spcPts val="1600"/>
              </a:spcBef>
              <a:spcAft>
                <a:spcPts val="0"/>
              </a:spcAft>
              <a:buNone/>
            </a:pPr>
            <a:endParaRPr sz="2400" dirty="0">
              <a:solidFill>
                <a:srgbClr val="000000"/>
              </a:solidFill>
              <a:latin typeface="Arial"/>
              <a:ea typeface="Arial"/>
              <a:cs typeface="Arial"/>
              <a:sym typeface="Arial"/>
            </a:endParaRPr>
          </a:p>
          <a:p>
            <a:pPr marL="457200" lvl="0" indent="0" algn="l" rtl="0">
              <a:spcBef>
                <a:spcPts val="1600"/>
              </a:spcBef>
              <a:spcAft>
                <a:spcPts val="1600"/>
              </a:spcAft>
              <a:buNone/>
            </a:pPr>
            <a:endParaRPr sz="2400"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601725" y="2092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2</a:t>
            </a:r>
            <a:endParaRPr/>
          </a:p>
        </p:txBody>
      </p:sp>
      <p:sp>
        <p:nvSpPr>
          <p:cNvPr id="226" name="Google Shape;226;p26"/>
          <p:cNvSpPr txBox="1">
            <a:spLocks noGrp="1"/>
          </p:cNvSpPr>
          <p:nvPr>
            <p:ph type="body" idx="1"/>
          </p:nvPr>
        </p:nvSpPr>
        <p:spPr>
          <a:xfrm>
            <a:off x="819150" y="760275"/>
            <a:ext cx="75057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Chi-Squared test</a:t>
            </a:r>
            <a:endParaRPr sz="2000"/>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227" name="Google Shape;227;p26"/>
          <p:cNvSpPr/>
          <p:nvPr/>
        </p:nvSpPr>
        <p:spPr>
          <a:xfrm>
            <a:off x="326838" y="1250775"/>
            <a:ext cx="8490300" cy="3454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28" name="Google Shape;228;p26"/>
          <p:cNvSpPr txBox="1"/>
          <p:nvPr/>
        </p:nvSpPr>
        <p:spPr>
          <a:xfrm>
            <a:off x="291900" y="1250775"/>
            <a:ext cx="8560200" cy="31324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200" dirty="0"/>
              <a:t>Our second Hypothesis we decided to test is if the Zone of origin  and Position of the players are dependent at alpha level 0.1</a:t>
            </a:r>
            <a:endParaRPr sz="2200" dirty="0"/>
          </a:p>
          <a:p>
            <a:pPr marL="0" lvl="0" indent="0" algn="ctr" rtl="0">
              <a:lnSpc>
                <a:spcPct val="115000"/>
              </a:lnSpc>
              <a:spcBef>
                <a:spcPts val="1600"/>
              </a:spcBef>
              <a:spcAft>
                <a:spcPts val="0"/>
              </a:spcAft>
              <a:buNone/>
            </a:pPr>
            <a:r>
              <a:rPr lang="en" sz="2200" dirty="0"/>
              <a:t>Our Null Hypothesis is that the zone of origins have the same average number of players per position.</a:t>
            </a:r>
            <a:endParaRPr sz="2200" dirty="0"/>
          </a:p>
          <a:p>
            <a:pPr marL="0" lvl="0" indent="0" algn="ctr" rtl="0">
              <a:lnSpc>
                <a:spcPct val="115000"/>
              </a:lnSpc>
              <a:spcBef>
                <a:spcPts val="1600"/>
              </a:spcBef>
              <a:spcAft>
                <a:spcPts val="0"/>
              </a:spcAft>
              <a:buNone/>
            </a:pPr>
            <a:r>
              <a:rPr lang="en" sz="2200" dirty="0"/>
              <a:t>Our Alternative Hypothesis is that the average number of players per position is dependent on the zone they originate from</a:t>
            </a:r>
            <a:endParaRPr sz="2200" dirty="0"/>
          </a:p>
          <a:p>
            <a:pPr marL="0" lvl="0" indent="0" algn="l" rtl="0">
              <a:lnSpc>
                <a:spcPct val="115000"/>
              </a:lnSpc>
              <a:spcBef>
                <a:spcPts val="0"/>
              </a:spcBef>
              <a:spcAft>
                <a:spcPts val="0"/>
              </a:spcAft>
              <a:buNone/>
            </a:pPr>
            <a:endParaRPr sz="1300" dirty="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endParaRPr sz="1800" dirty="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6261875" y="1171475"/>
            <a:ext cx="1905000" cy="2628900"/>
          </a:xfrm>
          <a:prstGeom prst="rect">
            <a:avLst/>
          </a:prstGeom>
          <a:noFill/>
          <a:ln>
            <a:noFill/>
          </a:ln>
        </p:spPr>
      </p:pic>
      <p:pic>
        <p:nvPicPr>
          <p:cNvPr id="234" name="Google Shape;234;p27"/>
          <p:cNvPicPr preferRelativeResize="0"/>
          <p:nvPr/>
        </p:nvPicPr>
        <p:blipFill>
          <a:blip r:embed="rId4">
            <a:alphaModFix/>
          </a:blip>
          <a:stretch>
            <a:fillRect/>
          </a:stretch>
        </p:blipFill>
        <p:spPr>
          <a:xfrm>
            <a:off x="565375" y="363975"/>
            <a:ext cx="5275649" cy="441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8"/>
          <p:cNvPicPr preferRelativeResize="0"/>
          <p:nvPr/>
        </p:nvPicPr>
        <p:blipFill rotWithShape="1">
          <a:blip r:embed="rId3">
            <a:alphaModFix/>
          </a:blip>
          <a:srcRect r="2104"/>
          <a:stretch/>
        </p:blipFill>
        <p:spPr>
          <a:xfrm>
            <a:off x="1594250" y="419600"/>
            <a:ext cx="5830376" cy="1642275"/>
          </a:xfrm>
          <a:prstGeom prst="rect">
            <a:avLst/>
          </a:prstGeom>
          <a:noFill/>
          <a:ln>
            <a:noFill/>
          </a:ln>
        </p:spPr>
      </p:pic>
      <p:sp>
        <p:nvSpPr>
          <p:cNvPr id="240" name="Google Shape;240;p28"/>
          <p:cNvSpPr/>
          <p:nvPr/>
        </p:nvSpPr>
        <p:spPr>
          <a:xfrm>
            <a:off x="475800" y="2255950"/>
            <a:ext cx="4096200" cy="2545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572000" y="2255950"/>
            <a:ext cx="4096200" cy="2545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75788" y="419600"/>
            <a:ext cx="8192400" cy="18369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txBox="1"/>
          <p:nvPr/>
        </p:nvSpPr>
        <p:spPr>
          <a:xfrm>
            <a:off x="614400" y="2255950"/>
            <a:ext cx="3819000" cy="254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libri"/>
                <a:ea typeface="Calibri"/>
                <a:cs typeface="Calibri"/>
                <a:sym typeface="Calibri"/>
              </a:rPr>
              <a:t>Zone 1 (Americas):</a:t>
            </a:r>
            <a:endParaRPr sz="2400">
              <a:latin typeface="Calibri"/>
              <a:ea typeface="Calibri"/>
              <a:cs typeface="Calibri"/>
              <a:sym typeface="Calibri"/>
            </a:endParaRPr>
          </a:p>
          <a:p>
            <a:pPr marL="0" lvl="0" indent="0" algn="ctr" rtl="0">
              <a:spcBef>
                <a:spcPts val="0"/>
              </a:spcBef>
              <a:spcAft>
                <a:spcPts val="0"/>
              </a:spcAft>
              <a:buNone/>
            </a:pPr>
            <a:r>
              <a:rPr lang="en" sz="2400">
                <a:latin typeface="Calibri"/>
                <a:ea typeface="Calibri"/>
                <a:cs typeface="Calibri"/>
                <a:sym typeface="Calibri"/>
              </a:rPr>
              <a:t>N= 45</a:t>
            </a:r>
            <a:endParaRPr sz="24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Probability of:</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Defense: 0.2</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Forward: 0.33333333</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Keeper: 0.06666667</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Midfield: 0.4</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44" name="Google Shape;244;p28"/>
          <p:cNvSpPr txBox="1"/>
          <p:nvPr/>
        </p:nvSpPr>
        <p:spPr>
          <a:xfrm>
            <a:off x="4898250" y="2219350"/>
            <a:ext cx="3443700" cy="261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libri"/>
                <a:ea typeface="Calibri"/>
                <a:cs typeface="Calibri"/>
                <a:sym typeface="Calibri"/>
              </a:rPr>
              <a:t>Zone 2 (Europe/Africa): </a:t>
            </a:r>
            <a:endParaRPr sz="2400">
              <a:latin typeface="Calibri"/>
              <a:ea typeface="Calibri"/>
              <a:cs typeface="Calibri"/>
              <a:sym typeface="Calibri"/>
            </a:endParaRPr>
          </a:p>
          <a:p>
            <a:pPr marL="0" lvl="0" indent="0" algn="ctr" rtl="0">
              <a:spcBef>
                <a:spcPts val="0"/>
              </a:spcBef>
              <a:spcAft>
                <a:spcPts val="0"/>
              </a:spcAft>
              <a:buNone/>
            </a:pPr>
            <a:r>
              <a:rPr lang="en" sz="2400">
                <a:latin typeface="Calibri"/>
                <a:ea typeface="Calibri"/>
                <a:cs typeface="Calibri"/>
                <a:sym typeface="Calibri"/>
              </a:rPr>
              <a:t>N= 140</a:t>
            </a:r>
            <a:endParaRPr sz="2400">
              <a:latin typeface="Calibri"/>
              <a:ea typeface="Calibri"/>
              <a:cs typeface="Calibri"/>
              <a:sym typeface="Calibri"/>
            </a:endParaRPr>
          </a:p>
          <a:p>
            <a:pPr marL="0" lvl="0" indent="0" algn="ctr" rtl="0">
              <a:spcBef>
                <a:spcPts val="0"/>
              </a:spcBef>
              <a:spcAft>
                <a:spcPts val="0"/>
              </a:spcAft>
              <a:buNone/>
            </a:pPr>
            <a:endParaRPr sz="24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Probability of: </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Defense: 0.27857143</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Forward: 0.24285714</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Keeper: 0.07857143</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Midfield: 0.4</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50" name="Google Shape;250;p29"/>
          <p:cNvSpPr/>
          <p:nvPr/>
        </p:nvSpPr>
        <p:spPr>
          <a:xfrm>
            <a:off x="473700" y="908325"/>
            <a:ext cx="8196600" cy="38601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1" name="Google Shape;251;p29"/>
          <p:cNvSpPr txBox="1">
            <a:spLocks noGrp="1"/>
          </p:cNvSpPr>
          <p:nvPr>
            <p:ph type="body" idx="1"/>
          </p:nvPr>
        </p:nvSpPr>
        <p:spPr>
          <a:xfrm>
            <a:off x="532950" y="908325"/>
            <a:ext cx="8078100" cy="3574028"/>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dirty="0">
                <a:solidFill>
                  <a:srgbClr val="000000"/>
                </a:solidFill>
                <a:latin typeface="Arial"/>
                <a:ea typeface="Arial"/>
                <a:cs typeface="Arial"/>
                <a:sym typeface="Arial"/>
              </a:rPr>
              <a:t>Our conclusion is to not reject the Null Hypothesis because our p-value is larger than the alpha level.</a:t>
            </a:r>
            <a:endParaRPr sz="2400" dirty="0">
              <a:solidFill>
                <a:srgbClr val="000000"/>
              </a:solidFill>
              <a:latin typeface="Arial"/>
              <a:ea typeface="Arial"/>
              <a:cs typeface="Arial"/>
              <a:sym typeface="Arial"/>
            </a:endParaRPr>
          </a:p>
          <a:p>
            <a:pPr marL="457200" lvl="0" indent="0" algn="ctr" rtl="0">
              <a:spcBef>
                <a:spcPts val="1600"/>
              </a:spcBef>
              <a:spcAft>
                <a:spcPts val="0"/>
              </a:spcAft>
              <a:buNone/>
            </a:pPr>
            <a:r>
              <a:rPr lang="en" sz="2400" dirty="0">
                <a:solidFill>
                  <a:srgbClr val="000000"/>
                </a:solidFill>
                <a:latin typeface="Arial"/>
                <a:ea typeface="Arial"/>
                <a:cs typeface="Arial"/>
                <a:sym typeface="Arial"/>
              </a:rPr>
              <a:t>0.7422 &gt;.1</a:t>
            </a:r>
            <a:endParaRPr sz="2400" dirty="0">
              <a:solidFill>
                <a:srgbClr val="000000"/>
              </a:solidFill>
              <a:latin typeface="Arial"/>
              <a:ea typeface="Arial"/>
              <a:cs typeface="Arial"/>
              <a:sym typeface="Arial"/>
            </a:endParaRPr>
          </a:p>
          <a:p>
            <a:pPr marL="0" lvl="0" indent="0" algn="ctr" rtl="0">
              <a:spcBef>
                <a:spcPts val="1600"/>
              </a:spcBef>
              <a:spcAft>
                <a:spcPts val="1600"/>
              </a:spcAft>
              <a:buNone/>
            </a:pPr>
            <a:r>
              <a:rPr lang="en" sz="2400" dirty="0">
                <a:solidFill>
                  <a:srgbClr val="000000"/>
                </a:solidFill>
                <a:latin typeface="Arial"/>
                <a:ea typeface="Arial"/>
                <a:cs typeface="Arial"/>
                <a:sym typeface="Arial"/>
              </a:rPr>
              <a:t>So there is insufficient evidence to claim that the proportion of players per position differs depending on the zone of origin.</a:t>
            </a:r>
            <a:endParaRPr sz="2400"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473700" y="5201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Hypothesis 3</a:t>
            </a:r>
            <a:endParaRPr/>
          </a:p>
          <a:p>
            <a:pPr marL="0" lvl="0" indent="0" algn="l" rtl="0">
              <a:spcBef>
                <a:spcPts val="0"/>
              </a:spcBef>
              <a:spcAft>
                <a:spcPts val="0"/>
              </a:spcAft>
              <a:buNone/>
            </a:pPr>
            <a:endParaRPr/>
          </a:p>
        </p:txBody>
      </p:sp>
      <p:sp>
        <p:nvSpPr>
          <p:cNvPr id="257" name="Google Shape;257;p30"/>
          <p:cNvSpPr/>
          <p:nvPr/>
        </p:nvSpPr>
        <p:spPr>
          <a:xfrm>
            <a:off x="473700" y="1161375"/>
            <a:ext cx="8196600" cy="33678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8" name="Google Shape;258;p30"/>
          <p:cNvSpPr txBox="1">
            <a:spLocks noGrp="1"/>
          </p:cNvSpPr>
          <p:nvPr>
            <p:ph type="body" idx="1"/>
          </p:nvPr>
        </p:nvSpPr>
        <p:spPr>
          <a:xfrm>
            <a:off x="363300" y="1345200"/>
            <a:ext cx="8417400" cy="31012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0000"/>
                </a:solidFill>
                <a:latin typeface="Arial"/>
                <a:ea typeface="Arial"/>
                <a:cs typeface="Arial"/>
                <a:sym typeface="Arial"/>
              </a:rPr>
              <a:t>We wish to test if the mean weights for at least one club differs from the others. The clubs we tested are Manchester United vs. Chelsea vs. FC Barcelona vs. Juventus</a:t>
            </a:r>
            <a:endParaRPr sz="2400" dirty="0">
              <a:solidFill>
                <a:srgbClr val="000000"/>
              </a:solidFill>
              <a:latin typeface="Arial"/>
              <a:ea typeface="Arial"/>
              <a:cs typeface="Arial"/>
              <a:sym typeface="Arial"/>
            </a:endParaRPr>
          </a:p>
          <a:p>
            <a:pPr marL="0" lvl="0" indent="0" algn="ctr" rtl="0">
              <a:spcBef>
                <a:spcPts val="1600"/>
              </a:spcBef>
              <a:spcAft>
                <a:spcPts val="0"/>
              </a:spcAft>
              <a:buNone/>
            </a:pPr>
            <a:r>
              <a:rPr lang="en" sz="2400" dirty="0">
                <a:solidFill>
                  <a:srgbClr val="000000"/>
                </a:solidFill>
                <a:latin typeface="Arial"/>
                <a:ea typeface="Arial"/>
                <a:cs typeface="Arial"/>
                <a:sym typeface="Arial"/>
              </a:rPr>
              <a:t>H</a:t>
            </a:r>
            <a:r>
              <a:rPr lang="en" sz="2400" baseline="-25000" dirty="0">
                <a:solidFill>
                  <a:srgbClr val="000000"/>
                </a:solidFill>
                <a:latin typeface="Arial"/>
                <a:ea typeface="Arial"/>
                <a:cs typeface="Arial"/>
                <a:sym typeface="Arial"/>
              </a:rPr>
              <a:t>0</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MU</a:t>
            </a:r>
            <a:r>
              <a:rPr lang="en" sz="2400" baseline="-25000" dirty="0">
                <a:solidFill>
                  <a:srgbClr val="000000"/>
                </a:solidFill>
                <a:latin typeface="Arial"/>
                <a:ea typeface="Arial"/>
                <a:cs typeface="Arial"/>
                <a:sym typeface="Arial"/>
              </a:rPr>
              <a:t> </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C</a:t>
            </a:r>
            <a:r>
              <a:rPr lang="en" sz="2400" dirty="0">
                <a:solidFill>
                  <a:srgbClr val="000000"/>
                </a:solidFill>
                <a:latin typeface="Arial"/>
                <a:ea typeface="Arial"/>
                <a:cs typeface="Arial"/>
                <a:sym typeface="Arial"/>
              </a:rPr>
              <a:t>=</a:t>
            </a:r>
            <a:r>
              <a:rPr lang="en" sz="2400" baseline="-250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B</a:t>
            </a:r>
            <a:r>
              <a:rPr lang="en" sz="2400" baseline="-25000" dirty="0">
                <a:solidFill>
                  <a:srgbClr val="000000"/>
                </a:solidFill>
                <a:latin typeface="Arial"/>
                <a:ea typeface="Arial"/>
                <a:cs typeface="Arial"/>
                <a:sym typeface="Arial"/>
              </a:rPr>
              <a:t> </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J</a:t>
            </a:r>
            <a:endParaRPr sz="2400" baseline="-25000" dirty="0">
              <a:solidFill>
                <a:srgbClr val="000000"/>
              </a:solidFill>
              <a:latin typeface="Arial"/>
              <a:ea typeface="Arial"/>
              <a:cs typeface="Arial"/>
              <a:sym typeface="Arial"/>
            </a:endParaRPr>
          </a:p>
          <a:p>
            <a:pPr marL="0" lvl="0" indent="0" algn="ctr" rtl="0">
              <a:spcBef>
                <a:spcPts val="1600"/>
              </a:spcBef>
              <a:spcAft>
                <a:spcPts val="0"/>
              </a:spcAft>
              <a:buNone/>
            </a:pPr>
            <a:r>
              <a:rPr lang="en" sz="2400" dirty="0">
                <a:solidFill>
                  <a:srgbClr val="000000"/>
                </a:solidFill>
                <a:latin typeface="Arial"/>
                <a:ea typeface="Arial"/>
                <a:cs typeface="Arial"/>
                <a:sym typeface="Arial"/>
              </a:rPr>
              <a:t>H</a:t>
            </a:r>
            <a:r>
              <a:rPr lang="en" sz="2400" baseline="-25000" dirty="0">
                <a:solidFill>
                  <a:srgbClr val="000000"/>
                </a:solidFill>
                <a:latin typeface="Arial"/>
                <a:ea typeface="Arial"/>
                <a:cs typeface="Arial"/>
                <a:sym typeface="Arial"/>
              </a:rPr>
              <a:t>a</a:t>
            </a:r>
            <a:r>
              <a:rPr lang="en" sz="2400" dirty="0">
                <a:solidFill>
                  <a:srgbClr val="000000"/>
                </a:solidFill>
                <a:latin typeface="Arial"/>
                <a:ea typeface="Arial"/>
                <a:cs typeface="Arial"/>
                <a:sym typeface="Arial"/>
              </a:rPr>
              <a:t>: At least one of the mean weights does not equal</a:t>
            </a:r>
            <a:endParaRPr dirty="0"/>
          </a:p>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263875" y="196075"/>
            <a:ext cx="72486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Checking assumptions- testing normality</a:t>
            </a:r>
            <a:endParaRPr/>
          </a:p>
        </p:txBody>
      </p:sp>
      <p:pic>
        <p:nvPicPr>
          <p:cNvPr id="264" name="Google Shape;264;p31"/>
          <p:cNvPicPr preferRelativeResize="0"/>
          <p:nvPr/>
        </p:nvPicPr>
        <p:blipFill>
          <a:blip r:embed="rId3">
            <a:alphaModFix/>
          </a:blip>
          <a:stretch>
            <a:fillRect/>
          </a:stretch>
        </p:blipFill>
        <p:spPr>
          <a:xfrm>
            <a:off x="421325" y="803025"/>
            <a:ext cx="5520999" cy="2866000"/>
          </a:xfrm>
          <a:prstGeom prst="rect">
            <a:avLst/>
          </a:prstGeom>
          <a:noFill/>
          <a:ln>
            <a:noFill/>
          </a:ln>
        </p:spPr>
      </p:pic>
      <p:pic>
        <p:nvPicPr>
          <p:cNvPr id="265" name="Google Shape;265;p31"/>
          <p:cNvPicPr preferRelativeResize="0"/>
          <p:nvPr/>
        </p:nvPicPr>
        <p:blipFill>
          <a:blip r:embed="rId4">
            <a:alphaModFix/>
          </a:blip>
          <a:stretch>
            <a:fillRect/>
          </a:stretch>
        </p:blipFill>
        <p:spPr>
          <a:xfrm>
            <a:off x="4981825" y="3558400"/>
            <a:ext cx="3965050" cy="132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872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Background Information</a:t>
            </a:r>
            <a:endParaRPr b="1"/>
          </a:p>
        </p:txBody>
      </p:sp>
      <p:sp>
        <p:nvSpPr>
          <p:cNvPr id="135" name="Google Shape;135;p14"/>
          <p:cNvSpPr/>
          <p:nvPr/>
        </p:nvSpPr>
        <p:spPr>
          <a:xfrm>
            <a:off x="527550" y="1183925"/>
            <a:ext cx="8140500" cy="356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a:spLocks noGrp="1"/>
          </p:cNvSpPr>
          <p:nvPr>
            <p:ph type="body" idx="1"/>
          </p:nvPr>
        </p:nvSpPr>
        <p:spPr>
          <a:xfrm>
            <a:off x="596300" y="1251725"/>
            <a:ext cx="7794600" cy="3428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2000" dirty="0"/>
              <a:t>Our data set has 188 players and 10  variables about each of these players</a:t>
            </a:r>
            <a:endParaRPr sz="2000" dirty="0"/>
          </a:p>
          <a:p>
            <a:pPr marL="457200" lvl="0" indent="-355600" algn="l" rtl="0">
              <a:lnSpc>
                <a:spcPct val="150000"/>
              </a:lnSpc>
              <a:spcBef>
                <a:spcPts val="0"/>
              </a:spcBef>
              <a:spcAft>
                <a:spcPts val="0"/>
              </a:spcAft>
              <a:buSzPts val="2000"/>
              <a:buChar char="●"/>
            </a:pPr>
            <a:r>
              <a:rPr lang="en" sz="2000" dirty="0"/>
              <a:t>This set has 4 useful/ insightful categorical data columns</a:t>
            </a:r>
            <a:endParaRPr sz="2000" dirty="0"/>
          </a:p>
          <a:p>
            <a:pPr marL="457200" lvl="0" indent="-355600" algn="l" rtl="0">
              <a:spcBef>
                <a:spcPts val="0"/>
              </a:spcBef>
              <a:spcAft>
                <a:spcPts val="0"/>
              </a:spcAft>
              <a:buSzPts val="2000"/>
              <a:buChar char="●"/>
            </a:pPr>
            <a:r>
              <a:rPr lang="en" sz="2000" dirty="0"/>
              <a:t>Some important variables we might want to use to analyze this data are wage, nationality, club, position, height and weight</a:t>
            </a:r>
            <a:endParaRPr sz="2000" dirty="0"/>
          </a:p>
          <a:p>
            <a:pPr marL="457200" lvl="0" indent="-317500" algn="l" rtl="0">
              <a:spcBef>
                <a:spcPts val="0"/>
              </a:spcBef>
              <a:spcAft>
                <a:spcPts val="0"/>
              </a:spcAft>
              <a:buSzPts val="1400"/>
              <a:buChar char="●"/>
            </a:pPr>
            <a:r>
              <a:rPr lang="en" sz="2000" u="sng" dirty="0">
                <a:solidFill>
                  <a:schemeClr val="hlink"/>
                </a:solidFill>
                <a:latin typeface="Arial"/>
                <a:ea typeface="Arial"/>
                <a:cs typeface="Arial"/>
                <a:sym typeface="Arial"/>
                <a:hlinkClick r:id="rId3"/>
              </a:rPr>
              <a:t>Data Dashboard</a:t>
            </a:r>
            <a:endParaRPr sz="2000" dirty="0"/>
          </a:p>
          <a:p>
            <a:pPr marL="457200" lvl="0" indent="-317500" algn="l" rtl="0">
              <a:spcBef>
                <a:spcPts val="0"/>
              </a:spcBef>
              <a:spcAft>
                <a:spcPts val="0"/>
              </a:spcAft>
              <a:buSzPts val="1400"/>
              <a:buChar char="●"/>
            </a:pPr>
            <a:r>
              <a:rPr lang="en" sz="2000" u="sng" dirty="0">
                <a:solidFill>
                  <a:schemeClr val="hlink"/>
                </a:solidFill>
                <a:latin typeface="Arial"/>
                <a:ea typeface="Arial"/>
                <a:cs typeface="Arial"/>
                <a:sym typeface="Arial"/>
                <a:hlinkClick r:id="rId4"/>
              </a:rPr>
              <a:t>Code for our project</a:t>
            </a:r>
            <a:endParaRPr sz="2000" dirty="0"/>
          </a:p>
          <a:p>
            <a:pPr marL="0" lvl="0" indent="0" algn="l" rtl="0">
              <a:spcBef>
                <a:spcPts val="1600"/>
              </a:spcBef>
              <a:spcAft>
                <a:spcPts val="1600"/>
              </a:spcAft>
              <a:buNone/>
            </a:pPr>
            <a:endParaRPr sz="1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292750" y="2295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Equal but unknown variances</a:t>
            </a:r>
            <a:endParaRPr/>
          </a:p>
        </p:txBody>
      </p:sp>
      <p:pic>
        <p:nvPicPr>
          <p:cNvPr id="271" name="Google Shape;271;p32"/>
          <p:cNvPicPr preferRelativeResize="0"/>
          <p:nvPr/>
        </p:nvPicPr>
        <p:blipFill>
          <a:blip r:embed="rId3">
            <a:alphaModFix/>
          </a:blip>
          <a:stretch>
            <a:fillRect/>
          </a:stretch>
        </p:blipFill>
        <p:spPr>
          <a:xfrm>
            <a:off x="4878225" y="822050"/>
            <a:ext cx="3073315" cy="4075500"/>
          </a:xfrm>
          <a:prstGeom prst="rect">
            <a:avLst/>
          </a:prstGeom>
          <a:noFill/>
          <a:ln>
            <a:noFill/>
          </a:ln>
        </p:spPr>
      </p:pic>
      <p:pic>
        <p:nvPicPr>
          <p:cNvPr id="272" name="Google Shape;272;p32"/>
          <p:cNvPicPr preferRelativeResize="0"/>
          <p:nvPr/>
        </p:nvPicPr>
        <p:blipFill>
          <a:blip r:embed="rId4">
            <a:alphaModFix/>
          </a:blip>
          <a:stretch>
            <a:fillRect/>
          </a:stretch>
        </p:blipFill>
        <p:spPr>
          <a:xfrm>
            <a:off x="940375" y="822138"/>
            <a:ext cx="3073326" cy="40753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p:nvPr/>
        </p:nvSpPr>
        <p:spPr>
          <a:xfrm>
            <a:off x="5928975" y="771300"/>
            <a:ext cx="2809800" cy="21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libri"/>
                <a:ea typeface="Calibri"/>
                <a:cs typeface="Calibri"/>
                <a:sym typeface="Calibri"/>
              </a:rPr>
              <a:t>Our means weights of </a:t>
            </a:r>
            <a:r>
              <a:rPr lang="en" sz="2400"/>
              <a:t>Manchester United,</a:t>
            </a:r>
            <a:r>
              <a:rPr lang="en" sz="2400">
                <a:latin typeface="Calibri"/>
                <a:ea typeface="Calibri"/>
                <a:cs typeface="Calibri"/>
                <a:sym typeface="Calibri"/>
              </a:rPr>
              <a:t> Chelsea, FC Barcelona and Juventus players are graphed to the left</a:t>
            </a:r>
            <a:endParaRPr sz="2400">
              <a:latin typeface="Calibri"/>
              <a:ea typeface="Calibri"/>
              <a:cs typeface="Calibri"/>
              <a:sym typeface="Calibri"/>
            </a:endParaRPr>
          </a:p>
        </p:txBody>
      </p:sp>
      <p:pic>
        <p:nvPicPr>
          <p:cNvPr id="278" name="Google Shape;278;p33"/>
          <p:cNvPicPr preferRelativeResize="0"/>
          <p:nvPr/>
        </p:nvPicPr>
        <p:blipFill>
          <a:blip r:embed="rId3">
            <a:alphaModFix/>
          </a:blip>
          <a:stretch>
            <a:fillRect/>
          </a:stretch>
        </p:blipFill>
        <p:spPr>
          <a:xfrm>
            <a:off x="304800" y="421350"/>
            <a:ext cx="5624176" cy="2741900"/>
          </a:xfrm>
          <a:prstGeom prst="rect">
            <a:avLst/>
          </a:prstGeom>
          <a:noFill/>
          <a:ln>
            <a:noFill/>
          </a:ln>
        </p:spPr>
      </p:pic>
      <p:pic>
        <p:nvPicPr>
          <p:cNvPr id="279" name="Google Shape;279;p33"/>
          <p:cNvPicPr preferRelativeResize="0"/>
          <p:nvPr/>
        </p:nvPicPr>
        <p:blipFill>
          <a:blip r:embed="rId4">
            <a:alphaModFix/>
          </a:blip>
          <a:stretch>
            <a:fillRect/>
          </a:stretch>
        </p:blipFill>
        <p:spPr>
          <a:xfrm>
            <a:off x="247837" y="3163250"/>
            <a:ext cx="8648325" cy="167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85" name="Google Shape;285;p34"/>
          <p:cNvSpPr/>
          <p:nvPr/>
        </p:nvSpPr>
        <p:spPr>
          <a:xfrm>
            <a:off x="473700" y="918575"/>
            <a:ext cx="8196600" cy="38601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86" name="Google Shape;286;p34"/>
          <p:cNvSpPr txBox="1">
            <a:spLocks noGrp="1"/>
          </p:cNvSpPr>
          <p:nvPr>
            <p:ph type="body" idx="1"/>
          </p:nvPr>
        </p:nvSpPr>
        <p:spPr>
          <a:xfrm>
            <a:off x="532950" y="918575"/>
            <a:ext cx="8078100" cy="3778931"/>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dirty="0">
                <a:solidFill>
                  <a:srgbClr val="000000"/>
                </a:solidFill>
                <a:latin typeface="Arial"/>
                <a:ea typeface="Arial"/>
                <a:cs typeface="Arial"/>
                <a:sym typeface="Arial"/>
              </a:rPr>
              <a:t>Our conclusion is to reject the null hypothesis in favor if the alternative hypothesis (p-value is less than the alpha level).</a:t>
            </a:r>
            <a:endParaRPr sz="2400" dirty="0">
              <a:solidFill>
                <a:srgbClr val="000000"/>
              </a:solidFill>
              <a:latin typeface="Arial"/>
              <a:ea typeface="Arial"/>
              <a:cs typeface="Arial"/>
              <a:sym typeface="Arial"/>
            </a:endParaRPr>
          </a:p>
          <a:p>
            <a:pPr marL="457200" lvl="0" indent="0" algn="ctr" rtl="0">
              <a:spcBef>
                <a:spcPts val="1600"/>
              </a:spcBef>
              <a:spcAft>
                <a:spcPts val="0"/>
              </a:spcAft>
              <a:buNone/>
            </a:pPr>
            <a:r>
              <a:rPr lang="en" sz="2400" dirty="0">
                <a:solidFill>
                  <a:srgbClr val="000000"/>
                </a:solidFill>
                <a:latin typeface="Arial"/>
                <a:ea typeface="Arial"/>
                <a:cs typeface="Arial"/>
                <a:sym typeface="Arial"/>
              </a:rPr>
              <a:t>0.0967 &lt;.1</a:t>
            </a:r>
            <a:endParaRPr sz="2400" dirty="0">
              <a:solidFill>
                <a:srgbClr val="000000"/>
              </a:solidFill>
              <a:latin typeface="Arial"/>
              <a:ea typeface="Arial"/>
              <a:cs typeface="Arial"/>
              <a:sym typeface="Arial"/>
            </a:endParaRPr>
          </a:p>
          <a:p>
            <a:pPr marL="0" lvl="0" indent="0" algn="ctr" rtl="0">
              <a:spcBef>
                <a:spcPts val="1600"/>
              </a:spcBef>
              <a:spcAft>
                <a:spcPts val="0"/>
              </a:spcAft>
              <a:buNone/>
            </a:pPr>
            <a:r>
              <a:rPr lang="en" sz="2400" dirty="0">
                <a:solidFill>
                  <a:srgbClr val="000000"/>
                </a:solidFill>
                <a:latin typeface="Arial"/>
                <a:ea typeface="Arial"/>
                <a:cs typeface="Arial"/>
                <a:sym typeface="Arial"/>
              </a:rPr>
              <a:t>So there is sufficient evidence to claim that at least one mean weight does not equal among the 4 clubs (Manchester United, Chelsea, FC Barcelona and Juventus)</a:t>
            </a:r>
            <a:endParaRPr sz="2400" dirty="0">
              <a:solidFill>
                <a:srgbClr val="000000"/>
              </a:solidFill>
              <a:latin typeface="Arial"/>
              <a:ea typeface="Arial"/>
              <a:cs typeface="Arial"/>
              <a:sym typeface="Arial"/>
            </a:endParaRPr>
          </a:p>
          <a:p>
            <a:pPr marL="0" lvl="0" indent="0" algn="ctr" rtl="0">
              <a:spcBef>
                <a:spcPts val="1600"/>
              </a:spcBef>
              <a:spcAft>
                <a:spcPts val="0"/>
              </a:spcAft>
              <a:buNone/>
            </a:pPr>
            <a:endParaRPr sz="2400" dirty="0">
              <a:solidFill>
                <a:srgbClr val="000000"/>
              </a:solidFill>
              <a:latin typeface="Arial"/>
              <a:ea typeface="Arial"/>
              <a:cs typeface="Arial"/>
              <a:sym typeface="Arial"/>
            </a:endParaRPr>
          </a:p>
          <a:p>
            <a:pPr marL="457200" lvl="0" indent="0" algn="l" rtl="0">
              <a:spcBef>
                <a:spcPts val="1600"/>
              </a:spcBef>
              <a:spcAft>
                <a:spcPts val="1600"/>
              </a:spcAft>
              <a:buNone/>
            </a:pPr>
            <a:endParaRPr sz="2400" dirty="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775550" y="4178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4</a:t>
            </a:r>
            <a:endParaRPr/>
          </a:p>
        </p:txBody>
      </p:sp>
      <p:sp>
        <p:nvSpPr>
          <p:cNvPr id="292" name="Google Shape;292;p35"/>
          <p:cNvSpPr txBox="1">
            <a:spLocks noGrp="1"/>
          </p:cNvSpPr>
          <p:nvPr>
            <p:ph type="body" idx="1"/>
          </p:nvPr>
        </p:nvSpPr>
        <p:spPr>
          <a:xfrm>
            <a:off x="819150" y="881950"/>
            <a:ext cx="75057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Generalized Linear Model</a:t>
            </a:r>
            <a:endParaRPr sz="2000"/>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293" name="Google Shape;293;p35"/>
          <p:cNvSpPr/>
          <p:nvPr/>
        </p:nvSpPr>
        <p:spPr>
          <a:xfrm>
            <a:off x="519525" y="1372450"/>
            <a:ext cx="8196600" cy="32898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94" name="Google Shape;294;p35"/>
          <p:cNvSpPr txBox="1"/>
          <p:nvPr/>
        </p:nvSpPr>
        <p:spPr>
          <a:xfrm>
            <a:off x="543525" y="1470025"/>
            <a:ext cx="8148600" cy="310197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dirty="0"/>
              <a:t>For the Generalized Linear Model test we tested if the Wages are dependent on zones of origin or preferred foot at alpha level .1</a:t>
            </a:r>
            <a:endParaRPr sz="1800" dirty="0"/>
          </a:p>
          <a:p>
            <a:pPr marL="0" lvl="0" indent="0" algn="ctr" rtl="0">
              <a:lnSpc>
                <a:spcPct val="200000"/>
              </a:lnSpc>
              <a:spcBef>
                <a:spcPts val="1600"/>
              </a:spcBef>
              <a:spcAft>
                <a:spcPts val="0"/>
              </a:spcAft>
              <a:buNone/>
            </a:pPr>
            <a:r>
              <a:rPr lang="en" sz="1800" dirty="0"/>
              <a:t>Ho = Wages of the players are independent on their zone of origin and their preferred foot</a:t>
            </a:r>
            <a:endParaRPr sz="1800" dirty="0"/>
          </a:p>
          <a:p>
            <a:pPr marL="0" lvl="0" indent="0" algn="ctr" rtl="0">
              <a:lnSpc>
                <a:spcPct val="200000"/>
              </a:lnSpc>
              <a:spcBef>
                <a:spcPts val="0"/>
              </a:spcBef>
              <a:spcAft>
                <a:spcPts val="0"/>
              </a:spcAft>
              <a:buNone/>
            </a:pPr>
            <a:r>
              <a:rPr lang="en" sz="1800" dirty="0"/>
              <a:t>Ha =  Wages of the players are dependent on their zone of origin and their preferred foot</a:t>
            </a:r>
            <a:endParaRPr sz="1800" dirty="0"/>
          </a:p>
          <a:p>
            <a:pPr marL="0" lvl="0" indent="0" algn="l" rtl="0">
              <a:lnSpc>
                <a:spcPct val="115000"/>
              </a:lnSpc>
              <a:spcBef>
                <a:spcPts val="0"/>
              </a:spcBef>
              <a:spcAft>
                <a:spcPts val="0"/>
              </a:spcAft>
              <a:buNone/>
            </a:pPr>
            <a:endParaRPr sz="1300" dirty="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endParaRPr sz="1800" dirty="0">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6"/>
          <p:cNvPicPr preferRelativeResize="0"/>
          <p:nvPr/>
        </p:nvPicPr>
        <p:blipFill>
          <a:blip r:embed="rId3">
            <a:alphaModFix/>
          </a:blip>
          <a:stretch>
            <a:fillRect/>
          </a:stretch>
        </p:blipFill>
        <p:spPr>
          <a:xfrm>
            <a:off x="453425" y="299400"/>
            <a:ext cx="7934874" cy="4355775"/>
          </a:xfrm>
          <a:prstGeom prst="rect">
            <a:avLst/>
          </a:prstGeom>
          <a:noFill/>
          <a:ln>
            <a:noFill/>
          </a:ln>
        </p:spPr>
      </p:pic>
      <p:sp>
        <p:nvSpPr>
          <p:cNvPr id="300" name="Google Shape;300;p36"/>
          <p:cNvSpPr/>
          <p:nvPr/>
        </p:nvSpPr>
        <p:spPr>
          <a:xfrm>
            <a:off x="6657400" y="1823400"/>
            <a:ext cx="1523100" cy="97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txBox="1">
            <a:spLocks noGrp="1"/>
          </p:cNvSpPr>
          <p:nvPr>
            <p:ph type="title"/>
          </p:nvPr>
        </p:nvSpPr>
        <p:spPr>
          <a:xfrm>
            <a:off x="388425" y="2633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06" name="Google Shape;306;p37"/>
          <p:cNvSpPr/>
          <p:nvPr/>
        </p:nvSpPr>
        <p:spPr>
          <a:xfrm>
            <a:off x="473700" y="803175"/>
            <a:ext cx="8196600" cy="40482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7" name="Google Shape;307;p37"/>
          <p:cNvSpPr txBox="1">
            <a:spLocks noGrp="1"/>
          </p:cNvSpPr>
          <p:nvPr>
            <p:ph type="body" idx="1"/>
          </p:nvPr>
        </p:nvSpPr>
        <p:spPr>
          <a:xfrm>
            <a:off x="681150" y="803175"/>
            <a:ext cx="7781700" cy="40002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dirty="0">
                <a:solidFill>
                  <a:srgbClr val="000000"/>
                </a:solidFill>
                <a:latin typeface="Arial"/>
                <a:ea typeface="Arial"/>
                <a:cs typeface="Arial"/>
                <a:sym typeface="Arial"/>
              </a:rPr>
              <a:t>Our conclusion is to reject the null hypothesis in favor of the alternative for zone, meaning that wage is dependent on zone</a:t>
            </a:r>
            <a:endParaRPr sz="2400" dirty="0">
              <a:solidFill>
                <a:srgbClr val="000000"/>
              </a:solidFill>
              <a:latin typeface="Arial"/>
              <a:ea typeface="Arial"/>
              <a:cs typeface="Arial"/>
              <a:sym typeface="Arial"/>
            </a:endParaRPr>
          </a:p>
          <a:p>
            <a:pPr marL="457200" lvl="0" indent="0" algn="ctr" rtl="0">
              <a:spcBef>
                <a:spcPts val="1600"/>
              </a:spcBef>
              <a:spcAft>
                <a:spcPts val="0"/>
              </a:spcAft>
              <a:buNone/>
            </a:pPr>
            <a:r>
              <a:rPr lang="en" sz="2400" dirty="0">
                <a:solidFill>
                  <a:srgbClr val="000000"/>
                </a:solidFill>
                <a:latin typeface="Arial"/>
                <a:ea typeface="Arial"/>
                <a:cs typeface="Arial"/>
                <a:sym typeface="Arial"/>
              </a:rPr>
              <a:t>but we will fail to reject the null hypothesis for preferred foot, claiming that the wage does not depend on the preferred foot of the player</a:t>
            </a:r>
            <a:endParaRPr sz="2400" dirty="0">
              <a:solidFill>
                <a:srgbClr val="000000"/>
              </a:solidFill>
              <a:latin typeface="Arial"/>
              <a:ea typeface="Arial"/>
              <a:cs typeface="Arial"/>
              <a:sym typeface="Arial"/>
            </a:endParaRPr>
          </a:p>
          <a:p>
            <a:pPr marL="457200" lvl="0" indent="0" algn="ctr" rtl="0">
              <a:spcBef>
                <a:spcPts val="1600"/>
              </a:spcBef>
              <a:spcAft>
                <a:spcPts val="0"/>
              </a:spcAft>
              <a:buNone/>
            </a:pPr>
            <a:r>
              <a:rPr lang="en" sz="1800" dirty="0">
                <a:solidFill>
                  <a:srgbClr val="000000"/>
                </a:solidFill>
                <a:latin typeface="Arial"/>
                <a:ea typeface="Arial"/>
                <a:cs typeface="Arial"/>
                <a:sym typeface="Arial"/>
              </a:rPr>
              <a:t>Zone: 0.0681 &lt; .1</a:t>
            </a:r>
            <a:endParaRPr sz="1800" dirty="0">
              <a:solidFill>
                <a:srgbClr val="000000"/>
              </a:solidFill>
              <a:latin typeface="Arial"/>
              <a:ea typeface="Arial"/>
              <a:cs typeface="Arial"/>
              <a:sym typeface="Arial"/>
            </a:endParaRPr>
          </a:p>
          <a:p>
            <a:pPr marL="457200" lvl="0" indent="0" algn="ctr" rtl="0">
              <a:spcBef>
                <a:spcPts val="1600"/>
              </a:spcBef>
              <a:spcAft>
                <a:spcPts val="0"/>
              </a:spcAft>
              <a:buNone/>
            </a:pPr>
            <a:r>
              <a:rPr lang="en" sz="1800" dirty="0">
                <a:solidFill>
                  <a:srgbClr val="000000"/>
                </a:solidFill>
                <a:latin typeface="Arial"/>
                <a:ea typeface="Arial"/>
                <a:cs typeface="Arial"/>
                <a:sym typeface="Arial"/>
              </a:rPr>
              <a:t>Preferred Foot: 0.4818 &gt; .1</a:t>
            </a:r>
            <a:endParaRPr sz="1800" dirty="0">
              <a:solidFill>
                <a:srgbClr val="000000"/>
              </a:solidFill>
              <a:latin typeface="Arial"/>
              <a:ea typeface="Arial"/>
              <a:cs typeface="Arial"/>
              <a:sym typeface="Arial"/>
            </a:endParaRPr>
          </a:p>
          <a:p>
            <a:pPr marL="457200" lvl="0" indent="0" algn="ctr" rtl="0">
              <a:spcBef>
                <a:spcPts val="1600"/>
              </a:spcBef>
              <a:spcAft>
                <a:spcPts val="0"/>
              </a:spcAft>
              <a:buNone/>
            </a:pPr>
            <a:endParaRPr sz="2400" dirty="0">
              <a:solidFill>
                <a:srgbClr val="000000"/>
              </a:solidFill>
              <a:latin typeface="Arial"/>
              <a:ea typeface="Arial"/>
              <a:cs typeface="Arial"/>
              <a:sym typeface="Arial"/>
            </a:endParaRPr>
          </a:p>
          <a:p>
            <a:pPr marL="457200" lvl="0" indent="0" algn="l" rtl="0">
              <a:spcBef>
                <a:spcPts val="1600"/>
              </a:spcBef>
              <a:spcAft>
                <a:spcPts val="1600"/>
              </a:spcAft>
              <a:buNone/>
            </a:pPr>
            <a:endParaRPr sz="2400" dirty="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696000" y="2986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5</a:t>
            </a:r>
            <a:endParaRPr/>
          </a:p>
        </p:txBody>
      </p:sp>
      <p:sp>
        <p:nvSpPr>
          <p:cNvPr id="313" name="Google Shape;313;p38"/>
          <p:cNvSpPr txBox="1">
            <a:spLocks noGrp="1"/>
          </p:cNvSpPr>
          <p:nvPr>
            <p:ph type="body" idx="1"/>
          </p:nvPr>
        </p:nvSpPr>
        <p:spPr>
          <a:xfrm>
            <a:off x="819150" y="762750"/>
            <a:ext cx="75057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Generalized Linear Model</a:t>
            </a:r>
            <a:endParaRPr sz="2000"/>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314" name="Google Shape;314;p38"/>
          <p:cNvSpPr/>
          <p:nvPr/>
        </p:nvSpPr>
        <p:spPr>
          <a:xfrm>
            <a:off x="473700" y="1253250"/>
            <a:ext cx="8196600" cy="3556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15" name="Google Shape;315;p38"/>
          <p:cNvSpPr txBox="1"/>
          <p:nvPr/>
        </p:nvSpPr>
        <p:spPr>
          <a:xfrm>
            <a:off x="500100" y="1253250"/>
            <a:ext cx="8143800" cy="343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200"/>
              <a:t>We ran the GLM distribution test on the same set of data with random missing values. For the test, 20% of the player wages values were set to “NA.” The missing values were randomly selected.</a:t>
            </a:r>
            <a:endParaRPr sz="2200"/>
          </a:p>
          <a:p>
            <a:pPr marL="0" lvl="0" indent="0" algn="ctr" rtl="0">
              <a:lnSpc>
                <a:spcPct val="115000"/>
              </a:lnSpc>
              <a:spcBef>
                <a:spcPts val="0"/>
              </a:spcBef>
              <a:spcAft>
                <a:spcPts val="0"/>
              </a:spcAft>
              <a:buNone/>
            </a:pPr>
            <a:endParaRPr sz="2200"/>
          </a:p>
          <a:p>
            <a:pPr marL="0" lvl="0" indent="0" algn="ctr" rtl="0">
              <a:lnSpc>
                <a:spcPct val="115000"/>
              </a:lnSpc>
              <a:spcBef>
                <a:spcPts val="0"/>
              </a:spcBef>
              <a:spcAft>
                <a:spcPts val="0"/>
              </a:spcAft>
              <a:buNone/>
            </a:pPr>
            <a:r>
              <a:rPr lang="en" sz="2200"/>
              <a:t>Ho = Wages of the players are independent on their zone of origin and their preferred foot</a:t>
            </a:r>
            <a:endParaRPr sz="2200"/>
          </a:p>
          <a:p>
            <a:pPr marL="0" lvl="0" indent="0" algn="ctr" rtl="0">
              <a:lnSpc>
                <a:spcPct val="115000"/>
              </a:lnSpc>
              <a:spcBef>
                <a:spcPts val="0"/>
              </a:spcBef>
              <a:spcAft>
                <a:spcPts val="0"/>
              </a:spcAft>
              <a:buNone/>
            </a:pPr>
            <a:r>
              <a:rPr lang="en" sz="2200"/>
              <a:t>Ha =  Wages of the players are dependent on their zone of origin and their preferred foot</a:t>
            </a:r>
            <a:endParaRPr sz="2200"/>
          </a:p>
          <a:p>
            <a:pPr marL="0" lvl="0" indent="0" algn="ctr"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endParaRPr sz="18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185250" y="256700"/>
            <a:ext cx="87735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Replacing missing values &amp; Non-ignorable missing values</a:t>
            </a:r>
            <a:endParaRPr sz="2400"/>
          </a:p>
        </p:txBody>
      </p:sp>
      <p:sp>
        <p:nvSpPr>
          <p:cNvPr id="321" name="Google Shape;321;p39"/>
          <p:cNvSpPr/>
          <p:nvPr/>
        </p:nvSpPr>
        <p:spPr>
          <a:xfrm>
            <a:off x="401850" y="762200"/>
            <a:ext cx="8305800" cy="39927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22" name="Google Shape;322;p39"/>
          <p:cNvSpPr txBox="1">
            <a:spLocks noGrp="1"/>
          </p:cNvSpPr>
          <p:nvPr>
            <p:ph type="body" idx="1"/>
          </p:nvPr>
        </p:nvSpPr>
        <p:spPr>
          <a:xfrm>
            <a:off x="401850" y="848100"/>
            <a:ext cx="8176200" cy="4295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For our first test with missing values we decided to fill in all NA’s with the mean value of our wages</a:t>
            </a:r>
            <a:endParaRPr sz="180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For the second test we replaced the missing values with the median value of the wages</a:t>
            </a:r>
            <a:endParaRPr sz="1800">
              <a:solidFill>
                <a:srgbClr val="000000"/>
              </a:solidFill>
              <a:latin typeface="Arial"/>
              <a:ea typeface="Arial"/>
              <a:cs typeface="Arial"/>
              <a:sym typeface="Arial"/>
            </a:endParaRPr>
          </a:p>
          <a:p>
            <a:pPr marL="457200" lvl="0" indent="-342900" algn="just"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When given non-ignorable missing data we cannot just replace the data with the mean or median. This non-ignorable missing data can change our whole conclusion, which makes the analysis extremely misleading.</a:t>
            </a:r>
            <a:endParaRPr sz="1800">
              <a:solidFill>
                <a:srgbClr val="000000"/>
              </a:solidFill>
              <a:latin typeface="Arial"/>
              <a:ea typeface="Arial"/>
              <a:cs typeface="Arial"/>
              <a:sym typeface="Arial"/>
            </a:endParaRPr>
          </a:p>
          <a:p>
            <a:pPr marL="457200" lvl="0" indent="-342900" algn="just"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One reason data might be missing in the wage column is because of insecurities of players with wages lower than that of their teammates/ competitors (if enough data of low wages is missing the data might appear normal when in reality it would be skewed)</a:t>
            </a:r>
            <a:endParaRPr sz="1800">
              <a:solidFill>
                <a:srgbClr val="000000"/>
              </a:solidFill>
              <a:latin typeface="Arial"/>
              <a:ea typeface="Arial"/>
              <a:cs typeface="Arial"/>
              <a:sym typeface="Arial"/>
            </a:endParaRPr>
          </a:p>
          <a:p>
            <a:pPr marL="457200" lvl="0" indent="0" algn="just" rtl="0">
              <a:lnSpc>
                <a:spcPct val="200000"/>
              </a:lnSpc>
              <a:spcBef>
                <a:spcPts val="0"/>
              </a:spcBef>
              <a:spcAft>
                <a:spcPts val="0"/>
              </a:spcAft>
              <a:buNone/>
            </a:pP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0"/>
          <p:cNvSpPr txBox="1"/>
          <p:nvPr/>
        </p:nvSpPr>
        <p:spPr>
          <a:xfrm>
            <a:off x="371725" y="284000"/>
            <a:ext cx="52971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Calibri"/>
                <a:ea typeface="Calibri"/>
                <a:cs typeface="Calibri"/>
                <a:sym typeface="Calibri"/>
              </a:rPr>
              <a:t>Replacing NA’s with mean of Wage</a:t>
            </a:r>
            <a:endParaRPr sz="2400">
              <a:solidFill>
                <a:schemeClr val="lt1"/>
              </a:solidFill>
              <a:latin typeface="Calibri"/>
              <a:ea typeface="Calibri"/>
              <a:cs typeface="Calibri"/>
              <a:sym typeface="Calibri"/>
            </a:endParaRPr>
          </a:p>
        </p:txBody>
      </p:sp>
      <p:pic>
        <p:nvPicPr>
          <p:cNvPr id="328" name="Google Shape;328;p40"/>
          <p:cNvPicPr preferRelativeResize="0"/>
          <p:nvPr/>
        </p:nvPicPr>
        <p:blipFill>
          <a:blip r:embed="rId3">
            <a:alphaModFix/>
          </a:blip>
          <a:stretch>
            <a:fillRect/>
          </a:stretch>
        </p:blipFill>
        <p:spPr>
          <a:xfrm>
            <a:off x="371725" y="815325"/>
            <a:ext cx="8160301" cy="3901375"/>
          </a:xfrm>
          <a:prstGeom prst="rect">
            <a:avLst/>
          </a:prstGeom>
          <a:noFill/>
          <a:ln>
            <a:noFill/>
          </a:ln>
        </p:spPr>
      </p:pic>
      <p:sp>
        <p:nvSpPr>
          <p:cNvPr id="329" name="Google Shape;329;p40"/>
          <p:cNvSpPr/>
          <p:nvPr/>
        </p:nvSpPr>
        <p:spPr>
          <a:xfrm>
            <a:off x="6696450" y="2095650"/>
            <a:ext cx="1691700" cy="95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p:nvPr/>
        </p:nvSpPr>
        <p:spPr>
          <a:xfrm>
            <a:off x="319200" y="318050"/>
            <a:ext cx="52971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Calibri"/>
                <a:ea typeface="Calibri"/>
                <a:cs typeface="Calibri"/>
                <a:sym typeface="Calibri"/>
              </a:rPr>
              <a:t>Replacing NA’s with Median of Wage</a:t>
            </a:r>
            <a:endParaRPr sz="2400">
              <a:solidFill>
                <a:schemeClr val="lt1"/>
              </a:solidFill>
              <a:latin typeface="Calibri"/>
              <a:ea typeface="Calibri"/>
              <a:cs typeface="Calibri"/>
              <a:sym typeface="Calibri"/>
            </a:endParaRPr>
          </a:p>
        </p:txBody>
      </p:sp>
      <p:pic>
        <p:nvPicPr>
          <p:cNvPr id="335" name="Google Shape;335;p41"/>
          <p:cNvPicPr preferRelativeResize="0"/>
          <p:nvPr/>
        </p:nvPicPr>
        <p:blipFill>
          <a:blip r:embed="rId3">
            <a:alphaModFix/>
          </a:blip>
          <a:stretch>
            <a:fillRect/>
          </a:stretch>
        </p:blipFill>
        <p:spPr>
          <a:xfrm>
            <a:off x="441575" y="848100"/>
            <a:ext cx="8260849" cy="4061925"/>
          </a:xfrm>
          <a:prstGeom prst="rect">
            <a:avLst/>
          </a:prstGeom>
          <a:noFill/>
          <a:ln>
            <a:noFill/>
          </a:ln>
        </p:spPr>
      </p:pic>
      <p:sp>
        <p:nvSpPr>
          <p:cNvPr id="336" name="Google Shape;336;p41"/>
          <p:cNvSpPr/>
          <p:nvPr/>
        </p:nvSpPr>
        <p:spPr>
          <a:xfrm>
            <a:off x="6530650" y="2229150"/>
            <a:ext cx="1537800" cy="95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568625" y="3530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1</a:t>
            </a:r>
            <a:endParaRPr/>
          </a:p>
        </p:txBody>
      </p:sp>
      <p:sp>
        <p:nvSpPr>
          <p:cNvPr id="142" name="Google Shape;142;p15"/>
          <p:cNvSpPr txBox="1">
            <a:spLocks noGrp="1"/>
          </p:cNvSpPr>
          <p:nvPr>
            <p:ph type="body" idx="1"/>
          </p:nvPr>
        </p:nvSpPr>
        <p:spPr>
          <a:xfrm>
            <a:off x="819150" y="1610275"/>
            <a:ext cx="7505700" cy="2828400"/>
          </a:xfrm>
          <a:prstGeom prst="rect">
            <a:avLst/>
          </a:prstGeom>
        </p:spPr>
        <p:txBody>
          <a:bodyPr spcFirstLastPara="1" wrap="square" lIns="91425" tIns="91425" rIns="91425" bIns="91425" anchor="t" anchorCtr="0">
            <a:noAutofit/>
          </a:bodyPr>
          <a:lstStyle/>
          <a:p>
            <a:pPr marL="0" lvl="0" indent="457200" algn="ctr" rtl="0">
              <a:spcBef>
                <a:spcPts val="0"/>
              </a:spcBef>
              <a:spcAft>
                <a:spcPts val="0"/>
              </a:spcAft>
              <a:buNone/>
            </a:pPr>
            <a:r>
              <a:rPr lang="en" sz="2400" dirty="0">
                <a:solidFill>
                  <a:srgbClr val="000000"/>
                </a:solidFill>
              </a:rPr>
              <a:t>For our first test thought it would be interesting to test the hypothesis that Manchester United players mean wage is greater than that of all other club players.</a:t>
            </a:r>
            <a:endParaRPr sz="2400" dirty="0">
              <a:solidFill>
                <a:srgbClr val="000000"/>
              </a:solidFill>
            </a:endParaRPr>
          </a:p>
          <a:p>
            <a:pPr marL="0" lvl="0" indent="0" algn="ctr" rtl="0">
              <a:spcBef>
                <a:spcPts val="1600"/>
              </a:spcBef>
              <a:spcAft>
                <a:spcPts val="0"/>
              </a:spcAft>
              <a:buNone/>
            </a:pPr>
            <a:r>
              <a:rPr lang="en" sz="2400" dirty="0">
                <a:solidFill>
                  <a:srgbClr val="000000"/>
                </a:solidFill>
                <a:latin typeface="Arial"/>
                <a:ea typeface="Arial"/>
                <a:cs typeface="Arial"/>
                <a:sym typeface="Arial"/>
              </a:rPr>
              <a:t>H</a:t>
            </a:r>
            <a:r>
              <a:rPr lang="en" sz="2400" baseline="-25000" dirty="0">
                <a:solidFill>
                  <a:srgbClr val="000000"/>
                </a:solidFill>
                <a:latin typeface="Arial"/>
                <a:ea typeface="Arial"/>
                <a:cs typeface="Arial"/>
                <a:sym typeface="Arial"/>
              </a:rPr>
              <a:t>0</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MAN</a:t>
            </a:r>
            <a:r>
              <a:rPr lang="en" sz="2400" baseline="-25000" dirty="0">
                <a:solidFill>
                  <a:srgbClr val="000000"/>
                </a:solidFill>
                <a:latin typeface="Arial"/>
                <a:ea typeface="Arial"/>
                <a:cs typeface="Arial"/>
                <a:sym typeface="Arial"/>
              </a:rPr>
              <a:t> </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ALL</a:t>
            </a:r>
            <a:endParaRPr sz="2400" dirty="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r>
              <a:rPr lang="en" sz="2400" dirty="0">
                <a:solidFill>
                  <a:srgbClr val="000000"/>
                </a:solidFill>
                <a:latin typeface="Arial"/>
                <a:ea typeface="Arial"/>
                <a:cs typeface="Arial"/>
                <a:sym typeface="Arial"/>
              </a:rPr>
              <a:t>H</a:t>
            </a:r>
            <a:r>
              <a:rPr lang="en" sz="2400" baseline="-25000" dirty="0">
                <a:solidFill>
                  <a:srgbClr val="000000"/>
                </a:solidFill>
                <a:latin typeface="Arial"/>
                <a:ea typeface="Arial"/>
                <a:cs typeface="Arial"/>
                <a:sym typeface="Arial"/>
              </a:rPr>
              <a:t>a</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MAN</a:t>
            </a:r>
            <a:r>
              <a:rPr lang="en" sz="2400" dirty="0">
                <a:solidFill>
                  <a:srgbClr val="000000"/>
                </a:solidFill>
                <a:latin typeface="Arial"/>
                <a:ea typeface="Arial"/>
                <a:cs typeface="Arial"/>
                <a:sym typeface="Arial"/>
              </a:rPr>
              <a:t>&gt;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ALL</a:t>
            </a:r>
            <a:endParaRPr sz="24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143" name="Google Shape;143;p15"/>
          <p:cNvSpPr txBox="1"/>
          <p:nvPr/>
        </p:nvSpPr>
        <p:spPr>
          <a:xfrm>
            <a:off x="889400" y="959075"/>
            <a:ext cx="4304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Student's T test </a:t>
            </a:r>
            <a:endParaRPr sz="2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2"/>
          <p:cNvSpPr txBox="1"/>
          <p:nvPr/>
        </p:nvSpPr>
        <p:spPr>
          <a:xfrm>
            <a:off x="459075" y="309175"/>
            <a:ext cx="3000000" cy="6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Conclusion</a:t>
            </a:r>
            <a:endParaRPr sz="3000">
              <a:solidFill>
                <a:schemeClr val="lt1"/>
              </a:solidFill>
              <a:latin typeface="Nunito"/>
              <a:ea typeface="Nunito"/>
              <a:cs typeface="Nunito"/>
              <a:sym typeface="Nunito"/>
            </a:endParaRPr>
          </a:p>
        </p:txBody>
      </p:sp>
      <p:sp>
        <p:nvSpPr>
          <p:cNvPr id="342" name="Google Shape;342;p42"/>
          <p:cNvSpPr/>
          <p:nvPr/>
        </p:nvSpPr>
        <p:spPr>
          <a:xfrm>
            <a:off x="616275" y="829750"/>
            <a:ext cx="8196600" cy="40482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43" name="Google Shape;343;p42"/>
          <p:cNvSpPr txBox="1">
            <a:spLocks noGrp="1"/>
          </p:cNvSpPr>
          <p:nvPr>
            <p:ph type="body" idx="1"/>
          </p:nvPr>
        </p:nvSpPr>
        <p:spPr>
          <a:xfrm>
            <a:off x="616275" y="923800"/>
            <a:ext cx="7781700" cy="3860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200">
                <a:solidFill>
                  <a:srgbClr val="000000"/>
                </a:solidFill>
                <a:latin typeface="Arial"/>
                <a:ea typeface="Arial"/>
                <a:cs typeface="Arial"/>
                <a:sym typeface="Arial"/>
              </a:rPr>
              <a:t>Our conclusion for both is to reject the null hypothesis in favor of the alternative for zone, meaning that wage is dependent on zone but again we will fail to reject the null hypothesis for both mean and median on preferred foot, claiming that the Wage does not depend on the preferred foot of the player. This is the same conclusion as we saw with the original GLM but the zone p-value has decreased significantly in both mean and median and the preferred foot value has about doubled in both. </a:t>
            </a:r>
            <a:endParaRPr sz="2200">
              <a:solidFill>
                <a:srgbClr val="000000"/>
              </a:solidFill>
              <a:latin typeface="Arial"/>
              <a:ea typeface="Arial"/>
              <a:cs typeface="Arial"/>
              <a:sym typeface="Arial"/>
            </a:endParaRPr>
          </a:p>
          <a:p>
            <a:pPr marL="457200" lvl="0" indent="0" algn="ctr"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1600"/>
              </a:spcAft>
              <a:buNone/>
            </a:pPr>
            <a:endParaRPr sz="24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txBox="1"/>
          <p:nvPr/>
        </p:nvSpPr>
        <p:spPr>
          <a:xfrm>
            <a:off x="236200" y="163005"/>
            <a:ext cx="4319100" cy="4817368"/>
          </a:xfrm>
          <a:prstGeom prst="rect">
            <a:avLst/>
          </a:prstGeom>
          <a:noFill/>
          <a:ln>
            <a:noFill/>
          </a:ln>
        </p:spPr>
        <p:txBody>
          <a:bodyPr spcFirstLastPara="1" wrap="square" lIns="91425" tIns="91425" rIns="91425" bIns="91425" anchor="t" anchorCtr="0">
            <a:noAutofit/>
          </a:bodyPr>
          <a:lstStyle/>
          <a:p>
            <a:pPr lvl="0"/>
            <a:r>
              <a:rPr lang="en-US" sz="900" dirty="0" err="1"/>
              <a:t>install.packages</a:t>
            </a:r>
            <a:r>
              <a:rPr lang="en-US" sz="900" dirty="0"/>
              <a:t>("caret")</a:t>
            </a:r>
          </a:p>
          <a:p>
            <a:pPr lvl="0"/>
            <a:r>
              <a:rPr lang="en-US" sz="900" dirty="0" err="1"/>
              <a:t>install.packages</a:t>
            </a:r>
            <a:r>
              <a:rPr lang="en-US" sz="900" dirty="0"/>
              <a:t>("</a:t>
            </a:r>
            <a:r>
              <a:rPr lang="en-US" sz="900" dirty="0" err="1"/>
              <a:t>datatable</a:t>
            </a:r>
            <a:r>
              <a:rPr lang="en-US" sz="900" dirty="0"/>
              <a:t>")</a:t>
            </a:r>
          </a:p>
          <a:p>
            <a:pPr lvl="0"/>
            <a:r>
              <a:rPr lang="en-US" sz="900" dirty="0" err="1"/>
              <a:t>install.packages</a:t>
            </a:r>
            <a:r>
              <a:rPr lang="en-US" sz="900" dirty="0"/>
              <a:t>("</a:t>
            </a:r>
            <a:r>
              <a:rPr lang="en-US" sz="900" dirty="0" err="1"/>
              <a:t>mltools</a:t>
            </a:r>
            <a:r>
              <a:rPr lang="en-US" sz="900" dirty="0"/>
              <a:t>")</a:t>
            </a:r>
          </a:p>
          <a:p>
            <a:pPr lvl="0"/>
            <a:r>
              <a:rPr lang="en-US" sz="900" dirty="0" err="1"/>
              <a:t>install.packages</a:t>
            </a:r>
            <a:r>
              <a:rPr lang="en-US" sz="900" dirty="0"/>
              <a:t>("</a:t>
            </a:r>
            <a:r>
              <a:rPr lang="en-US" sz="900" dirty="0" err="1"/>
              <a:t>Hmisc</a:t>
            </a:r>
            <a:r>
              <a:rPr lang="en-US" sz="900" dirty="0"/>
              <a:t>")</a:t>
            </a:r>
          </a:p>
          <a:p>
            <a:pPr lvl="0"/>
            <a:r>
              <a:rPr lang="en-US" sz="900" dirty="0" err="1"/>
              <a:t>install.packages</a:t>
            </a:r>
            <a:r>
              <a:rPr lang="en-US" sz="900" dirty="0"/>
              <a:t>("ggplot2")</a:t>
            </a:r>
          </a:p>
          <a:p>
            <a:pPr lvl="0"/>
            <a:r>
              <a:rPr lang="en-US" sz="900" dirty="0"/>
              <a:t>library(caret)</a:t>
            </a:r>
          </a:p>
          <a:p>
            <a:pPr lvl="0"/>
            <a:r>
              <a:rPr lang="en-US" sz="900" dirty="0"/>
              <a:t>library(</a:t>
            </a:r>
            <a:r>
              <a:rPr lang="en-US" sz="900" dirty="0" err="1"/>
              <a:t>data.table</a:t>
            </a:r>
            <a:r>
              <a:rPr lang="en-US" sz="900" dirty="0"/>
              <a:t>)</a:t>
            </a:r>
          </a:p>
          <a:p>
            <a:pPr lvl="0"/>
            <a:r>
              <a:rPr lang="en-US" sz="900" dirty="0"/>
              <a:t>library(</a:t>
            </a:r>
            <a:r>
              <a:rPr lang="en-US" sz="900" dirty="0" err="1"/>
              <a:t>mltools</a:t>
            </a:r>
            <a:r>
              <a:rPr lang="en-US" sz="900" dirty="0"/>
              <a:t>)</a:t>
            </a:r>
          </a:p>
          <a:p>
            <a:pPr lvl="0"/>
            <a:r>
              <a:rPr lang="en-US" sz="900" dirty="0"/>
              <a:t>library(</a:t>
            </a:r>
            <a:r>
              <a:rPr lang="en-US" sz="900" dirty="0" err="1"/>
              <a:t>Hmisc</a:t>
            </a:r>
            <a:r>
              <a:rPr lang="en-US" sz="900" dirty="0"/>
              <a:t>)</a:t>
            </a:r>
          </a:p>
          <a:p>
            <a:pPr lvl="0"/>
            <a:r>
              <a:rPr lang="en-US" sz="900" dirty="0"/>
              <a:t>library(ggplot2)</a:t>
            </a:r>
          </a:p>
          <a:p>
            <a:pPr lvl="0"/>
            <a:r>
              <a:rPr lang="en-US" sz="900" dirty="0"/>
              <a:t>ams572_2 &lt;- </a:t>
            </a:r>
            <a:r>
              <a:rPr lang="en-US" sz="900" dirty="0" err="1"/>
              <a:t>read.csv</a:t>
            </a:r>
            <a:r>
              <a:rPr lang="en-US" sz="900" dirty="0"/>
              <a:t>("./Desktop/AMS 572 FINAL CODE 2.csv", header =TRUE)</a:t>
            </a:r>
          </a:p>
          <a:p>
            <a:pPr lvl="0"/>
            <a:r>
              <a:rPr lang="en-US" sz="900" dirty="0"/>
              <a:t>data &lt;- ams572_2</a:t>
            </a:r>
          </a:p>
          <a:p>
            <a:pPr lvl="0"/>
            <a:r>
              <a:rPr lang="en-US" sz="900" dirty="0"/>
              <a:t>data$Wage1&lt;-(log(</a:t>
            </a:r>
            <a:r>
              <a:rPr lang="en-US" sz="900" dirty="0" err="1"/>
              <a:t>data$Wage</a:t>
            </a:r>
            <a:r>
              <a:rPr lang="en-US" sz="900" dirty="0"/>
              <a:t>))</a:t>
            </a:r>
          </a:p>
          <a:p>
            <a:pPr lvl="0"/>
            <a:r>
              <a:rPr lang="en-US" sz="900" dirty="0"/>
              <a:t>#### Check for normal distribution for wage</a:t>
            </a:r>
          </a:p>
          <a:p>
            <a:pPr lvl="0"/>
            <a:r>
              <a:rPr lang="en-US" sz="900" dirty="0" err="1"/>
              <a:t>qqnorm</a:t>
            </a:r>
            <a:r>
              <a:rPr lang="en-US" sz="900" dirty="0"/>
              <a:t>(data$Wage1)</a:t>
            </a:r>
          </a:p>
          <a:p>
            <a:pPr lvl="0"/>
            <a:r>
              <a:rPr lang="en-US" sz="900" dirty="0"/>
              <a:t>par(</a:t>
            </a:r>
            <a:r>
              <a:rPr lang="en-US" sz="900" dirty="0" err="1"/>
              <a:t>mfrow</a:t>
            </a:r>
            <a:r>
              <a:rPr lang="en-US" sz="900" dirty="0"/>
              <a:t>=c(2,2))</a:t>
            </a:r>
          </a:p>
          <a:p>
            <a:pPr lvl="0"/>
            <a:r>
              <a:rPr lang="en-US" sz="900" dirty="0"/>
              <a:t>###plot for normal QQ looks fairly straight so assume normality is met</a:t>
            </a:r>
          </a:p>
          <a:p>
            <a:pPr lvl="0"/>
            <a:r>
              <a:rPr lang="en-US" sz="900" dirty="0"/>
              <a:t>plot(</a:t>
            </a:r>
            <a:r>
              <a:rPr lang="en-US" sz="900" dirty="0" err="1"/>
              <a:t>lm</a:t>
            </a:r>
            <a:r>
              <a:rPr lang="en-US" sz="900" dirty="0"/>
              <a:t>(data$Wage1~data$Club))</a:t>
            </a:r>
          </a:p>
          <a:p>
            <a:pPr lvl="0"/>
            <a:r>
              <a:rPr lang="en-US" sz="900" dirty="0"/>
              <a:t>#### Mean wage of Man. Utd vs Man. City using T-test</a:t>
            </a:r>
          </a:p>
          <a:p>
            <a:pPr lvl="0"/>
            <a:r>
              <a:rPr lang="en-US" sz="900" dirty="0" err="1"/>
              <a:t>man_utd</a:t>
            </a:r>
            <a:r>
              <a:rPr lang="en-US" sz="900" dirty="0"/>
              <a:t> &lt;- data$Wage1[</a:t>
            </a:r>
            <a:r>
              <a:rPr lang="en-US" sz="900" dirty="0" err="1"/>
              <a:t>data$Club</a:t>
            </a:r>
            <a:r>
              <a:rPr lang="en-US" sz="900" dirty="0"/>
              <a:t> == "Manchester United"]</a:t>
            </a:r>
          </a:p>
          <a:p>
            <a:pPr lvl="0"/>
            <a:r>
              <a:rPr lang="en-US" sz="900" dirty="0" err="1"/>
              <a:t>man_city</a:t>
            </a:r>
            <a:r>
              <a:rPr lang="en-US" sz="900" dirty="0"/>
              <a:t> &lt;- data$Wage1[</a:t>
            </a:r>
            <a:r>
              <a:rPr lang="en-US" sz="900" dirty="0" err="1"/>
              <a:t>data$Club</a:t>
            </a:r>
            <a:r>
              <a:rPr lang="en-US" sz="900" dirty="0"/>
              <a:t> == "Manchester City"]</a:t>
            </a:r>
          </a:p>
          <a:p>
            <a:pPr lvl="0"/>
            <a:r>
              <a:rPr lang="en-US" sz="900" dirty="0"/>
              <a:t>#Equal Variances </a:t>
            </a:r>
            <a:r>
              <a:rPr lang="en-US" sz="900" dirty="0" err="1"/>
              <a:t>bc</a:t>
            </a:r>
            <a:r>
              <a:rPr lang="en-US" sz="900" dirty="0"/>
              <a:t> P-value is greater than alpha level</a:t>
            </a:r>
          </a:p>
          <a:p>
            <a:pPr lvl="0"/>
            <a:r>
              <a:rPr lang="en-US" sz="900" dirty="0" err="1"/>
              <a:t>var.test</a:t>
            </a:r>
            <a:r>
              <a:rPr lang="en-US" sz="900" dirty="0"/>
              <a:t>(</a:t>
            </a:r>
            <a:r>
              <a:rPr lang="en-US" sz="900" dirty="0" err="1"/>
              <a:t>man_utd,man_city</a:t>
            </a:r>
            <a:r>
              <a:rPr lang="en-US" sz="900" dirty="0"/>
              <a:t>)</a:t>
            </a:r>
          </a:p>
          <a:p>
            <a:pPr lvl="0"/>
            <a:r>
              <a:rPr lang="en-US" sz="900" dirty="0"/>
              <a:t>##fail to reject null hypothesis </a:t>
            </a:r>
          </a:p>
          <a:p>
            <a:pPr lvl="0"/>
            <a:r>
              <a:rPr lang="en-US" sz="900" dirty="0" err="1"/>
              <a:t>t.test</a:t>
            </a:r>
            <a:r>
              <a:rPr lang="en-US" sz="900" dirty="0"/>
              <a:t>(x=</a:t>
            </a:r>
            <a:r>
              <a:rPr lang="en-US" sz="900" dirty="0" err="1"/>
              <a:t>man_utd</a:t>
            </a:r>
            <a:r>
              <a:rPr lang="en-US" sz="900" dirty="0"/>
              <a:t>, y=</a:t>
            </a:r>
            <a:r>
              <a:rPr lang="en-US" sz="900" dirty="0" err="1"/>
              <a:t>man_city,alternative</a:t>
            </a:r>
            <a:r>
              <a:rPr lang="en-US" sz="900" dirty="0"/>
              <a:t> = "greater", </a:t>
            </a:r>
            <a:r>
              <a:rPr lang="en-US" sz="900" dirty="0" err="1"/>
              <a:t>conf.level</a:t>
            </a:r>
            <a:r>
              <a:rPr lang="en-US" sz="900" dirty="0"/>
              <a:t> = 0.1)</a:t>
            </a:r>
          </a:p>
          <a:p>
            <a:pPr lvl="0"/>
            <a:r>
              <a:rPr lang="en-US" sz="900" dirty="0"/>
              <a:t>#### Mean wage of Man. Utd vs all using T-test</a:t>
            </a:r>
          </a:p>
          <a:p>
            <a:pPr lvl="0"/>
            <a:r>
              <a:rPr lang="en-US" sz="900" dirty="0" err="1"/>
              <a:t>man_utd</a:t>
            </a:r>
            <a:r>
              <a:rPr lang="en-US" sz="900" dirty="0"/>
              <a:t> &lt;- data$Wage1[</a:t>
            </a:r>
            <a:r>
              <a:rPr lang="en-US" sz="900" dirty="0" err="1"/>
              <a:t>data$Club</a:t>
            </a:r>
            <a:r>
              <a:rPr lang="en-US" sz="900" dirty="0"/>
              <a:t> == "Manchester United"]</a:t>
            </a:r>
          </a:p>
          <a:p>
            <a:pPr lvl="0"/>
            <a:r>
              <a:rPr lang="en-US" sz="900" dirty="0" err="1"/>
              <a:t>all_clubs</a:t>
            </a:r>
            <a:r>
              <a:rPr lang="en-US" sz="900" dirty="0"/>
              <a:t> &lt;- data$Wage1[</a:t>
            </a:r>
            <a:r>
              <a:rPr lang="en-US" sz="900" dirty="0" err="1"/>
              <a:t>data$Club</a:t>
            </a:r>
            <a:r>
              <a:rPr lang="en-US" sz="900" dirty="0"/>
              <a:t> != "Manchester United"]</a:t>
            </a:r>
          </a:p>
          <a:p>
            <a:pPr lvl="0"/>
            <a:r>
              <a:rPr lang="en-US" sz="900" dirty="0"/>
              <a:t>#Equal Variances </a:t>
            </a:r>
            <a:r>
              <a:rPr lang="en-US" sz="900" dirty="0" err="1"/>
              <a:t>bc</a:t>
            </a:r>
            <a:r>
              <a:rPr lang="en-US" sz="900" dirty="0"/>
              <a:t> P-value is greater than alpha level</a:t>
            </a:r>
          </a:p>
          <a:p>
            <a:pPr lvl="0"/>
            <a:r>
              <a:rPr lang="en-US" sz="900" dirty="0" err="1"/>
              <a:t>var.test</a:t>
            </a:r>
            <a:r>
              <a:rPr lang="en-US" sz="900" dirty="0"/>
              <a:t>(</a:t>
            </a:r>
            <a:r>
              <a:rPr lang="en-US" sz="900" dirty="0" err="1"/>
              <a:t>man_utd,all_clubs</a:t>
            </a:r>
            <a:r>
              <a:rPr lang="en-US" sz="900" dirty="0"/>
              <a:t>)</a:t>
            </a:r>
            <a:endParaRPr sz="900" dirty="0"/>
          </a:p>
          <a:p>
            <a:pPr marL="0" lvl="0" indent="0" algn="l" rtl="0">
              <a:spcBef>
                <a:spcPts val="0"/>
              </a:spcBef>
              <a:spcAft>
                <a:spcPts val="0"/>
              </a:spcAft>
              <a:buNone/>
            </a:pPr>
            <a:endParaRPr lang="en-US" sz="900" dirty="0"/>
          </a:p>
          <a:p>
            <a:pPr lvl="0"/>
            <a:r>
              <a:rPr lang="en-US" sz="900" dirty="0"/>
              <a:t>##fail to reject null hypothesis </a:t>
            </a:r>
          </a:p>
          <a:p>
            <a:pPr lvl="0"/>
            <a:r>
              <a:rPr lang="en-US" sz="900" dirty="0" err="1"/>
              <a:t>t.test</a:t>
            </a:r>
            <a:r>
              <a:rPr lang="en-US" sz="900" dirty="0"/>
              <a:t>(x=</a:t>
            </a:r>
            <a:r>
              <a:rPr lang="en-US" sz="900" dirty="0" err="1"/>
              <a:t>man_utd</a:t>
            </a:r>
            <a:r>
              <a:rPr lang="en-US" sz="900" dirty="0"/>
              <a:t>, y=</a:t>
            </a:r>
            <a:r>
              <a:rPr lang="en-US" sz="900" dirty="0" err="1"/>
              <a:t>all_clubs,alternative</a:t>
            </a:r>
            <a:r>
              <a:rPr lang="en-US" sz="900" dirty="0"/>
              <a:t> = "greater", </a:t>
            </a:r>
            <a:r>
              <a:rPr lang="en-US" sz="900" dirty="0" err="1"/>
              <a:t>conf.level</a:t>
            </a:r>
            <a:r>
              <a:rPr lang="en-US" sz="900" dirty="0"/>
              <a:t> = 0.1)</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349" name="Google Shape;349;p43"/>
          <p:cNvSpPr txBox="1"/>
          <p:nvPr/>
        </p:nvSpPr>
        <p:spPr>
          <a:xfrm>
            <a:off x="4544501" y="175377"/>
            <a:ext cx="4253400" cy="4721498"/>
          </a:xfrm>
          <a:prstGeom prst="rect">
            <a:avLst/>
          </a:prstGeom>
          <a:noFill/>
          <a:ln>
            <a:noFill/>
          </a:ln>
        </p:spPr>
        <p:txBody>
          <a:bodyPr spcFirstLastPara="1" wrap="square" lIns="91425" tIns="91425" rIns="91425" bIns="91425" anchor="t" anchorCtr="0">
            <a:noAutofit/>
          </a:bodyPr>
          <a:lstStyle/>
          <a:p>
            <a:pPr lvl="0"/>
            <a:r>
              <a:rPr lang="en-US" sz="900" dirty="0"/>
              <a:t>##Extra information about the data</a:t>
            </a:r>
          </a:p>
          <a:p>
            <a:pPr lvl="0"/>
            <a:r>
              <a:rPr lang="en-US" sz="900" dirty="0"/>
              <a:t>mean(</a:t>
            </a:r>
            <a:r>
              <a:rPr lang="en-US" sz="900" dirty="0" err="1"/>
              <a:t>data$Wage</a:t>
            </a:r>
            <a:r>
              <a:rPr lang="en-US" sz="900" dirty="0"/>
              <a:t>[</a:t>
            </a:r>
            <a:r>
              <a:rPr lang="en-US" sz="900" dirty="0" err="1"/>
              <a:t>data$Club</a:t>
            </a:r>
            <a:r>
              <a:rPr lang="en-US" sz="900" dirty="0"/>
              <a:t> == "Manchester United"])</a:t>
            </a:r>
          </a:p>
          <a:p>
            <a:pPr lvl="0"/>
            <a:r>
              <a:rPr lang="en-US" sz="900" dirty="0" err="1"/>
              <a:t>sd</a:t>
            </a:r>
            <a:r>
              <a:rPr lang="en-US" sz="900" dirty="0"/>
              <a:t>(</a:t>
            </a:r>
            <a:r>
              <a:rPr lang="en-US" sz="900" dirty="0" err="1"/>
              <a:t>data$Wage</a:t>
            </a:r>
            <a:r>
              <a:rPr lang="en-US" sz="900" dirty="0"/>
              <a:t>[</a:t>
            </a:r>
            <a:r>
              <a:rPr lang="en-US" sz="900" dirty="0" err="1"/>
              <a:t>data$Club</a:t>
            </a:r>
            <a:r>
              <a:rPr lang="en-US" sz="900" dirty="0"/>
              <a:t> == "Manchester United"])</a:t>
            </a:r>
          </a:p>
          <a:p>
            <a:pPr lvl="0"/>
            <a:r>
              <a:rPr lang="en-US" sz="900" dirty="0"/>
              <a:t>min(</a:t>
            </a:r>
            <a:r>
              <a:rPr lang="en-US" sz="900" dirty="0" err="1"/>
              <a:t>data$Wage</a:t>
            </a:r>
            <a:r>
              <a:rPr lang="en-US" sz="900" dirty="0"/>
              <a:t>[</a:t>
            </a:r>
            <a:r>
              <a:rPr lang="en-US" sz="900" dirty="0" err="1"/>
              <a:t>data$Club</a:t>
            </a:r>
            <a:r>
              <a:rPr lang="en-US" sz="900" dirty="0"/>
              <a:t> == "Manchester United"])</a:t>
            </a:r>
          </a:p>
          <a:p>
            <a:pPr lvl="0"/>
            <a:r>
              <a:rPr lang="en-US" sz="900" dirty="0"/>
              <a:t>max(</a:t>
            </a:r>
            <a:r>
              <a:rPr lang="en-US" sz="900" dirty="0" err="1"/>
              <a:t>data$Wage</a:t>
            </a:r>
            <a:r>
              <a:rPr lang="en-US" sz="900" dirty="0"/>
              <a:t>[</a:t>
            </a:r>
            <a:r>
              <a:rPr lang="en-US" sz="900" dirty="0" err="1"/>
              <a:t>data$Club</a:t>
            </a:r>
            <a:r>
              <a:rPr lang="en-US" sz="900" dirty="0"/>
              <a:t> == "Manchester United"])</a:t>
            </a:r>
          </a:p>
          <a:p>
            <a:pPr lvl="0"/>
            <a:r>
              <a:rPr lang="en-US" sz="900" dirty="0"/>
              <a:t>mean(</a:t>
            </a:r>
            <a:r>
              <a:rPr lang="en-US" sz="900" dirty="0" err="1"/>
              <a:t>data$Wage</a:t>
            </a:r>
            <a:r>
              <a:rPr lang="en-US" sz="900" dirty="0"/>
              <a:t>[</a:t>
            </a:r>
            <a:r>
              <a:rPr lang="en-US" sz="900" dirty="0" err="1"/>
              <a:t>data$Club</a:t>
            </a:r>
            <a:r>
              <a:rPr lang="en-US" sz="900" dirty="0"/>
              <a:t> == "Manchester City"])</a:t>
            </a:r>
          </a:p>
          <a:p>
            <a:pPr lvl="0"/>
            <a:r>
              <a:rPr lang="en-US" sz="900" dirty="0" err="1"/>
              <a:t>sd</a:t>
            </a:r>
            <a:r>
              <a:rPr lang="en-US" sz="900" dirty="0"/>
              <a:t>(</a:t>
            </a:r>
            <a:r>
              <a:rPr lang="en-US" sz="900" dirty="0" err="1"/>
              <a:t>data$Wage</a:t>
            </a:r>
            <a:r>
              <a:rPr lang="en-US" sz="900" dirty="0"/>
              <a:t>[</a:t>
            </a:r>
            <a:r>
              <a:rPr lang="en-US" sz="900" dirty="0" err="1"/>
              <a:t>data$Club</a:t>
            </a:r>
            <a:r>
              <a:rPr lang="en-US" sz="900" dirty="0"/>
              <a:t> == "Manchester City"])</a:t>
            </a:r>
          </a:p>
          <a:p>
            <a:pPr lvl="0"/>
            <a:r>
              <a:rPr lang="en-US" sz="900" dirty="0"/>
              <a:t>min(</a:t>
            </a:r>
            <a:r>
              <a:rPr lang="en-US" sz="900" dirty="0" err="1"/>
              <a:t>data$Wage</a:t>
            </a:r>
            <a:r>
              <a:rPr lang="en-US" sz="900" dirty="0"/>
              <a:t>[</a:t>
            </a:r>
            <a:r>
              <a:rPr lang="en-US" sz="900" dirty="0" err="1"/>
              <a:t>data$Club</a:t>
            </a:r>
            <a:r>
              <a:rPr lang="en-US" sz="900" dirty="0"/>
              <a:t> == "Manchester City"])</a:t>
            </a:r>
          </a:p>
          <a:p>
            <a:pPr lvl="0"/>
            <a:r>
              <a:rPr lang="en-US" sz="900" dirty="0"/>
              <a:t>max(</a:t>
            </a:r>
            <a:r>
              <a:rPr lang="en-US" sz="900" dirty="0" err="1"/>
              <a:t>data$Wage</a:t>
            </a:r>
            <a:r>
              <a:rPr lang="en-US" sz="900" dirty="0"/>
              <a:t>[</a:t>
            </a:r>
            <a:r>
              <a:rPr lang="en-US" sz="900" dirty="0" err="1"/>
              <a:t>data$Club</a:t>
            </a:r>
            <a:r>
              <a:rPr lang="en-US" sz="900" dirty="0"/>
              <a:t> == "Manchester City"])</a:t>
            </a:r>
          </a:p>
          <a:p>
            <a:pPr lvl="0"/>
            <a:r>
              <a:rPr lang="en-US" sz="900" dirty="0"/>
              <a:t>mean(</a:t>
            </a:r>
            <a:r>
              <a:rPr lang="en-US" sz="900" dirty="0" err="1"/>
              <a:t>data$Wage</a:t>
            </a:r>
            <a:r>
              <a:rPr lang="en-US" sz="900" dirty="0"/>
              <a:t>[</a:t>
            </a:r>
            <a:r>
              <a:rPr lang="en-US" sz="900" dirty="0" err="1"/>
              <a:t>data$Club</a:t>
            </a:r>
            <a:r>
              <a:rPr lang="en-US" sz="900" dirty="0"/>
              <a:t> != "Manchester United"])</a:t>
            </a:r>
          </a:p>
          <a:p>
            <a:pPr lvl="0"/>
            <a:r>
              <a:rPr lang="en-US" sz="900" dirty="0" err="1"/>
              <a:t>sd</a:t>
            </a:r>
            <a:r>
              <a:rPr lang="en-US" sz="900" dirty="0"/>
              <a:t>(</a:t>
            </a:r>
            <a:r>
              <a:rPr lang="en-US" sz="900" dirty="0" err="1"/>
              <a:t>data$Wage</a:t>
            </a:r>
            <a:r>
              <a:rPr lang="en-US" sz="900" dirty="0"/>
              <a:t>[</a:t>
            </a:r>
            <a:r>
              <a:rPr lang="en-US" sz="900" dirty="0" err="1"/>
              <a:t>data$Club</a:t>
            </a:r>
            <a:r>
              <a:rPr lang="en-US" sz="900" dirty="0"/>
              <a:t> != "Manchester United"])</a:t>
            </a:r>
          </a:p>
          <a:p>
            <a:pPr lvl="0"/>
            <a:r>
              <a:rPr lang="en-US" sz="900" dirty="0"/>
              <a:t>min(</a:t>
            </a:r>
            <a:r>
              <a:rPr lang="en-US" sz="900" dirty="0" err="1"/>
              <a:t>data$Wage</a:t>
            </a:r>
            <a:r>
              <a:rPr lang="en-US" sz="900" dirty="0"/>
              <a:t>[</a:t>
            </a:r>
            <a:r>
              <a:rPr lang="en-US" sz="900" dirty="0" err="1"/>
              <a:t>data$Club</a:t>
            </a:r>
            <a:r>
              <a:rPr lang="en-US" sz="900" dirty="0"/>
              <a:t> != "Manchester United"])</a:t>
            </a:r>
          </a:p>
          <a:p>
            <a:pPr lvl="0"/>
            <a:r>
              <a:rPr lang="en-US" sz="900" dirty="0"/>
              <a:t>max(</a:t>
            </a:r>
            <a:r>
              <a:rPr lang="en-US" sz="900" dirty="0" err="1"/>
              <a:t>data$Wage</a:t>
            </a:r>
            <a:r>
              <a:rPr lang="en-US" sz="900" dirty="0"/>
              <a:t>[</a:t>
            </a:r>
            <a:r>
              <a:rPr lang="en-US" sz="900" dirty="0" err="1"/>
              <a:t>data$Club</a:t>
            </a:r>
            <a:r>
              <a:rPr lang="en-US" sz="900" dirty="0"/>
              <a:t> != "Manchester United"])</a:t>
            </a:r>
          </a:p>
          <a:p>
            <a:pPr lvl="0"/>
            <a:endParaRPr lang="en-US" sz="900" dirty="0"/>
          </a:p>
          <a:p>
            <a:pPr lvl="0"/>
            <a:endParaRPr lang="en-US" sz="900" dirty="0"/>
          </a:p>
          <a:p>
            <a:pPr lvl="0"/>
            <a:r>
              <a:rPr lang="en-US" sz="900" dirty="0"/>
              <a:t>#### chi </a:t>
            </a:r>
            <a:r>
              <a:rPr lang="en-US" sz="900" dirty="0" err="1"/>
              <a:t>sq</a:t>
            </a:r>
            <a:r>
              <a:rPr lang="en-US" sz="900" dirty="0"/>
              <a:t> test for zones vs the position</a:t>
            </a:r>
          </a:p>
          <a:p>
            <a:pPr lvl="0"/>
            <a:r>
              <a:rPr lang="en-US" sz="900" dirty="0"/>
              <a:t>Position&lt;- </a:t>
            </a:r>
            <a:r>
              <a:rPr lang="en-US" sz="900" dirty="0" err="1"/>
              <a:t>data$New_Position</a:t>
            </a:r>
            <a:endParaRPr lang="en-US" sz="900" dirty="0"/>
          </a:p>
          <a:p>
            <a:pPr lvl="0"/>
            <a:r>
              <a:rPr lang="en-US" sz="900" dirty="0"/>
              <a:t>Zone&lt;- </a:t>
            </a:r>
            <a:r>
              <a:rPr lang="en-US" sz="900" dirty="0" err="1"/>
              <a:t>data$Zone</a:t>
            </a:r>
            <a:endParaRPr lang="en-US" sz="900" dirty="0"/>
          </a:p>
          <a:p>
            <a:pPr lvl="0"/>
            <a:r>
              <a:rPr lang="en-US" sz="900" dirty="0"/>
              <a:t>Zone1&lt;- Zone[Zone== 1]</a:t>
            </a:r>
          </a:p>
          <a:p>
            <a:pPr lvl="0"/>
            <a:r>
              <a:rPr lang="en-US" sz="900" dirty="0"/>
              <a:t>Zone2&lt;- Zone[Zone== 2]</a:t>
            </a:r>
          </a:p>
          <a:p>
            <a:pPr lvl="0"/>
            <a:r>
              <a:rPr lang="en-US" sz="900" dirty="0"/>
              <a:t>Z1&lt;- Position[Zone== 1]</a:t>
            </a:r>
          </a:p>
          <a:p>
            <a:pPr lvl="0"/>
            <a:r>
              <a:rPr lang="en-US" sz="900" dirty="0"/>
              <a:t>(length(Z1[Z1== "Midfield"])/length(Z1)) #percentage of Midfield from Z1</a:t>
            </a:r>
          </a:p>
          <a:p>
            <a:pPr lvl="0"/>
            <a:r>
              <a:rPr lang="en-US" sz="900" dirty="0"/>
              <a:t>(length(Z1[Z1== "Defense"])/length(Z1)) #percentage of Defense from Z1</a:t>
            </a:r>
          </a:p>
          <a:p>
            <a:pPr lvl="0"/>
            <a:r>
              <a:rPr lang="en-US" sz="900" dirty="0"/>
              <a:t>(length(Z1[Z1== "Forward"])/length(Z1)) #percentage of Forward from Z1</a:t>
            </a:r>
          </a:p>
          <a:p>
            <a:pPr lvl="0"/>
            <a:r>
              <a:rPr lang="en-US" sz="900" dirty="0"/>
              <a:t>(length(Z1[Z1== "Keeper"])/length(Z1)) #percentage of Keeper from Z1</a:t>
            </a:r>
          </a:p>
          <a:p>
            <a:pPr lvl="0"/>
            <a:r>
              <a:rPr lang="en-US" sz="900" dirty="0"/>
              <a:t>Z2&lt;- Position[Zone== 2]</a:t>
            </a:r>
          </a:p>
          <a:p>
            <a:pPr lvl="0"/>
            <a:r>
              <a:rPr lang="en-US" sz="900" dirty="0"/>
              <a:t>(length(Z2[Z2== "Midfield"])/length(Z2)) #percentage of Midfield from Z2</a:t>
            </a:r>
          </a:p>
          <a:p>
            <a:pPr lvl="0"/>
            <a:r>
              <a:rPr lang="en-US" sz="900" dirty="0"/>
              <a:t>(length(Z2[Z2== "Defense"])/length(Z2)) #percentage of Defense from Z2</a:t>
            </a:r>
          </a:p>
          <a:p>
            <a:pPr lvl="0"/>
            <a:r>
              <a:rPr lang="en-US" sz="900" dirty="0"/>
              <a:t>(length(Z2[Z2== "Forward"])/length(Z2)) #percentage of Forward from Z2</a:t>
            </a:r>
          </a:p>
          <a:p>
            <a:pPr lvl="0"/>
            <a:r>
              <a:rPr lang="en-US" sz="900" dirty="0"/>
              <a:t>(length(Z2[Z2== "Keeper"])/length(Z2)) #percentage of Keeper from Z2</a:t>
            </a:r>
          </a:p>
          <a:p>
            <a:pPr lvl="0"/>
            <a:endParaRPr lang="en-US" sz="900" dirty="0"/>
          </a:p>
          <a:p>
            <a:pPr lvl="0"/>
            <a:r>
              <a:rPr lang="en-US" sz="900" dirty="0" err="1"/>
              <a:t>chisq.test</a:t>
            </a:r>
            <a:r>
              <a:rPr lang="en-US" sz="900" dirty="0"/>
              <a:t>(</a:t>
            </a:r>
            <a:r>
              <a:rPr lang="en-US" sz="900" dirty="0" err="1"/>
              <a:t>Zone,Position</a:t>
            </a:r>
            <a:r>
              <a:rPr lang="en-US" sz="900" dirty="0"/>
              <a:t>)</a:t>
            </a:r>
          </a:p>
          <a:p>
            <a:pPr marL="0" lvl="0" indent="0" algn="l" rtl="0">
              <a:spcBef>
                <a:spcPts val="0"/>
              </a:spcBef>
              <a:spcAft>
                <a:spcPts val="0"/>
              </a:spcAft>
              <a:buNone/>
            </a:pPr>
            <a:endParaRPr dirty="0">
              <a:latin typeface="Calibri"/>
              <a:ea typeface="Calibri"/>
              <a:cs typeface="Calibri"/>
              <a:sym typeface="Calibri"/>
            </a:endParaRPr>
          </a:p>
        </p:txBody>
      </p:sp>
      <p:sp>
        <p:nvSpPr>
          <p:cNvPr id="350" name="Google Shape;350;p43"/>
          <p:cNvSpPr/>
          <p:nvPr/>
        </p:nvSpPr>
        <p:spPr>
          <a:xfrm>
            <a:off x="263700" y="258875"/>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a:off x="4599500" y="258875"/>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4"/>
          <p:cNvSpPr txBox="1"/>
          <p:nvPr/>
        </p:nvSpPr>
        <p:spPr>
          <a:xfrm>
            <a:off x="263774" y="263700"/>
            <a:ext cx="5741750" cy="4747018"/>
          </a:xfrm>
          <a:prstGeom prst="rect">
            <a:avLst/>
          </a:prstGeom>
          <a:noFill/>
          <a:ln>
            <a:noFill/>
          </a:ln>
        </p:spPr>
        <p:txBody>
          <a:bodyPr spcFirstLastPara="1" wrap="square" lIns="91425" tIns="91425" rIns="91425" bIns="91425" anchor="t" anchorCtr="0">
            <a:noAutofit/>
          </a:bodyPr>
          <a:lstStyle/>
          <a:p>
            <a:pPr lvl="0"/>
            <a:r>
              <a:rPr lang="en-US" sz="900" dirty="0"/>
              <a:t>###   ANOVA   ###</a:t>
            </a:r>
          </a:p>
          <a:p>
            <a:pPr lvl="0"/>
            <a:r>
              <a:rPr lang="en-US" sz="900" dirty="0" err="1"/>
              <a:t>WeightM</a:t>
            </a:r>
            <a:r>
              <a:rPr lang="en-US" sz="900" dirty="0"/>
              <a:t>&lt;- </a:t>
            </a:r>
            <a:r>
              <a:rPr lang="en-US" sz="900" dirty="0" err="1"/>
              <a:t>data$Weight</a:t>
            </a:r>
            <a:r>
              <a:rPr lang="en-US" sz="900" dirty="0"/>
              <a:t>[</a:t>
            </a:r>
            <a:r>
              <a:rPr lang="en-US" sz="900" dirty="0" err="1"/>
              <a:t>data$Club</a:t>
            </a:r>
            <a:r>
              <a:rPr lang="en-US" sz="900" dirty="0"/>
              <a:t>== c("Manchester United")]#weights for Manchester United players</a:t>
            </a:r>
          </a:p>
          <a:p>
            <a:pPr lvl="0"/>
            <a:r>
              <a:rPr lang="en-US" sz="900" dirty="0" err="1"/>
              <a:t>WeightC</a:t>
            </a:r>
            <a:r>
              <a:rPr lang="en-US" sz="900" dirty="0"/>
              <a:t>&lt;- </a:t>
            </a:r>
            <a:r>
              <a:rPr lang="en-US" sz="900" dirty="0" err="1"/>
              <a:t>data$Weight</a:t>
            </a:r>
            <a:r>
              <a:rPr lang="en-US" sz="900" dirty="0"/>
              <a:t>[</a:t>
            </a:r>
            <a:r>
              <a:rPr lang="en-US" sz="900" dirty="0" err="1"/>
              <a:t>data$Club</a:t>
            </a:r>
            <a:r>
              <a:rPr lang="en-US" sz="900" dirty="0"/>
              <a:t>== c("Chelsea")]  #weights for Chelsea players</a:t>
            </a:r>
          </a:p>
          <a:p>
            <a:pPr lvl="0"/>
            <a:r>
              <a:rPr lang="en-US" sz="900" dirty="0" err="1"/>
              <a:t>WeightB</a:t>
            </a:r>
            <a:r>
              <a:rPr lang="en-US" sz="900" dirty="0"/>
              <a:t>&lt;- </a:t>
            </a:r>
            <a:r>
              <a:rPr lang="en-US" sz="900" dirty="0" err="1"/>
              <a:t>data$Weight</a:t>
            </a:r>
            <a:r>
              <a:rPr lang="en-US" sz="900" dirty="0"/>
              <a:t>[</a:t>
            </a:r>
            <a:r>
              <a:rPr lang="en-US" sz="900" dirty="0" err="1"/>
              <a:t>data$Club</a:t>
            </a:r>
            <a:r>
              <a:rPr lang="en-US" sz="900" dirty="0"/>
              <a:t>== c("FC Barcelona")] #weights for FC Barcelona players</a:t>
            </a:r>
          </a:p>
          <a:p>
            <a:pPr lvl="0"/>
            <a:r>
              <a:rPr lang="en-US" sz="900" dirty="0" err="1"/>
              <a:t>WeightJ</a:t>
            </a:r>
            <a:r>
              <a:rPr lang="en-US" sz="900" dirty="0"/>
              <a:t>&lt;- </a:t>
            </a:r>
            <a:r>
              <a:rPr lang="en-US" sz="900" dirty="0" err="1"/>
              <a:t>data$Weight</a:t>
            </a:r>
            <a:r>
              <a:rPr lang="en-US" sz="900" dirty="0"/>
              <a:t>[</a:t>
            </a:r>
            <a:r>
              <a:rPr lang="en-US" sz="900" dirty="0" err="1"/>
              <a:t>data$Club</a:t>
            </a:r>
            <a:r>
              <a:rPr lang="en-US" sz="900" dirty="0"/>
              <a:t>== c("Juventus")] #weights for Juventus players</a:t>
            </a:r>
          </a:p>
          <a:p>
            <a:pPr lvl="0"/>
            <a:r>
              <a:rPr lang="en-US" sz="900" dirty="0"/>
              <a:t>##checking normality</a:t>
            </a:r>
          </a:p>
          <a:p>
            <a:pPr lvl="0"/>
            <a:r>
              <a:rPr lang="en-US" sz="900" dirty="0"/>
              <a:t>par(</a:t>
            </a:r>
            <a:r>
              <a:rPr lang="en-US" sz="900" dirty="0" err="1"/>
              <a:t>mfrow</a:t>
            </a:r>
            <a:r>
              <a:rPr lang="en-US" sz="900" dirty="0"/>
              <a:t>=c(2,2))</a:t>
            </a:r>
          </a:p>
          <a:p>
            <a:pPr lvl="0"/>
            <a:r>
              <a:rPr lang="en-US" sz="900" dirty="0"/>
              <a:t>plot(</a:t>
            </a:r>
            <a:r>
              <a:rPr lang="en-US" sz="900" dirty="0" err="1"/>
              <a:t>lm</a:t>
            </a:r>
            <a:r>
              <a:rPr lang="en-US" sz="900" dirty="0"/>
              <a:t>(</a:t>
            </a:r>
            <a:r>
              <a:rPr lang="en-US" sz="900" dirty="0" err="1"/>
              <a:t>data$Weight~data$Club</a:t>
            </a:r>
            <a:r>
              <a:rPr lang="en-US" sz="900" dirty="0"/>
              <a:t>== c("Manchester United")))</a:t>
            </a:r>
          </a:p>
          <a:p>
            <a:pPr lvl="0"/>
            <a:r>
              <a:rPr lang="en-US" sz="900" dirty="0"/>
              <a:t>plot(</a:t>
            </a:r>
            <a:r>
              <a:rPr lang="en-US" sz="900" dirty="0" err="1"/>
              <a:t>lm</a:t>
            </a:r>
            <a:r>
              <a:rPr lang="en-US" sz="900" dirty="0"/>
              <a:t>(</a:t>
            </a:r>
            <a:r>
              <a:rPr lang="en-US" sz="900" dirty="0" err="1"/>
              <a:t>data$Weight~data$Club</a:t>
            </a:r>
            <a:r>
              <a:rPr lang="en-US" sz="900" dirty="0"/>
              <a:t>== c("Chelsea")))</a:t>
            </a:r>
          </a:p>
          <a:p>
            <a:pPr lvl="0"/>
            <a:r>
              <a:rPr lang="en-US" sz="900" dirty="0"/>
              <a:t>plot(</a:t>
            </a:r>
            <a:r>
              <a:rPr lang="en-US" sz="900" dirty="0" err="1"/>
              <a:t>lm</a:t>
            </a:r>
            <a:r>
              <a:rPr lang="en-US" sz="900" dirty="0"/>
              <a:t>(</a:t>
            </a:r>
            <a:r>
              <a:rPr lang="en-US" sz="900" dirty="0" err="1"/>
              <a:t>data$Weight~data$Club</a:t>
            </a:r>
            <a:r>
              <a:rPr lang="en-US" sz="900" dirty="0"/>
              <a:t>== c("FC Barcelona")))</a:t>
            </a:r>
          </a:p>
          <a:p>
            <a:pPr lvl="0"/>
            <a:r>
              <a:rPr lang="en-US" sz="900" dirty="0"/>
              <a:t>plot(</a:t>
            </a:r>
            <a:r>
              <a:rPr lang="en-US" sz="900" dirty="0" err="1"/>
              <a:t>lm</a:t>
            </a:r>
            <a:r>
              <a:rPr lang="en-US" sz="900" dirty="0"/>
              <a:t>(</a:t>
            </a:r>
            <a:r>
              <a:rPr lang="en-US" sz="900" dirty="0" err="1"/>
              <a:t>data$Weight~data$Club</a:t>
            </a:r>
            <a:r>
              <a:rPr lang="en-US" sz="900" dirty="0"/>
              <a:t>== c("Juventus")))</a:t>
            </a:r>
          </a:p>
          <a:p>
            <a:pPr lvl="0"/>
            <a:r>
              <a:rPr lang="en-US" sz="900" dirty="0" err="1"/>
              <a:t>shapiro.test</a:t>
            </a:r>
            <a:r>
              <a:rPr lang="en-US" sz="900" dirty="0"/>
              <a:t>(</a:t>
            </a:r>
            <a:r>
              <a:rPr lang="en-US" sz="900" dirty="0" err="1"/>
              <a:t>data$Weight</a:t>
            </a:r>
            <a:r>
              <a:rPr lang="en-US" sz="900" dirty="0"/>
              <a:t>)</a:t>
            </a:r>
          </a:p>
          <a:p>
            <a:pPr lvl="0"/>
            <a:r>
              <a:rPr lang="en-US" sz="900" dirty="0"/>
              <a:t>#Testing Variance</a:t>
            </a:r>
          </a:p>
          <a:p>
            <a:pPr lvl="0"/>
            <a:r>
              <a:rPr lang="en-US" sz="900" dirty="0" err="1"/>
              <a:t>var.test</a:t>
            </a:r>
            <a:r>
              <a:rPr lang="en-US" sz="900" dirty="0"/>
              <a:t>(</a:t>
            </a:r>
            <a:r>
              <a:rPr lang="en-US" sz="900" dirty="0" err="1"/>
              <a:t>WeightM,WeightC</a:t>
            </a:r>
            <a:r>
              <a:rPr lang="en-US" sz="900" dirty="0"/>
              <a:t>)</a:t>
            </a:r>
          </a:p>
          <a:p>
            <a:pPr lvl="0"/>
            <a:r>
              <a:rPr lang="en-US" sz="900" dirty="0" err="1"/>
              <a:t>var.test</a:t>
            </a:r>
            <a:r>
              <a:rPr lang="en-US" sz="900" dirty="0"/>
              <a:t>(</a:t>
            </a:r>
            <a:r>
              <a:rPr lang="en-US" sz="900" dirty="0" err="1"/>
              <a:t>WeightM,WeightB</a:t>
            </a:r>
            <a:r>
              <a:rPr lang="en-US" sz="900" dirty="0"/>
              <a:t>)</a:t>
            </a:r>
          </a:p>
          <a:p>
            <a:pPr lvl="0"/>
            <a:r>
              <a:rPr lang="en-US" sz="900" dirty="0" err="1"/>
              <a:t>var.test</a:t>
            </a:r>
            <a:r>
              <a:rPr lang="en-US" sz="900" dirty="0"/>
              <a:t>(</a:t>
            </a:r>
            <a:r>
              <a:rPr lang="en-US" sz="900" dirty="0" err="1"/>
              <a:t>WeightM,WeightJ</a:t>
            </a:r>
            <a:r>
              <a:rPr lang="en-US" sz="900" dirty="0"/>
              <a:t>)</a:t>
            </a:r>
          </a:p>
          <a:p>
            <a:pPr lvl="0"/>
            <a:r>
              <a:rPr lang="en-US" sz="900" dirty="0" err="1"/>
              <a:t>var.test</a:t>
            </a:r>
            <a:r>
              <a:rPr lang="en-US" sz="900" dirty="0"/>
              <a:t>(</a:t>
            </a:r>
            <a:r>
              <a:rPr lang="en-US" sz="900" dirty="0" err="1"/>
              <a:t>WeightC,WeightB</a:t>
            </a:r>
            <a:r>
              <a:rPr lang="en-US" sz="900" dirty="0"/>
              <a:t>)</a:t>
            </a:r>
          </a:p>
          <a:p>
            <a:pPr lvl="0"/>
            <a:r>
              <a:rPr lang="en-US" sz="900" dirty="0" err="1"/>
              <a:t>var.test</a:t>
            </a:r>
            <a:r>
              <a:rPr lang="en-US" sz="900" dirty="0"/>
              <a:t>(</a:t>
            </a:r>
            <a:r>
              <a:rPr lang="en-US" sz="900" dirty="0" err="1"/>
              <a:t>WeightC,WeightJ</a:t>
            </a:r>
            <a:r>
              <a:rPr lang="en-US" sz="900" dirty="0"/>
              <a:t>)</a:t>
            </a:r>
          </a:p>
          <a:p>
            <a:pPr lvl="0"/>
            <a:r>
              <a:rPr lang="en-US" sz="900" dirty="0" err="1"/>
              <a:t>var.test</a:t>
            </a:r>
            <a:r>
              <a:rPr lang="en-US" sz="900" dirty="0"/>
              <a:t>(</a:t>
            </a:r>
            <a:r>
              <a:rPr lang="en-US" sz="900" dirty="0" err="1"/>
              <a:t>WeightJ,WeightB</a:t>
            </a:r>
            <a:r>
              <a:rPr lang="en-US" sz="900" dirty="0"/>
              <a:t>)</a:t>
            </a:r>
          </a:p>
          <a:p>
            <a:pPr lvl="0"/>
            <a:r>
              <a:rPr lang="en-US" sz="900" dirty="0" err="1"/>
              <a:t>mean_amt</a:t>
            </a:r>
            <a:r>
              <a:rPr lang="en-US" sz="900" dirty="0"/>
              <a:t> &lt;- c(mean(</a:t>
            </a:r>
            <a:r>
              <a:rPr lang="en-US" sz="900" dirty="0" err="1"/>
              <a:t>WeightM</a:t>
            </a:r>
            <a:r>
              <a:rPr lang="en-US" sz="900" dirty="0"/>
              <a:t>),mean(</a:t>
            </a:r>
            <a:r>
              <a:rPr lang="en-US" sz="900" dirty="0" err="1"/>
              <a:t>WeightB</a:t>
            </a:r>
            <a:r>
              <a:rPr lang="en-US" sz="900" dirty="0"/>
              <a:t>),mean(</a:t>
            </a:r>
            <a:r>
              <a:rPr lang="en-US" sz="900" dirty="0" err="1"/>
              <a:t>WeightC</a:t>
            </a:r>
            <a:r>
              <a:rPr lang="en-US" sz="900" dirty="0"/>
              <a:t>),mean(</a:t>
            </a:r>
            <a:r>
              <a:rPr lang="en-US" sz="900" dirty="0" err="1"/>
              <a:t>WeightJ</a:t>
            </a:r>
            <a:r>
              <a:rPr lang="en-US" sz="900" dirty="0"/>
              <a:t>))</a:t>
            </a:r>
          </a:p>
          <a:p>
            <a:pPr lvl="0"/>
            <a:r>
              <a:rPr lang="en-US" sz="900" dirty="0" err="1"/>
              <a:t>Club_name</a:t>
            </a:r>
            <a:r>
              <a:rPr lang="en-US" sz="900" dirty="0"/>
              <a:t> &lt;- c('Manchester </a:t>
            </a:r>
            <a:r>
              <a:rPr lang="en-US" sz="900" dirty="0" err="1"/>
              <a:t>United','Chelsea</a:t>
            </a:r>
            <a:r>
              <a:rPr lang="en-US" sz="900" dirty="0"/>
              <a:t>', 'FC </a:t>
            </a:r>
            <a:r>
              <a:rPr lang="en-US" sz="900" dirty="0" err="1"/>
              <a:t>Barcelona','Juventus</a:t>
            </a:r>
            <a:r>
              <a:rPr lang="en-US" sz="900" dirty="0"/>
              <a:t>')</a:t>
            </a:r>
          </a:p>
          <a:p>
            <a:pPr lvl="0"/>
            <a:r>
              <a:rPr lang="en-US" sz="900" dirty="0"/>
              <a:t>plot(</a:t>
            </a:r>
            <a:r>
              <a:rPr lang="en-US" sz="900" dirty="0" err="1"/>
              <a:t>mean_amt</a:t>
            </a:r>
            <a:r>
              <a:rPr lang="en-US" sz="900" dirty="0"/>
              <a:t>, </a:t>
            </a:r>
            <a:r>
              <a:rPr lang="en-US" sz="900" dirty="0" err="1"/>
              <a:t>xlab</a:t>
            </a:r>
            <a:r>
              <a:rPr lang="en-US" sz="900" dirty="0"/>
              <a:t> = "Club", </a:t>
            </a:r>
            <a:r>
              <a:rPr lang="en-US" sz="900" dirty="0" err="1"/>
              <a:t>ylab</a:t>
            </a:r>
            <a:r>
              <a:rPr lang="en-US" sz="900" dirty="0"/>
              <a:t> = "Mean amount",  </a:t>
            </a:r>
            <a:r>
              <a:rPr lang="en-US" sz="900" dirty="0" err="1"/>
              <a:t>xaxt</a:t>
            </a:r>
            <a:r>
              <a:rPr lang="en-US" sz="900" dirty="0"/>
              <a:t>='n', </a:t>
            </a:r>
            <a:r>
              <a:rPr lang="en-US" sz="900" dirty="0" err="1"/>
              <a:t>ann</a:t>
            </a:r>
            <a:r>
              <a:rPr lang="en-US" sz="900" dirty="0"/>
              <a:t>=FALSE)</a:t>
            </a:r>
          </a:p>
          <a:p>
            <a:pPr lvl="0"/>
            <a:r>
              <a:rPr lang="en-US" sz="900" dirty="0"/>
              <a:t>axis(1, at= 1:4, labels=</a:t>
            </a:r>
            <a:r>
              <a:rPr lang="en-US" sz="900" dirty="0" err="1"/>
              <a:t>Club_name</a:t>
            </a:r>
            <a:r>
              <a:rPr lang="en-US" sz="900" dirty="0"/>
              <a:t>)</a:t>
            </a:r>
          </a:p>
          <a:p>
            <a:pPr lvl="0"/>
            <a:r>
              <a:rPr lang="en-US" sz="900" dirty="0"/>
              <a:t>M&lt;- length(</a:t>
            </a:r>
            <a:r>
              <a:rPr lang="en-US" sz="900" dirty="0" err="1"/>
              <a:t>WeightM</a:t>
            </a:r>
            <a:r>
              <a:rPr lang="en-US" sz="900" dirty="0"/>
              <a:t>) #how many players for Manchester United</a:t>
            </a:r>
          </a:p>
          <a:p>
            <a:pPr lvl="0"/>
            <a:r>
              <a:rPr lang="en-US" sz="900" dirty="0"/>
              <a:t>C&lt;- length(</a:t>
            </a:r>
            <a:r>
              <a:rPr lang="en-US" sz="900" dirty="0" err="1"/>
              <a:t>WeightC</a:t>
            </a:r>
            <a:r>
              <a:rPr lang="en-US" sz="900" dirty="0"/>
              <a:t>) #how many players for Chelsea</a:t>
            </a:r>
          </a:p>
          <a:p>
            <a:pPr lvl="0"/>
            <a:r>
              <a:rPr lang="en-US" sz="900" dirty="0"/>
              <a:t>B&lt;- length(</a:t>
            </a:r>
            <a:r>
              <a:rPr lang="en-US" sz="900" dirty="0" err="1"/>
              <a:t>WeightB</a:t>
            </a:r>
            <a:r>
              <a:rPr lang="en-US" sz="900" dirty="0"/>
              <a:t>) #how many players for FC Barcelona</a:t>
            </a:r>
          </a:p>
          <a:p>
            <a:pPr lvl="0"/>
            <a:r>
              <a:rPr lang="en-US" sz="900" dirty="0"/>
              <a:t>J&lt;- length(</a:t>
            </a:r>
            <a:r>
              <a:rPr lang="en-US" sz="900" dirty="0" err="1"/>
              <a:t>WeightJ</a:t>
            </a:r>
            <a:r>
              <a:rPr lang="en-US" sz="900" dirty="0"/>
              <a:t>) #how many players for Juventus</a:t>
            </a:r>
          </a:p>
          <a:p>
            <a:pPr lvl="0"/>
            <a:r>
              <a:rPr lang="en-US" sz="900" dirty="0"/>
              <a:t>Weights&lt;- c(</a:t>
            </a:r>
            <a:r>
              <a:rPr lang="en-US" sz="900" dirty="0" err="1"/>
              <a:t>WeightM</a:t>
            </a:r>
            <a:r>
              <a:rPr lang="en-US" sz="900" dirty="0"/>
              <a:t>, </a:t>
            </a:r>
            <a:r>
              <a:rPr lang="en-US" sz="900" dirty="0" err="1"/>
              <a:t>WeightC</a:t>
            </a:r>
            <a:r>
              <a:rPr lang="en-US" sz="900" dirty="0"/>
              <a:t>, </a:t>
            </a:r>
            <a:r>
              <a:rPr lang="en-US" sz="900" dirty="0" err="1"/>
              <a:t>WeightB</a:t>
            </a:r>
            <a:r>
              <a:rPr lang="en-US" sz="900" dirty="0"/>
              <a:t>, </a:t>
            </a:r>
            <a:r>
              <a:rPr lang="en-US" sz="900" dirty="0" err="1"/>
              <a:t>WeightJ</a:t>
            </a:r>
            <a:r>
              <a:rPr lang="en-US" sz="900" dirty="0"/>
              <a:t>)</a:t>
            </a:r>
          </a:p>
          <a:p>
            <a:pPr lvl="0"/>
            <a:r>
              <a:rPr lang="en-US" sz="900" dirty="0" err="1"/>
              <a:t>Club_names</a:t>
            </a:r>
            <a:r>
              <a:rPr lang="en-US" sz="900" dirty="0"/>
              <a:t> &lt;- rep(c('Manchester </a:t>
            </a:r>
            <a:r>
              <a:rPr lang="en-US" sz="900" dirty="0" err="1"/>
              <a:t>United','Chelsea</a:t>
            </a:r>
            <a:r>
              <a:rPr lang="en-US" sz="900" dirty="0"/>
              <a:t>', ‘FC </a:t>
            </a:r>
            <a:r>
              <a:rPr lang="en-US" sz="900" dirty="0" err="1"/>
              <a:t>Barcelona','Juventus</a:t>
            </a:r>
            <a:r>
              <a:rPr lang="en-US" sz="900" dirty="0"/>
              <a:t>'),c(M,C,B,J))</a:t>
            </a:r>
          </a:p>
          <a:p>
            <a:pPr lvl="0"/>
            <a:r>
              <a:rPr lang="en-US" sz="900" dirty="0" err="1"/>
              <a:t>fitAOV</a:t>
            </a:r>
            <a:r>
              <a:rPr lang="en-US" sz="900" dirty="0"/>
              <a:t>&lt;- </a:t>
            </a:r>
            <a:r>
              <a:rPr lang="en-US" sz="900" dirty="0" err="1"/>
              <a:t>aov</a:t>
            </a:r>
            <a:r>
              <a:rPr lang="en-US" sz="900" dirty="0"/>
              <a:t>(</a:t>
            </a:r>
            <a:r>
              <a:rPr lang="en-US" sz="900" dirty="0" err="1"/>
              <a:t>Weights~Club_names</a:t>
            </a:r>
            <a:r>
              <a:rPr lang="en-US" sz="900" dirty="0"/>
              <a:t>)</a:t>
            </a:r>
          </a:p>
          <a:p>
            <a:pPr lvl="0"/>
            <a:r>
              <a:rPr lang="en-US" sz="900" dirty="0"/>
              <a:t>summary(</a:t>
            </a:r>
            <a:r>
              <a:rPr lang="en-US" sz="900" dirty="0" err="1"/>
              <a:t>fitAOV</a:t>
            </a:r>
            <a:r>
              <a:rPr lang="en-US" sz="900" dirty="0"/>
              <a:t>)</a:t>
            </a:r>
          </a:p>
          <a:p>
            <a:pPr marL="0" lvl="0" indent="0" algn="l" rtl="0">
              <a:spcBef>
                <a:spcPts val="0"/>
              </a:spcBef>
              <a:spcAft>
                <a:spcPts val="0"/>
              </a:spcAft>
              <a:buNone/>
            </a:pPr>
            <a:endParaRPr dirty="0">
              <a:latin typeface="Calibri"/>
              <a:ea typeface="Calibri"/>
              <a:cs typeface="Calibri"/>
              <a:sym typeface="Calibri"/>
            </a:endParaRPr>
          </a:p>
        </p:txBody>
      </p:sp>
      <p:sp>
        <p:nvSpPr>
          <p:cNvPr id="358" name="Google Shape;358;p44"/>
          <p:cNvSpPr/>
          <p:nvPr/>
        </p:nvSpPr>
        <p:spPr>
          <a:xfrm>
            <a:off x="263774" y="241800"/>
            <a:ext cx="8616452"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45"/>
          <p:cNvSpPr/>
          <p:nvPr/>
        </p:nvSpPr>
        <p:spPr>
          <a:xfrm>
            <a:off x="263775" y="241800"/>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C4FE708-ED95-E942-84D6-CDB87395EBBE}"/>
              </a:ext>
            </a:extLst>
          </p:cNvPr>
          <p:cNvSpPr txBox="1"/>
          <p:nvPr/>
        </p:nvSpPr>
        <p:spPr>
          <a:xfrm>
            <a:off x="195309" y="241800"/>
            <a:ext cx="4243526" cy="4816703"/>
          </a:xfrm>
          <a:prstGeom prst="rect">
            <a:avLst/>
          </a:prstGeom>
          <a:noFill/>
        </p:spPr>
        <p:txBody>
          <a:bodyPr wrap="square" rtlCol="0">
            <a:spAutoFit/>
          </a:bodyPr>
          <a:lstStyle/>
          <a:p>
            <a:r>
              <a:rPr lang="en-US" sz="900" dirty="0"/>
              <a:t>## GLM ###</a:t>
            </a:r>
          </a:p>
          <a:p>
            <a:endParaRPr lang="en-US" sz="900" dirty="0"/>
          </a:p>
          <a:p>
            <a:r>
              <a:rPr lang="en-US" sz="900" dirty="0"/>
              <a:t>attach(data)</a:t>
            </a:r>
          </a:p>
          <a:p>
            <a:r>
              <a:rPr lang="en-US" sz="900" dirty="0"/>
              <a:t>Zone[which(Zone==2)]= "Europe"</a:t>
            </a:r>
          </a:p>
          <a:p>
            <a:r>
              <a:rPr lang="en-US" sz="900" dirty="0"/>
              <a:t>Zone[which(Zone==1)] = "Americas"</a:t>
            </a:r>
          </a:p>
          <a:p>
            <a:r>
              <a:rPr lang="en-US" sz="900" dirty="0" err="1"/>
              <a:t>Zone.new</a:t>
            </a:r>
            <a:r>
              <a:rPr lang="en-US" sz="900" dirty="0"/>
              <a:t> = Zone[which(Zone!=3)]</a:t>
            </a:r>
          </a:p>
          <a:p>
            <a:r>
              <a:rPr lang="en-US" sz="900" dirty="0" err="1"/>
              <a:t>preferred.foot.new</a:t>
            </a:r>
            <a:r>
              <a:rPr lang="en-US" sz="900" dirty="0"/>
              <a:t> = </a:t>
            </a:r>
            <a:r>
              <a:rPr lang="en-US" sz="900" dirty="0" err="1"/>
              <a:t>Preferred.Foot</a:t>
            </a:r>
            <a:r>
              <a:rPr lang="en-US" sz="900" dirty="0"/>
              <a:t>[which(Zone!=3)]</a:t>
            </a:r>
          </a:p>
          <a:p>
            <a:r>
              <a:rPr lang="en-US" sz="900" dirty="0" err="1"/>
              <a:t>wage.new</a:t>
            </a:r>
            <a:r>
              <a:rPr lang="en-US" sz="900" dirty="0"/>
              <a:t> = Wage[which(Zone!=3)]</a:t>
            </a:r>
          </a:p>
          <a:p>
            <a:endParaRPr lang="en-US" sz="900" dirty="0"/>
          </a:p>
          <a:p>
            <a:r>
              <a:rPr lang="en-US" sz="900" dirty="0"/>
              <a:t>fit1&lt;- </a:t>
            </a:r>
            <a:r>
              <a:rPr lang="en-US" sz="900" dirty="0" err="1"/>
              <a:t>glm</a:t>
            </a:r>
            <a:r>
              <a:rPr lang="en-US" sz="900" dirty="0"/>
              <a:t>(</a:t>
            </a:r>
            <a:r>
              <a:rPr lang="en-US" sz="900" dirty="0" err="1"/>
              <a:t>wage.new~Zone.new</a:t>
            </a:r>
            <a:r>
              <a:rPr lang="en-US" sz="900" dirty="0"/>
              <a:t> + </a:t>
            </a:r>
            <a:r>
              <a:rPr lang="en-US" sz="900" dirty="0" err="1"/>
              <a:t>preferred.foot.new</a:t>
            </a:r>
            <a:r>
              <a:rPr lang="en-US" sz="900" dirty="0"/>
              <a:t>)</a:t>
            </a:r>
          </a:p>
          <a:p>
            <a:r>
              <a:rPr lang="en-US" sz="900" dirty="0"/>
              <a:t>summary(fit1)</a:t>
            </a:r>
          </a:p>
          <a:p>
            <a:endParaRPr lang="en-US" sz="900" dirty="0"/>
          </a:p>
          <a:p>
            <a:r>
              <a:rPr lang="en-US" sz="900" dirty="0"/>
              <a:t>#ZONE IS SIG ON WAGE BUT PREF FOOT ISNT</a:t>
            </a:r>
          </a:p>
          <a:p>
            <a:endParaRPr lang="en-US" sz="900" dirty="0"/>
          </a:p>
          <a:p>
            <a:endParaRPr lang="en-US" sz="900" dirty="0"/>
          </a:p>
          <a:p>
            <a:r>
              <a:rPr lang="en-US" sz="900" dirty="0"/>
              <a:t>#### effect of Missing value mean imputation</a:t>
            </a:r>
          </a:p>
          <a:p>
            <a:r>
              <a:rPr lang="en-US" sz="900" dirty="0" err="1"/>
              <a:t>Wage.Missing</a:t>
            </a:r>
            <a:r>
              <a:rPr lang="en-US" sz="900" dirty="0"/>
              <a:t> = </a:t>
            </a:r>
            <a:r>
              <a:rPr lang="en-US" sz="900" dirty="0" err="1"/>
              <a:t>data$Wage.Missing</a:t>
            </a:r>
            <a:endParaRPr lang="en-US" sz="900" dirty="0"/>
          </a:p>
          <a:p>
            <a:r>
              <a:rPr lang="en-US" sz="900" dirty="0" err="1"/>
              <a:t>Wage.Missing</a:t>
            </a:r>
            <a:r>
              <a:rPr lang="en-US" sz="900" dirty="0"/>
              <a:t> = impute(</a:t>
            </a:r>
            <a:r>
              <a:rPr lang="en-US" sz="900" dirty="0" err="1"/>
              <a:t>Wage.Missing</a:t>
            </a:r>
            <a:r>
              <a:rPr lang="en-US" sz="900" dirty="0"/>
              <a:t>, mean)</a:t>
            </a:r>
          </a:p>
          <a:p>
            <a:r>
              <a:rPr lang="en-US" sz="900" dirty="0" err="1"/>
              <a:t>Wage.Missing</a:t>
            </a:r>
            <a:r>
              <a:rPr lang="en-US" sz="900" dirty="0"/>
              <a:t> = </a:t>
            </a:r>
            <a:r>
              <a:rPr lang="en-US" sz="900" dirty="0" err="1"/>
              <a:t>Wage.Missing</a:t>
            </a:r>
            <a:r>
              <a:rPr lang="en-US" sz="900" dirty="0"/>
              <a:t>[which(Zone!=3)]</a:t>
            </a:r>
          </a:p>
          <a:p>
            <a:endParaRPr lang="en-US" sz="900" dirty="0"/>
          </a:p>
          <a:p>
            <a:r>
              <a:rPr lang="en-US" sz="900" dirty="0"/>
              <a:t>fit2 &lt;- </a:t>
            </a:r>
            <a:r>
              <a:rPr lang="en-US" sz="900" dirty="0" err="1"/>
              <a:t>glm</a:t>
            </a:r>
            <a:r>
              <a:rPr lang="en-US" sz="900" dirty="0"/>
              <a:t>(</a:t>
            </a:r>
            <a:r>
              <a:rPr lang="en-US" sz="900" dirty="0" err="1"/>
              <a:t>Wage.Missing~Zone.new</a:t>
            </a:r>
            <a:r>
              <a:rPr lang="en-US" sz="900" dirty="0"/>
              <a:t> + </a:t>
            </a:r>
            <a:r>
              <a:rPr lang="en-US" sz="900" dirty="0" err="1"/>
              <a:t>preferred.foot.new</a:t>
            </a:r>
            <a:r>
              <a:rPr lang="en-US" sz="900" dirty="0"/>
              <a:t>)</a:t>
            </a:r>
          </a:p>
          <a:p>
            <a:r>
              <a:rPr lang="en-US" sz="900" dirty="0"/>
              <a:t>summary(fit2)</a:t>
            </a:r>
          </a:p>
          <a:p>
            <a:endParaRPr lang="en-US" sz="900" dirty="0"/>
          </a:p>
          <a:p>
            <a:endParaRPr lang="en-US" sz="900" dirty="0"/>
          </a:p>
          <a:p>
            <a:r>
              <a:rPr lang="en-US" sz="900" dirty="0"/>
              <a:t>#### effect of Missing value median imputation</a:t>
            </a:r>
          </a:p>
          <a:p>
            <a:r>
              <a:rPr lang="en-US" sz="900" dirty="0" err="1"/>
              <a:t>Wage.Missing</a:t>
            </a:r>
            <a:r>
              <a:rPr lang="en-US" sz="900" dirty="0"/>
              <a:t> = </a:t>
            </a:r>
            <a:r>
              <a:rPr lang="en-US" sz="900" dirty="0" err="1"/>
              <a:t>data$Wage.Missing</a:t>
            </a:r>
            <a:endParaRPr lang="en-US" sz="900" dirty="0"/>
          </a:p>
          <a:p>
            <a:r>
              <a:rPr lang="en-US" sz="900" dirty="0" err="1"/>
              <a:t>Wage.Missing</a:t>
            </a:r>
            <a:r>
              <a:rPr lang="en-US" sz="900" dirty="0"/>
              <a:t> = impute(</a:t>
            </a:r>
            <a:r>
              <a:rPr lang="en-US" sz="900" dirty="0" err="1"/>
              <a:t>Wage.Missing,median</a:t>
            </a:r>
            <a:r>
              <a:rPr lang="en-US" sz="900" dirty="0"/>
              <a:t>)</a:t>
            </a:r>
          </a:p>
          <a:p>
            <a:r>
              <a:rPr lang="en-US" sz="900" dirty="0" err="1"/>
              <a:t>Wage.Missing</a:t>
            </a:r>
            <a:r>
              <a:rPr lang="en-US" sz="900" dirty="0"/>
              <a:t> = </a:t>
            </a:r>
            <a:r>
              <a:rPr lang="en-US" sz="900" dirty="0" err="1"/>
              <a:t>Wage.Missing</a:t>
            </a:r>
            <a:r>
              <a:rPr lang="en-US" sz="900" dirty="0"/>
              <a:t>[which(Zone!=3)]</a:t>
            </a:r>
          </a:p>
          <a:p>
            <a:endParaRPr lang="en-US" sz="900" dirty="0"/>
          </a:p>
          <a:p>
            <a:r>
              <a:rPr lang="en-US" sz="900" dirty="0"/>
              <a:t>fit3 &lt;- </a:t>
            </a:r>
            <a:r>
              <a:rPr lang="en-US" sz="900" dirty="0" err="1"/>
              <a:t>glm</a:t>
            </a:r>
            <a:r>
              <a:rPr lang="en-US" sz="900" dirty="0"/>
              <a:t>(</a:t>
            </a:r>
            <a:r>
              <a:rPr lang="en-US" sz="900" dirty="0" err="1"/>
              <a:t>Wage.Missing~Zone.new+preferred.foot.new</a:t>
            </a:r>
            <a:r>
              <a:rPr lang="en-US" sz="900" dirty="0"/>
              <a:t>)</a:t>
            </a:r>
          </a:p>
          <a:p>
            <a:r>
              <a:rPr lang="en-US" sz="900" dirty="0"/>
              <a:t>summary(fit3)</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p:nvPr/>
        </p:nvSpPr>
        <p:spPr>
          <a:xfrm>
            <a:off x="4770650" y="1380774"/>
            <a:ext cx="4072500" cy="21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Calibri"/>
                <a:ea typeface="Calibri"/>
                <a:cs typeface="Calibri"/>
                <a:sym typeface="Calibri"/>
              </a:rPr>
              <a:t>As we can see the data, once we take the log, is approximately normally distributed. Using the fact that we have large sample sizes we can use also assume normality by CLT.</a:t>
            </a:r>
            <a:endParaRPr sz="2000">
              <a:latin typeface="Calibri"/>
              <a:ea typeface="Calibri"/>
              <a:cs typeface="Calibri"/>
              <a:sym typeface="Calibri"/>
            </a:endParaRPr>
          </a:p>
        </p:txBody>
      </p:sp>
      <p:sp>
        <p:nvSpPr>
          <p:cNvPr id="149" name="Google Shape;149;p16"/>
          <p:cNvSpPr/>
          <p:nvPr/>
        </p:nvSpPr>
        <p:spPr>
          <a:xfrm>
            <a:off x="4846732" y="1339200"/>
            <a:ext cx="3920400" cy="192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p:nvPr/>
        </p:nvSpPr>
        <p:spPr>
          <a:xfrm>
            <a:off x="318050" y="214550"/>
            <a:ext cx="4419600" cy="6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Checking assumptions </a:t>
            </a:r>
            <a:endParaRPr sz="3000">
              <a:solidFill>
                <a:schemeClr val="lt1"/>
              </a:solidFill>
              <a:latin typeface="Nunito"/>
              <a:ea typeface="Nunito"/>
              <a:cs typeface="Nunito"/>
              <a:sym typeface="Nunito"/>
            </a:endParaRPr>
          </a:p>
        </p:txBody>
      </p:sp>
      <p:pic>
        <p:nvPicPr>
          <p:cNvPr id="151" name="Google Shape;151;p16"/>
          <p:cNvPicPr preferRelativeResize="0"/>
          <p:nvPr/>
        </p:nvPicPr>
        <p:blipFill>
          <a:blip r:embed="rId3">
            <a:alphaModFix/>
          </a:blip>
          <a:stretch>
            <a:fillRect/>
          </a:stretch>
        </p:blipFill>
        <p:spPr>
          <a:xfrm>
            <a:off x="285051" y="1230913"/>
            <a:ext cx="4485600" cy="24184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24350" y="2753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 test for comparing Variances</a:t>
            </a:r>
            <a:endParaRPr/>
          </a:p>
        </p:txBody>
      </p:sp>
      <p:pic>
        <p:nvPicPr>
          <p:cNvPr id="157" name="Google Shape;157;p17"/>
          <p:cNvPicPr preferRelativeResize="0"/>
          <p:nvPr/>
        </p:nvPicPr>
        <p:blipFill rotWithShape="1">
          <a:blip r:embed="rId3">
            <a:alphaModFix/>
          </a:blip>
          <a:srcRect r="2162"/>
          <a:stretch/>
        </p:blipFill>
        <p:spPr>
          <a:xfrm>
            <a:off x="316150" y="983600"/>
            <a:ext cx="8511701" cy="31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57575" y="2693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testing</a:t>
            </a:r>
            <a:endParaRPr/>
          </a:p>
        </p:txBody>
      </p:sp>
      <p:sp>
        <p:nvSpPr>
          <p:cNvPr id="163" name="Google Shape;163;p18"/>
          <p:cNvSpPr txBox="1"/>
          <p:nvPr/>
        </p:nvSpPr>
        <p:spPr>
          <a:xfrm>
            <a:off x="4767825" y="-238400"/>
            <a:ext cx="73425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4" name="Google Shape;164;p18"/>
          <p:cNvSpPr/>
          <p:nvPr/>
        </p:nvSpPr>
        <p:spPr>
          <a:xfrm>
            <a:off x="457575" y="801425"/>
            <a:ext cx="8192100" cy="3994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body" idx="1"/>
          </p:nvPr>
        </p:nvSpPr>
        <p:spPr>
          <a:xfrm>
            <a:off x="629837" y="868938"/>
            <a:ext cx="7505700" cy="1929737"/>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dirty="0">
                <a:solidFill>
                  <a:srgbClr val="000000"/>
                </a:solidFill>
              </a:rPr>
              <a:t>For our first test we will be testing the 1- sided alternative hypothesis to check if the mean wage for Manchester United is greater than the mean wage for all other clubs</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Sample size is greater than 30 (n &gt; 30) for all other clubs so we may assume their wages are approximately normally distributed by the Central Limit Theorem, which agrees with our </a:t>
            </a:r>
            <a:r>
              <a:rPr lang="en" sz="1400" dirty="0" err="1">
                <a:solidFill>
                  <a:srgbClr val="000000"/>
                </a:solidFill>
              </a:rPr>
              <a:t>QQplot</a:t>
            </a:r>
            <a:endParaRPr sz="1400" dirty="0">
              <a:solidFill>
                <a:srgbClr val="000000"/>
              </a:solidFill>
            </a:endParaRPr>
          </a:p>
          <a:p>
            <a:pPr marL="457200" lvl="0" indent="-317500" algn="l" rtl="0">
              <a:spcBef>
                <a:spcPts val="0"/>
              </a:spcBef>
              <a:spcAft>
                <a:spcPts val="0"/>
              </a:spcAft>
              <a:buClr>
                <a:srgbClr val="000000"/>
              </a:buClr>
              <a:buSzPts val="1400"/>
              <a:buChar char="●"/>
            </a:pPr>
            <a:r>
              <a:rPr lang="en" sz="1400" dirty="0">
                <a:solidFill>
                  <a:srgbClr val="000000"/>
                </a:solidFill>
              </a:rPr>
              <a:t>We used a </a:t>
            </a:r>
            <a:r>
              <a:rPr lang="en" sz="1400" dirty="0" err="1">
                <a:solidFill>
                  <a:srgbClr val="000000"/>
                </a:solidFill>
              </a:rPr>
              <a:t>QQplot</a:t>
            </a:r>
            <a:r>
              <a:rPr lang="en" sz="1400" dirty="0">
                <a:solidFill>
                  <a:srgbClr val="000000"/>
                </a:solidFill>
              </a:rPr>
              <a:t> in order to make sure the normality assumption is met, we easily could have also checked this assumption with a Shapiro-Wilk test</a:t>
            </a:r>
            <a:endParaRPr sz="1400" dirty="0">
              <a:solidFill>
                <a:srgbClr val="000000"/>
              </a:solidFill>
            </a:endParaRPr>
          </a:p>
        </p:txBody>
      </p:sp>
      <p:sp>
        <p:nvSpPr>
          <p:cNvPr id="166" name="Google Shape;166;p18"/>
          <p:cNvSpPr txBox="1"/>
          <p:nvPr/>
        </p:nvSpPr>
        <p:spPr>
          <a:xfrm>
            <a:off x="707025" y="2756150"/>
            <a:ext cx="3597300" cy="20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dirty="0">
                <a:latin typeface="Calibri"/>
                <a:ea typeface="Calibri"/>
                <a:cs typeface="Calibri"/>
                <a:sym typeface="Calibri"/>
              </a:rPr>
              <a:t>MU</a:t>
            </a:r>
            <a:endParaRPr sz="1800" b="1" u="sng"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Sample size: 18</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Max Wage for ST: 260,000</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Min Wage for ST: 105,000</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Mean Wage for ST: 152,500</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SD of Wage for ST: 46,849.25764</a:t>
            </a:r>
            <a:endParaRPr sz="1800" b="1" dirty="0">
              <a:latin typeface="Calibri"/>
              <a:ea typeface="Calibri"/>
              <a:cs typeface="Calibri"/>
              <a:sym typeface="Calibri"/>
            </a:endParaRPr>
          </a:p>
          <a:p>
            <a:pPr marL="0" lvl="0" indent="0" algn="ctr" rtl="0">
              <a:lnSpc>
                <a:spcPct val="115000"/>
              </a:lnSpc>
              <a:spcBef>
                <a:spcPts val="0"/>
              </a:spcBef>
              <a:spcAft>
                <a:spcPts val="0"/>
              </a:spcAft>
              <a:buNone/>
            </a:pPr>
            <a:endParaRPr sz="1800" b="1" dirty="0">
              <a:latin typeface="Calibri"/>
              <a:ea typeface="Calibri"/>
              <a:cs typeface="Calibri"/>
              <a:sym typeface="Calibri"/>
            </a:endParaRPr>
          </a:p>
          <a:p>
            <a:pPr marL="0" lvl="0" indent="0" algn="ctr" rtl="0">
              <a:lnSpc>
                <a:spcPct val="115000"/>
              </a:lnSpc>
              <a:spcBef>
                <a:spcPts val="0"/>
              </a:spcBef>
              <a:spcAft>
                <a:spcPts val="0"/>
              </a:spcAft>
              <a:buNone/>
            </a:pPr>
            <a:endParaRPr sz="1800" b="1" dirty="0">
              <a:latin typeface="Calibri"/>
              <a:ea typeface="Calibri"/>
              <a:cs typeface="Calibri"/>
              <a:sym typeface="Calibri"/>
            </a:endParaRPr>
          </a:p>
          <a:p>
            <a:pPr marL="0" lvl="0" indent="0" algn="ctr" rtl="0">
              <a:spcBef>
                <a:spcPts val="0"/>
              </a:spcBef>
              <a:spcAft>
                <a:spcPts val="0"/>
              </a:spcAft>
              <a:buNone/>
            </a:pPr>
            <a:endParaRPr dirty="0">
              <a:latin typeface="Calibri"/>
              <a:ea typeface="Calibri"/>
              <a:cs typeface="Calibri"/>
              <a:sym typeface="Calibri"/>
            </a:endParaRPr>
          </a:p>
          <a:p>
            <a:pPr marL="0" lvl="0" indent="0" algn="ctr" rtl="0">
              <a:spcBef>
                <a:spcPts val="0"/>
              </a:spcBef>
              <a:spcAft>
                <a:spcPts val="0"/>
              </a:spcAft>
              <a:buNone/>
            </a:pPr>
            <a:endParaRPr dirty="0">
              <a:latin typeface="Calibri"/>
              <a:ea typeface="Calibri"/>
              <a:cs typeface="Calibri"/>
              <a:sym typeface="Calibri"/>
            </a:endParaRPr>
          </a:p>
        </p:txBody>
      </p:sp>
      <p:sp>
        <p:nvSpPr>
          <p:cNvPr id="167" name="Google Shape;167;p18"/>
          <p:cNvSpPr txBox="1"/>
          <p:nvPr/>
        </p:nvSpPr>
        <p:spPr>
          <a:xfrm>
            <a:off x="4665900" y="2798675"/>
            <a:ext cx="3945000" cy="194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dirty="0">
                <a:latin typeface="Calibri"/>
                <a:ea typeface="Calibri"/>
                <a:cs typeface="Calibri"/>
                <a:sym typeface="Calibri"/>
              </a:rPr>
              <a:t>All Others</a:t>
            </a:r>
            <a:endParaRPr sz="1800" b="1" u="sng"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Sample size: 170</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Max Wage for ST: 565,000</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Min Wage for ST: 100,000</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Mean Wage for ST: 170,147.0588</a:t>
            </a:r>
            <a:endParaRPr sz="1800" b="1" dirty="0">
              <a:latin typeface="Calibri"/>
              <a:ea typeface="Calibri"/>
              <a:cs typeface="Calibri"/>
              <a:sym typeface="Calibri"/>
            </a:endParaRPr>
          </a:p>
          <a:p>
            <a:pPr marL="0" lvl="0" indent="0" algn="ctr" rtl="0">
              <a:lnSpc>
                <a:spcPct val="115000"/>
              </a:lnSpc>
              <a:spcBef>
                <a:spcPts val="0"/>
              </a:spcBef>
              <a:spcAft>
                <a:spcPts val="0"/>
              </a:spcAft>
              <a:buNone/>
            </a:pPr>
            <a:r>
              <a:rPr lang="en" sz="1800" b="1" dirty="0">
                <a:latin typeface="Calibri"/>
                <a:ea typeface="Calibri"/>
                <a:cs typeface="Calibri"/>
                <a:sym typeface="Calibri"/>
              </a:rPr>
              <a:t>SD of Wage for ST: 77,725.48125</a:t>
            </a:r>
            <a:endParaRPr sz="1800" b="1" dirty="0">
              <a:latin typeface="Calibri"/>
              <a:ea typeface="Calibri"/>
              <a:cs typeface="Calibri"/>
              <a:sym typeface="Calibri"/>
            </a:endParaRPr>
          </a:p>
          <a:p>
            <a:pPr marL="0" lvl="0" indent="0" algn="ctr" rtl="0">
              <a:lnSpc>
                <a:spcPct val="115000"/>
              </a:lnSpc>
              <a:spcBef>
                <a:spcPts val="0"/>
              </a:spcBef>
              <a:spcAft>
                <a:spcPts val="0"/>
              </a:spcAft>
              <a:buNone/>
            </a:pPr>
            <a:endParaRPr sz="1800" b="1" dirty="0">
              <a:latin typeface="Calibri"/>
              <a:ea typeface="Calibri"/>
              <a:cs typeface="Calibri"/>
              <a:sym typeface="Calibri"/>
            </a:endParaRPr>
          </a:p>
          <a:p>
            <a:pPr marL="0" lvl="0" indent="0" algn="ctr" rtl="0">
              <a:lnSpc>
                <a:spcPct val="115000"/>
              </a:lnSpc>
              <a:spcBef>
                <a:spcPts val="0"/>
              </a:spcBef>
              <a:spcAft>
                <a:spcPts val="0"/>
              </a:spcAft>
              <a:buNone/>
            </a:pPr>
            <a:endParaRPr sz="1800" b="1" u="sng"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168" name="Google Shape;168;p18"/>
          <p:cNvSpPr/>
          <p:nvPr/>
        </p:nvSpPr>
        <p:spPr>
          <a:xfrm>
            <a:off x="457575" y="2866250"/>
            <a:ext cx="4096200" cy="19410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4553775" y="2866250"/>
            <a:ext cx="4096200" cy="19410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p:nvPr/>
        </p:nvSpPr>
        <p:spPr>
          <a:xfrm>
            <a:off x="286625" y="257975"/>
            <a:ext cx="5259900" cy="6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Calibri"/>
                <a:ea typeface="Calibri"/>
                <a:cs typeface="Calibri"/>
                <a:sym typeface="Calibri"/>
              </a:rPr>
              <a:t>T test in R- using log of wage</a:t>
            </a:r>
            <a:endParaRPr sz="3000">
              <a:solidFill>
                <a:schemeClr val="lt1"/>
              </a:solidFill>
              <a:latin typeface="Calibri"/>
              <a:ea typeface="Calibri"/>
              <a:cs typeface="Calibri"/>
              <a:sym typeface="Calibri"/>
            </a:endParaRPr>
          </a:p>
        </p:txBody>
      </p:sp>
      <p:pic>
        <p:nvPicPr>
          <p:cNvPr id="175" name="Google Shape;175;p19"/>
          <p:cNvPicPr preferRelativeResize="0"/>
          <p:nvPr/>
        </p:nvPicPr>
        <p:blipFill rotWithShape="1">
          <a:blip r:embed="rId3">
            <a:alphaModFix/>
          </a:blip>
          <a:srcRect r="1941"/>
          <a:stretch/>
        </p:blipFill>
        <p:spPr>
          <a:xfrm>
            <a:off x="238325" y="1026575"/>
            <a:ext cx="8667351" cy="323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81" name="Google Shape;181;p20"/>
          <p:cNvSpPr/>
          <p:nvPr/>
        </p:nvSpPr>
        <p:spPr>
          <a:xfrm>
            <a:off x="473700" y="950250"/>
            <a:ext cx="8196600" cy="37656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82" name="Google Shape;182;p20"/>
          <p:cNvSpPr txBox="1">
            <a:spLocks noGrp="1"/>
          </p:cNvSpPr>
          <p:nvPr>
            <p:ph type="body" idx="1"/>
          </p:nvPr>
        </p:nvSpPr>
        <p:spPr>
          <a:xfrm>
            <a:off x="473700" y="1094312"/>
            <a:ext cx="7718550" cy="3477475"/>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dirty="0">
                <a:solidFill>
                  <a:srgbClr val="000000"/>
                </a:solidFill>
                <a:latin typeface="Arial"/>
                <a:ea typeface="Arial"/>
                <a:cs typeface="Arial"/>
                <a:sym typeface="Arial"/>
              </a:rPr>
              <a:t>Our conclusion is not reject the null Hypothesis     (H</a:t>
            </a:r>
            <a:r>
              <a:rPr lang="en" sz="2400" baseline="-25000" dirty="0">
                <a:solidFill>
                  <a:srgbClr val="000000"/>
                </a:solidFill>
                <a:latin typeface="Arial"/>
                <a:ea typeface="Arial"/>
                <a:cs typeface="Arial"/>
                <a:sym typeface="Arial"/>
              </a:rPr>
              <a:t>0</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MU</a:t>
            </a:r>
            <a:r>
              <a:rPr lang="en" sz="2400" baseline="-25000" dirty="0">
                <a:solidFill>
                  <a:srgbClr val="000000"/>
                </a:solidFill>
                <a:latin typeface="Arial"/>
                <a:ea typeface="Arial"/>
                <a:cs typeface="Arial"/>
                <a:sym typeface="Arial"/>
              </a:rPr>
              <a:t> </a:t>
            </a:r>
            <a:r>
              <a:rPr lang="en" sz="2400" dirty="0">
                <a:solidFill>
                  <a:srgbClr val="000000"/>
                </a:solidFill>
                <a:latin typeface="Arial"/>
                <a:ea typeface="Arial"/>
                <a:cs typeface="Arial"/>
                <a:sym typeface="Arial"/>
              </a:rPr>
              <a:t>= </a:t>
            </a:r>
            <a:r>
              <a:rPr lang="en" sz="2400" dirty="0" err="1">
                <a:solidFill>
                  <a:srgbClr val="000000"/>
                </a:solidFill>
                <a:latin typeface="Arial"/>
                <a:ea typeface="Arial"/>
                <a:cs typeface="Arial"/>
                <a:sym typeface="Arial"/>
              </a:rPr>
              <a:t>μ</a:t>
            </a:r>
            <a:r>
              <a:rPr lang="en" sz="2400" baseline="-25000" dirty="0" err="1">
                <a:solidFill>
                  <a:srgbClr val="000000"/>
                </a:solidFill>
                <a:latin typeface="Arial"/>
                <a:ea typeface="Arial"/>
                <a:cs typeface="Arial"/>
                <a:sym typeface="Arial"/>
              </a:rPr>
              <a:t>ALL</a:t>
            </a:r>
            <a:r>
              <a:rPr lang="en" sz="2400" dirty="0">
                <a:solidFill>
                  <a:srgbClr val="000000"/>
                </a:solidFill>
                <a:latin typeface="Arial"/>
                <a:ea typeface="Arial"/>
                <a:cs typeface="Arial"/>
                <a:sym typeface="Arial"/>
              </a:rPr>
              <a:t>) because our p-value is .835 which is greater than our alpha we were testing against. </a:t>
            </a:r>
            <a:endParaRPr sz="2400" dirty="0">
              <a:solidFill>
                <a:srgbClr val="000000"/>
              </a:solidFill>
              <a:latin typeface="Arial"/>
              <a:ea typeface="Arial"/>
              <a:cs typeface="Arial"/>
              <a:sym typeface="Arial"/>
            </a:endParaRPr>
          </a:p>
          <a:p>
            <a:pPr marL="457200" lvl="0" indent="0" algn="ctr" rtl="0">
              <a:lnSpc>
                <a:spcPct val="115000"/>
              </a:lnSpc>
              <a:spcBef>
                <a:spcPts val="1600"/>
              </a:spcBef>
              <a:spcAft>
                <a:spcPts val="0"/>
              </a:spcAft>
              <a:buNone/>
            </a:pPr>
            <a:r>
              <a:rPr lang="en" sz="2400" dirty="0">
                <a:solidFill>
                  <a:srgbClr val="000000"/>
                </a:solidFill>
                <a:latin typeface="Arial"/>
                <a:ea typeface="Arial"/>
                <a:cs typeface="Arial"/>
                <a:sym typeface="Arial"/>
              </a:rPr>
              <a:t>This means that we do not have enough evidence to claim that the wage for Manchester United players is higher than that of all other clubs</a:t>
            </a:r>
            <a:endParaRPr sz="2400" dirty="0">
              <a:solidFill>
                <a:srgbClr val="000000"/>
              </a:solidFill>
              <a:latin typeface="Arial"/>
              <a:ea typeface="Arial"/>
              <a:cs typeface="Arial"/>
              <a:sym typeface="Arial"/>
            </a:endParaRPr>
          </a:p>
          <a:p>
            <a:pPr marL="457200" lvl="0" indent="0" algn="l" rtl="0">
              <a:spcBef>
                <a:spcPts val="1600"/>
              </a:spcBef>
              <a:spcAft>
                <a:spcPts val="1600"/>
              </a:spcAft>
              <a:buNone/>
            </a:pPr>
            <a:endParaRPr sz="2400"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566925" y="2311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Hypothesis 1</a:t>
            </a:r>
            <a:endParaRPr/>
          </a:p>
        </p:txBody>
      </p:sp>
      <p:sp>
        <p:nvSpPr>
          <p:cNvPr id="188" name="Google Shape;188;p21"/>
          <p:cNvSpPr txBox="1"/>
          <p:nvPr/>
        </p:nvSpPr>
        <p:spPr>
          <a:xfrm>
            <a:off x="906350" y="739800"/>
            <a:ext cx="4304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Student's T test</a:t>
            </a:r>
            <a:endParaRPr sz="2000">
              <a:latin typeface="Calibri"/>
              <a:ea typeface="Calibri"/>
              <a:cs typeface="Calibri"/>
              <a:sym typeface="Calibri"/>
            </a:endParaRPr>
          </a:p>
        </p:txBody>
      </p:sp>
      <p:sp>
        <p:nvSpPr>
          <p:cNvPr id="189" name="Google Shape;189;p21"/>
          <p:cNvSpPr/>
          <p:nvPr/>
        </p:nvSpPr>
        <p:spPr>
          <a:xfrm>
            <a:off x="578575" y="1255725"/>
            <a:ext cx="8192100" cy="35319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txBox="1">
            <a:spLocks noGrp="1"/>
          </p:cNvSpPr>
          <p:nvPr>
            <p:ph type="body" idx="1"/>
          </p:nvPr>
        </p:nvSpPr>
        <p:spPr>
          <a:xfrm>
            <a:off x="807025" y="1338100"/>
            <a:ext cx="7735200" cy="332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rgbClr val="000000"/>
                </a:solidFill>
              </a:rPr>
              <a:t>From the last test we expected the null Hypothesis to be rejected in favor of the alternative, but as we saw this did not happen. On a smaller scale, we decided it would be interesting to test if the the mean wage of Manchester United players is greater than that of Manchester City players at alpha level .1</a:t>
            </a:r>
            <a:endParaRPr sz="2200" dirty="0">
              <a:solidFill>
                <a:srgbClr val="000000"/>
              </a:solidFill>
            </a:endParaRPr>
          </a:p>
          <a:p>
            <a:pPr marL="0" lvl="0" indent="0" algn="ctr" rtl="0">
              <a:spcBef>
                <a:spcPts val="1600"/>
              </a:spcBef>
              <a:spcAft>
                <a:spcPts val="0"/>
              </a:spcAft>
              <a:buNone/>
            </a:pPr>
            <a:r>
              <a:rPr lang="en" sz="2200" dirty="0">
                <a:solidFill>
                  <a:srgbClr val="000000"/>
                </a:solidFill>
                <a:latin typeface="Arial"/>
                <a:ea typeface="Arial"/>
                <a:cs typeface="Arial"/>
                <a:sym typeface="Arial"/>
              </a:rPr>
              <a:t>H</a:t>
            </a:r>
            <a:r>
              <a:rPr lang="en" sz="2200" baseline="-25000" dirty="0">
                <a:solidFill>
                  <a:srgbClr val="000000"/>
                </a:solidFill>
                <a:latin typeface="Arial"/>
                <a:ea typeface="Arial"/>
                <a:cs typeface="Arial"/>
                <a:sym typeface="Arial"/>
              </a:rPr>
              <a:t>0</a:t>
            </a:r>
            <a:r>
              <a:rPr lang="en" sz="2200" dirty="0">
                <a:solidFill>
                  <a:srgbClr val="000000"/>
                </a:solidFill>
                <a:latin typeface="Arial"/>
                <a:ea typeface="Arial"/>
                <a:cs typeface="Arial"/>
                <a:sym typeface="Arial"/>
              </a:rPr>
              <a:t>: </a:t>
            </a:r>
            <a:r>
              <a:rPr lang="en" sz="2200" dirty="0" err="1">
                <a:solidFill>
                  <a:srgbClr val="000000"/>
                </a:solidFill>
                <a:latin typeface="Arial"/>
                <a:ea typeface="Arial"/>
                <a:cs typeface="Arial"/>
                <a:sym typeface="Arial"/>
              </a:rPr>
              <a:t>μ</a:t>
            </a:r>
            <a:r>
              <a:rPr lang="en" sz="2200" baseline="-25000" dirty="0" err="1">
                <a:solidFill>
                  <a:srgbClr val="000000"/>
                </a:solidFill>
                <a:latin typeface="Arial"/>
                <a:ea typeface="Arial"/>
                <a:cs typeface="Arial"/>
                <a:sym typeface="Arial"/>
              </a:rPr>
              <a:t>MU</a:t>
            </a:r>
            <a:r>
              <a:rPr lang="en" sz="2200" baseline="-25000" dirty="0">
                <a:solidFill>
                  <a:srgbClr val="000000"/>
                </a:solidFill>
                <a:latin typeface="Arial"/>
                <a:ea typeface="Arial"/>
                <a:cs typeface="Arial"/>
                <a:sym typeface="Arial"/>
              </a:rPr>
              <a:t> </a:t>
            </a:r>
            <a:r>
              <a:rPr lang="en" sz="2200" dirty="0">
                <a:solidFill>
                  <a:srgbClr val="000000"/>
                </a:solidFill>
                <a:latin typeface="Arial"/>
                <a:ea typeface="Arial"/>
                <a:cs typeface="Arial"/>
                <a:sym typeface="Arial"/>
              </a:rPr>
              <a:t>= </a:t>
            </a:r>
            <a:r>
              <a:rPr lang="en" sz="2200" dirty="0" err="1">
                <a:solidFill>
                  <a:srgbClr val="000000"/>
                </a:solidFill>
                <a:latin typeface="Arial"/>
                <a:ea typeface="Arial"/>
                <a:cs typeface="Arial"/>
                <a:sym typeface="Arial"/>
              </a:rPr>
              <a:t>μ</a:t>
            </a:r>
            <a:r>
              <a:rPr lang="en" sz="2200" baseline="-25000" dirty="0" err="1">
                <a:solidFill>
                  <a:srgbClr val="000000"/>
                </a:solidFill>
                <a:latin typeface="Arial"/>
                <a:ea typeface="Arial"/>
                <a:cs typeface="Arial"/>
                <a:sym typeface="Arial"/>
              </a:rPr>
              <a:t>MC</a:t>
            </a:r>
            <a:endParaRPr sz="2200" dirty="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r>
              <a:rPr lang="en" sz="2200" dirty="0">
                <a:solidFill>
                  <a:srgbClr val="000000"/>
                </a:solidFill>
                <a:latin typeface="Arial"/>
                <a:ea typeface="Arial"/>
                <a:cs typeface="Arial"/>
                <a:sym typeface="Arial"/>
              </a:rPr>
              <a:t>H</a:t>
            </a:r>
            <a:r>
              <a:rPr lang="en" sz="2200" baseline="-25000" dirty="0">
                <a:solidFill>
                  <a:srgbClr val="000000"/>
                </a:solidFill>
                <a:latin typeface="Arial"/>
                <a:ea typeface="Arial"/>
                <a:cs typeface="Arial"/>
                <a:sym typeface="Arial"/>
              </a:rPr>
              <a:t>a</a:t>
            </a:r>
            <a:r>
              <a:rPr lang="en" sz="2200" dirty="0">
                <a:solidFill>
                  <a:srgbClr val="000000"/>
                </a:solidFill>
                <a:latin typeface="Arial"/>
                <a:ea typeface="Arial"/>
                <a:cs typeface="Arial"/>
                <a:sym typeface="Arial"/>
              </a:rPr>
              <a:t>:  </a:t>
            </a:r>
            <a:r>
              <a:rPr lang="en" sz="2200" dirty="0" err="1">
                <a:solidFill>
                  <a:srgbClr val="000000"/>
                </a:solidFill>
                <a:latin typeface="Arial"/>
                <a:ea typeface="Arial"/>
                <a:cs typeface="Arial"/>
                <a:sym typeface="Arial"/>
              </a:rPr>
              <a:t>μ</a:t>
            </a:r>
            <a:r>
              <a:rPr lang="en" sz="2200" baseline="-25000" dirty="0" err="1">
                <a:solidFill>
                  <a:srgbClr val="000000"/>
                </a:solidFill>
                <a:latin typeface="Arial"/>
                <a:ea typeface="Arial"/>
                <a:cs typeface="Arial"/>
                <a:sym typeface="Arial"/>
              </a:rPr>
              <a:t>MU</a:t>
            </a:r>
            <a:r>
              <a:rPr lang="en" sz="2200" dirty="0">
                <a:solidFill>
                  <a:srgbClr val="000000"/>
                </a:solidFill>
                <a:latin typeface="Arial"/>
                <a:ea typeface="Arial"/>
                <a:cs typeface="Arial"/>
                <a:sym typeface="Arial"/>
              </a:rPr>
              <a:t>&gt; </a:t>
            </a:r>
            <a:r>
              <a:rPr lang="en" sz="2200" dirty="0" err="1">
                <a:solidFill>
                  <a:srgbClr val="000000"/>
                </a:solidFill>
                <a:latin typeface="Arial"/>
                <a:ea typeface="Arial"/>
                <a:cs typeface="Arial"/>
                <a:sym typeface="Arial"/>
              </a:rPr>
              <a:t>μ</a:t>
            </a:r>
            <a:r>
              <a:rPr lang="en" sz="2200" baseline="-25000" dirty="0" err="1">
                <a:solidFill>
                  <a:srgbClr val="000000"/>
                </a:solidFill>
                <a:latin typeface="Arial"/>
                <a:ea typeface="Arial"/>
                <a:cs typeface="Arial"/>
                <a:sym typeface="Arial"/>
              </a:rPr>
              <a:t>MC</a:t>
            </a:r>
            <a:endParaRPr sz="2200" dirty="0">
              <a:solidFill>
                <a:srgbClr val="000000"/>
              </a:solidFill>
              <a:latin typeface="Arial"/>
              <a:ea typeface="Arial"/>
              <a:cs typeface="Arial"/>
              <a:sym typeface="Arial"/>
            </a:endParaRPr>
          </a:p>
          <a:p>
            <a:pPr marL="0" lvl="0" indent="0" algn="l" rtl="0">
              <a:spcBef>
                <a:spcPts val="0"/>
              </a:spcBef>
              <a:spcAft>
                <a:spcPts val="1600"/>
              </a:spcAft>
              <a:buNone/>
            </a:pPr>
            <a:endParaRPr sz="2200" dirty="0">
              <a:solidFill>
                <a:srgbClr val="00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2753</Words>
  <Application>Microsoft Macintosh PowerPoint</Application>
  <PresentationFormat>On-screen Show (16:9)</PresentationFormat>
  <Paragraphs>272</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Arial</vt:lpstr>
      <vt:lpstr>Nunito</vt:lpstr>
      <vt:lpstr>Shift</vt:lpstr>
      <vt:lpstr>FIFA 2019 Player Data</vt:lpstr>
      <vt:lpstr>Background Information</vt:lpstr>
      <vt:lpstr>Hypothesis 1</vt:lpstr>
      <vt:lpstr>PowerPoint Presentation</vt:lpstr>
      <vt:lpstr>F test for comparing Variances</vt:lpstr>
      <vt:lpstr>Steps for testing</vt:lpstr>
      <vt:lpstr>PowerPoint Presentation</vt:lpstr>
      <vt:lpstr>Conclusion</vt:lpstr>
      <vt:lpstr>Another Hypothesis 1</vt:lpstr>
      <vt:lpstr>F test for comparing Variances</vt:lpstr>
      <vt:lpstr>Steps for testing</vt:lpstr>
      <vt:lpstr>PowerPoint Presentation</vt:lpstr>
      <vt:lpstr>Conclusion</vt:lpstr>
      <vt:lpstr>Hypothesis 2</vt:lpstr>
      <vt:lpstr>PowerPoint Presentation</vt:lpstr>
      <vt:lpstr>PowerPoint Presentation</vt:lpstr>
      <vt:lpstr>Conclusion</vt:lpstr>
      <vt:lpstr>Anova- Hypothesis 3 </vt:lpstr>
      <vt:lpstr>Checking assumptions- testing normality</vt:lpstr>
      <vt:lpstr>Testing Equal but unknown variances</vt:lpstr>
      <vt:lpstr>PowerPoint Presentation</vt:lpstr>
      <vt:lpstr>Conclusion</vt:lpstr>
      <vt:lpstr>Hypothesis 4</vt:lpstr>
      <vt:lpstr>PowerPoint Presentation</vt:lpstr>
      <vt:lpstr>Conclusion</vt:lpstr>
      <vt:lpstr>Hypothesis 5</vt:lpstr>
      <vt:lpstr>Replacing missing values &amp; Non-ignorable missing values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2019 Player Data</dc:title>
  <cp:lastModifiedBy>Christina M Hartnett</cp:lastModifiedBy>
  <cp:revision>5</cp:revision>
  <dcterms:modified xsi:type="dcterms:W3CDTF">2019-11-14T13:09:40Z</dcterms:modified>
</cp:coreProperties>
</file>