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56" r:id="rId5"/>
    <p:sldId id="257" r:id="rId6"/>
    <p:sldId id="267" r:id="rId7"/>
    <p:sldId id="301" r:id="rId8"/>
    <p:sldId id="260" r:id="rId9"/>
    <p:sldId id="258" r:id="rId10"/>
    <p:sldId id="261" r:id="rId11"/>
    <p:sldId id="302" r:id="rId12"/>
    <p:sldId id="286" r:id="rId13"/>
    <p:sldId id="293" r:id="rId14"/>
    <p:sldId id="303" r:id="rId15"/>
    <p:sldId id="294" r:id="rId16"/>
    <p:sldId id="295" r:id="rId17"/>
    <p:sldId id="296" r:id="rId18"/>
    <p:sldId id="297" r:id="rId19"/>
    <p:sldId id="298" r:id="rId20"/>
    <p:sldId id="292" r:id="rId21"/>
    <p:sldId id="304" r:id="rId22"/>
    <p:sldId id="305" r:id="rId23"/>
    <p:sldId id="291" r:id="rId24"/>
    <p:sldId id="300" r:id="rId25"/>
    <p:sldId id="26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136"/>
    <a:srgbClr val="00243A"/>
    <a:srgbClr val="63B7C6"/>
    <a:srgbClr val="103350"/>
    <a:srgbClr val="0C4360"/>
    <a:srgbClr val="1B6872"/>
    <a:srgbClr val="0C75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7/5/2025</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7/5/2025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389331" y="1451335"/>
            <a:ext cx="9179859" cy="1927056"/>
          </a:xfrm>
        </p:spPr>
        <p:txBody>
          <a:bodyPr/>
          <a:lstStyle/>
          <a:p>
            <a:r>
              <a:rPr lang="en-US" dirty="0"/>
              <a:t>Amazon </a:t>
            </a:r>
            <a:br>
              <a:rPr lang="en-US" dirty="0"/>
            </a:br>
            <a:r>
              <a:rPr lang="en-US" dirty="0"/>
              <a:t>Ecommerce Analysis</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447782" y="3961451"/>
            <a:ext cx="9583795" cy="2343092"/>
          </a:xfrm>
        </p:spPr>
        <p:txBody>
          <a:bodyPr>
            <a:normAutofit/>
          </a:bodyPr>
          <a:lstStyle/>
          <a:p>
            <a:r>
              <a:rPr lang="en-US" dirty="0"/>
              <a:t>Power BI Project By Tina Digambar Kapse</a:t>
            </a:r>
          </a:p>
          <a:p>
            <a:r>
              <a:rPr lang="en-US" dirty="0"/>
              <a:t>Tools Used – Power BI Desktop, MySQL Workbench, MS-Office</a:t>
            </a:r>
          </a:p>
          <a:p>
            <a:r>
              <a:rPr lang="en-US" dirty="0"/>
              <a:t>Batch – Professional certificate course in data science - Dec 2024</a:t>
            </a:r>
          </a:p>
          <a:p>
            <a:r>
              <a:rPr lang="en-US" dirty="0"/>
              <a:t>Platform – Newton School</a:t>
            </a:r>
          </a:p>
          <a:p>
            <a:r>
              <a:rPr lang="en-US" dirty="0"/>
              <a:t>Date – 06 July 2025</a:t>
            </a:r>
          </a:p>
        </p:txBody>
      </p:sp>
      <p:sp>
        <p:nvSpPr>
          <p:cNvPr id="4" name="Title 1">
            <a:extLst>
              <a:ext uri="{FF2B5EF4-FFF2-40B4-BE49-F238E27FC236}">
                <a16:creationId xmlns:a16="http://schemas.microsoft.com/office/drawing/2014/main" id="{82DC74D5-E6BB-6507-71BD-9E65D5F86E98}"/>
              </a:ext>
            </a:extLst>
          </p:cNvPr>
          <p:cNvSpPr txBox="1">
            <a:spLocks/>
          </p:cNvSpPr>
          <p:nvPr/>
        </p:nvSpPr>
        <p:spPr>
          <a:xfrm>
            <a:off x="2411922" y="3223031"/>
            <a:ext cx="7077456" cy="58235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GB" sz="6600" b="1" kern="1200" dirty="0">
                <a:solidFill>
                  <a:schemeClr val="accent2"/>
                </a:solidFill>
                <a:latin typeface="+mj-lt"/>
                <a:ea typeface="Tahoma" panose="020B0604030504040204" pitchFamily="34" charset="0"/>
                <a:cs typeface="Tahoma" panose="020B0604030504040204" pitchFamily="34" charset="0"/>
              </a:defRPr>
            </a:lvl1pPr>
          </a:lstStyle>
          <a:p>
            <a:r>
              <a:rPr lang="en-US" sz="1600" dirty="0"/>
              <a:t>“Optimizing eCommerce Performance through Data-Driven Insights”</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B4B33-092B-BDC6-725F-8602B31CBCA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041D1C4-9523-3B95-1B0C-630A14EA9B27}"/>
              </a:ext>
            </a:extLst>
          </p:cNvPr>
          <p:cNvSpPr>
            <a:spLocks noGrp="1"/>
          </p:cNvSpPr>
          <p:nvPr>
            <p:ph type="title"/>
          </p:nvPr>
        </p:nvSpPr>
        <p:spPr>
          <a:xfrm>
            <a:off x="274164" y="302288"/>
            <a:ext cx="6848531" cy="895630"/>
          </a:xfrm>
        </p:spPr>
        <p:txBody>
          <a:bodyPr/>
          <a:lstStyle/>
          <a:p>
            <a:r>
              <a:rPr lang="en-US" sz="2900" dirty="0"/>
              <a:t>Metric 2: “REVENUE BREAKDOWN BY YEAR AND BY PRODUCT”</a:t>
            </a:r>
          </a:p>
        </p:txBody>
      </p:sp>
      <p:pic>
        <p:nvPicPr>
          <p:cNvPr id="7" name="Picture 6">
            <a:extLst>
              <a:ext uri="{FF2B5EF4-FFF2-40B4-BE49-F238E27FC236}">
                <a16:creationId xmlns:a16="http://schemas.microsoft.com/office/drawing/2014/main" id="{B23A5691-D262-28AD-1B04-B8F5FC33973D}"/>
              </a:ext>
            </a:extLst>
          </p:cNvPr>
          <p:cNvPicPr>
            <a:picLocks noChangeAspect="1"/>
          </p:cNvPicPr>
          <p:nvPr/>
        </p:nvPicPr>
        <p:blipFill>
          <a:blip r:embed="rId2"/>
          <a:stretch>
            <a:fillRect/>
          </a:stretch>
        </p:blipFill>
        <p:spPr>
          <a:xfrm>
            <a:off x="2968966" y="1446927"/>
            <a:ext cx="6254068" cy="3052265"/>
          </a:xfrm>
          <a:prstGeom prst="roundRect">
            <a:avLst>
              <a:gd name="adj" fmla="val 4620"/>
            </a:avLst>
          </a:prstGeom>
          <a:solidFill>
            <a:srgbClr val="FFFFFF">
              <a:shade val="85000"/>
            </a:srgbClr>
          </a:solidFill>
          <a:ln>
            <a:no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id="{443CD6C2-E895-4F0B-2385-8EAB236FDB52}"/>
              </a:ext>
            </a:extLst>
          </p:cNvPr>
          <p:cNvSpPr txBox="1"/>
          <p:nvPr/>
        </p:nvSpPr>
        <p:spPr>
          <a:xfrm>
            <a:off x="919015" y="4681755"/>
            <a:ext cx="10913807" cy="1815882"/>
          </a:xfrm>
          <a:prstGeom prst="rect">
            <a:avLst/>
          </a:prstGeom>
          <a:noFill/>
        </p:spPr>
        <p:txBody>
          <a:bodyPr wrap="square" rtlCol="0">
            <a:spAutoFit/>
          </a:bodyPr>
          <a:lstStyle/>
          <a:p>
            <a:r>
              <a:rPr lang="en-US" sz="2000" b="1" u="sng" dirty="0">
                <a:solidFill>
                  <a:srgbClr val="FF0000"/>
                </a:solidFill>
              </a:rPr>
              <a:t>INSIGHTS:</a:t>
            </a:r>
          </a:p>
          <a:p>
            <a:endParaRPr lang="en-US" sz="2000" dirty="0"/>
          </a:p>
          <a:p>
            <a:pPr marL="342900" indent="-342900">
              <a:buFont typeface="Wingdings" panose="05000000000000000000" pitchFamily="2" charset="2"/>
              <a:buChar char="q"/>
            </a:pPr>
            <a:r>
              <a:rPr lang="en-US" sz="1800" dirty="0">
                <a:solidFill>
                  <a:schemeClr val="bg1"/>
                </a:solidFill>
              </a:rPr>
              <a:t>📊 </a:t>
            </a:r>
            <a:r>
              <a:rPr lang="en-US" sz="1800" b="1" dirty="0">
                <a:solidFill>
                  <a:schemeClr val="bg1"/>
                </a:solidFill>
              </a:rPr>
              <a:t>2020 had the highest total sales</a:t>
            </a:r>
            <a:r>
              <a:rPr lang="en-US" sz="1800" dirty="0">
                <a:solidFill>
                  <a:schemeClr val="bg1"/>
                </a:solidFill>
              </a:rPr>
              <a:t> (23.97M), indicating strong growth and market expansion.</a:t>
            </a:r>
          </a:p>
          <a:p>
            <a:pPr marL="342900" indent="-342900">
              <a:buFont typeface="Wingdings" panose="05000000000000000000" pitchFamily="2" charset="2"/>
              <a:buChar char="q"/>
            </a:pPr>
            <a:r>
              <a:rPr lang="en-US" sz="1800" dirty="0">
                <a:solidFill>
                  <a:schemeClr val="bg1"/>
                </a:solidFill>
              </a:rPr>
              <a:t>🛍️ </a:t>
            </a:r>
            <a:r>
              <a:rPr lang="en-US" sz="1800" b="1" dirty="0">
                <a:solidFill>
                  <a:schemeClr val="bg1"/>
                </a:solidFill>
              </a:rPr>
              <a:t>Consistent top sellers</a:t>
            </a:r>
            <a:r>
              <a:rPr lang="en-US" sz="1800" dirty="0">
                <a:solidFill>
                  <a:schemeClr val="bg1"/>
                </a:solidFill>
              </a:rPr>
              <a:t> include products like </a:t>
            </a:r>
            <a:r>
              <a:rPr lang="en-US" sz="1800" i="1" dirty="0">
                <a:solidFill>
                  <a:schemeClr val="bg1"/>
                </a:solidFill>
              </a:rPr>
              <a:t>Amazon Fire HD 8</a:t>
            </a:r>
            <a:r>
              <a:rPr lang="en-US" sz="1800" dirty="0">
                <a:solidFill>
                  <a:schemeClr val="bg1"/>
                </a:solidFill>
              </a:rPr>
              <a:t> and </a:t>
            </a:r>
            <a:r>
              <a:rPr lang="en-US" sz="1800" i="1" dirty="0">
                <a:solidFill>
                  <a:schemeClr val="bg1"/>
                </a:solidFill>
              </a:rPr>
              <a:t>Canon EOS Cameras</a:t>
            </a:r>
            <a:r>
              <a:rPr lang="en-US" sz="1800" dirty="0">
                <a:solidFill>
                  <a:schemeClr val="bg1"/>
                </a:solidFill>
              </a:rPr>
              <a:t>.</a:t>
            </a:r>
          </a:p>
          <a:p>
            <a:pPr marL="342900" indent="-342900">
              <a:buFont typeface="Wingdings" panose="05000000000000000000" pitchFamily="2" charset="2"/>
              <a:buChar char="q"/>
            </a:pPr>
            <a:r>
              <a:rPr lang="en-US" sz="1800" dirty="0">
                <a:solidFill>
                  <a:schemeClr val="bg1"/>
                </a:solidFill>
              </a:rPr>
              <a:t>📉 Several products showed </a:t>
            </a:r>
            <a:r>
              <a:rPr lang="en-US" sz="1800" b="1" dirty="0">
                <a:solidFill>
                  <a:schemeClr val="bg1"/>
                </a:solidFill>
              </a:rPr>
              <a:t>declining or flat sales trends</a:t>
            </a:r>
            <a:r>
              <a:rPr lang="en-US" sz="1800" dirty="0">
                <a:solidFill>
                  <a:schemeClr val="bg1"/>
                </a:solidFill>
              </a:rPr>
              <a:t> over the years, especially post-2017</a:t>
            </a:r>
            <a:r>
              <a:rPr lang="en-US" sz="1800" dirty="0"/>
              <a:t>.</a:t>
            </a:r>
          </a:p>
          <a:p>
            <a:endParaRPr lang="en-US" dirty="0"/>
          </a:p>
        </p:txBody>
      </p:sp>
    </p:spTree>
    <p:extLst>
      <p:ext uri="{BB962C8B-B14F-4D97-AF65-F5344CB8AC3E}">
        <p14:creationId xmlns:p14="http://schemas.microsoft.com/office/powerpoint/2010/main" val="5636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251B5-A548-34D3-B1E2-660879AFFD2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F8DF226-2658-2EFD-86DF-6F6F993D0899}"/>
              </a:ext>
            </a:extLst>
          </p:cNvPr>
          <p:cNvSpPr>
            <a:spLocks noGrp="1"/>
          </p:cNvSpPr>
          <p:nvPr>
            <p:ph type="title"/>
          </p:nvPr>
        </p:nvSpPr>
        <p:spPr>
          <a:xfrm>
            <a:off x="274164" y="847720"/>
            <a:ext cx="7569947" cy="493981"/>
          </a:xfrm>
        </p:spPr>
        <p:txBody>
          <a:bodyPr/>
          <a:lstStyle/>
          <a:p>
            <a:r>
              <a:rPr lang="en-US" sz="2900" dirty="0"/>
              <a:t>Metric 3: “TOTAL REVENUE BY LOCATION”</a:t>
            </a:r>
          </a:p>
        </p:txBody>
      </p:sp>
      <p:pic>
        <p:nvPicPr>
          <p:cNvPr id="3" name="Picture 2">
            <a:extLst>
              <a:ext uri="{FF2B5EF4-FFF2-40B4-BE49-F238E27FC236}">
                <a16:creationId xmlns:a16="http://schemas.microsoft.com/office/drawing/2014/main" id="{34679D1A-E605-5997-5DA3-BD8FA40018E3}"/>
              </a:ext>
            </a:extLst>
          </p:cNvPr>
          <p:cNvPicPr>
            <a:picLocks noChangeAspect="1"/>
          </p:cNvPicPr>
          <p:nvPr/>
        </p:nvPicPr>
        <p:blipFill>
          <a:blip r:embed="rId2"/>
          <a:srcRect t="1754" r="919" b="-1"/>
          <a:stretch>
            <a:fillRect/>
          </a:stretch>
        </p:blipFill>
        <p:spPr>
          <a:xfrm>
            <a:off x="2901691" y="1586204"/>
            <a:ext cx="5694912" cy="3171841"/>
          </a:xfrm>
          <a:prstGeom prst="roundRect">
            <a:avLst>
              <a:gd name="adj" fmla="val 3005"/>
            </a:avLst>
          </a:prstGeom>
          <a:solidFill>
            <a:srgbClr val="FFFFFF">
              <a:shade val="85000"/>
            </a:srgbClr>
          </a:solidFill>
          <a:ln>
            <a:noFill/>
          </a:ln>
          <a:effectLst>
            <a:reflection blurRad="12700" stA="38000" endPos="28000" dist="5000" dir="5400000" sy="-100000" algn="bl" rotWithShape="0"/>
          </a:effectLst>
        </p:spPr>
      </p:pic>
      <p:sp>
        <p:nvSpPr>
          <p:cNvPr id="16" name="TextBox 15">
            <a:extLst>
              <a:ext uri="{FF2B5EF4-FFF2-40B4-BE49-F238E27FC236}">
                <a16:creationId xmlns:a16="http://schemas.microsoft.com/office/drawing/2014/main" id="{BD57A0BE-BF13-6F7A-3AE5-02036D9425E4}"/>
              </a:ext>
            </a:extLst>
          </p:cNvPr>
          <p:cNvSpPr txBox="1"/>
          <p:nvPr/>
        </p:nvSpPr>
        <p:spPr>
          <a:xfrm>
            <a:off x="533401" y="4758045"/>
            <a:ext cx="11185848" cy="2062103"/>
          </a:xfrm>
          <a:prstGeom prst="rect">
            <a:avLst/>
          </a:prstGeom>
          <a:noFill/>
        </p:spPr>
        <p:txBody>
          <a:bodyPr wrap="square" rtlCol="0">
            <a:spAutoFit/>
          </a:bodyPr>
          <a:lstStyle/>
          <a:p>
            <a:r>
              <a:rPr lang="en-US" sz="2000" b="1" u="sng" dirty="0">
                <a:solidFill>
                  <a:srgbClr val="FF0000"/>
                </a:solidFill>
              </a:rPr>
              <a:t>INSIGHTS:</a:t>
            </a:r>
          </a:p>
          <a:p>
            <a:pPr marL="285750" indent="-285750">
              <a:buFont typeface="Wingdings" panose="05000000000000000000" pitchFamily="2" charset="2"/>
              <a:buChar char="q"/>
            </a:pPr>
            <a:endParaRPr lang="en-US" sz="1800" dirty="0">
              <a:solidFill>
                <a:schemeClr val="bg1"/>
              </a:solidFill>
            </a:endParaRPr>
          </a:p>
          <a:p>
            <a:pPr marL="285750" indent="-285750">
              <a:buFont typeface="Wingdings" panose="05000000000000000000" pitchFamily="2" charset="2"/>
              <a:buChar char="q"/>
            </a:pPr>
            <a:r>
              <a:rPr lang="en-US" sz="1800" dirty="0">
                <a:solidFill>
                  <a:schemeClr val="bg1"/>
                </a:solidFill>
              </a:rPr>
              <a:t>📍 </a:t>
            </a:r>
            <a:r>
              <a:rPr lang="en-US" sz="1800" b="1" dirty="0">
                <a:solidFill>
                  <a:schemeClr val="bg1"/>
                </a:solidFill>
              </a:rPr>
              <a:t>Greater Accra leads</a:t>
            </a:r>
            <a:r>
              <a:rPr lang="en-US" sz="1800" dirty="0">
                <a:solidFill>
                  <a:schemeClr val="bg1"/>
                </a:solidFill>
              </a:rPr>
              <a:t> with the highest revenue (27.1M), followed by Ashanti and Western regions.</a:t>
            </a:r>
          </a:p>
          <a:p>
            <a:pPr marL="285750" indent="-285750">
              <a:buFont typeface="Wingdings" panose="05000000000000000000" pitchFamily="2" charset="2"/>
              <a:buChar char="q"/>
            </a:pPr>
            <a:r>
              <a:rPr lang="en-US" sz="1800" dirty="0">
                <a:solidFill>
                  <a:schemeClr val="bg1"/>
                </a:solidFill>
              </a:rPr>
              <a:t>📉 </a:t>
            </a:r>
            <a:r>
              <a:rPr lang="en-US" sz="1800" b="1" dirty="0">
                <a:solidFill>
                  <a:schemeClr val="bg1"/>
                </a:solidFill>
              </a:rPr>
              <a:t>Locations like Bono East, </a:t>
            </a:r>
            <a:r>
              <a:rPr lang="en-US" sz="1800" b="1" dirty="0" err="1">
                <a:solidFill>
                  <a:schemeClr val="bg1"/>
                </a:solidFill>
              </a:rPr>
              <a:t>Dawhenya</a:t>
            </a:r>
            <a:r>
              <a:rPr lang="en-US" sz="1800" b="1" dirty="0">
                <a:solidFill>
                  <a:schemeClr val="bg1"/>
                </a:solidFill>
              </a:rPr>
              <a:t>, and Amasaman</a:t>
            </a:r>
            <a:r>
              <a:rPr lang="en-US" sz="1800" dirty="0">
                <a:solidFill>
                  <a:schemeClr val="bg1"/>
                </a:solidFill>
              </a:rPr>
              <a:t> generate very low revenue (under 0.2M)</a:t>
            </a:r>
          </a:p>
          <a:p>
            <a:pPr marL="285750" indent="-285750">
              <a:buFont typeface="Wingdings" panose="05000000000000000000" pitchFamily="2" charset="2"/>
              <a:buChar char="q"/>
            </a:pPr>
            <a:r>
              <a:rPr lang="en-US" sz="1800" dirty="0">
                <a:solidFill>
                  <a:schemeClr val="bg1"/>
                </a:solidFill>
              </a:rPr>
              <a:t>🧭 </a:t>
            </a:r>
            <a:r>
              <a:rPr lang="en-US" sz="1800" b="1" dirty="0">
                <a:solidFill>
                  <a:schemeClr val="bg1"/>
                </a:solidFill>
              </a:rPr>
              <a:t>Top 5 locations</a:t>
            </a:r>
            <a:r>
              <a:rPr lang="en-US" sz="1800" dirty="0">
                <a:solidFill>
                  <a:schemeClr val="bg1"/>
                </a:solidFill>
              </a:rPr>
              <a:t> alone contribute a </a:t>
            </a:r>
            <a:r>
              <a:rPr lang="en-US" sz="1800" b="1" dirty="0">
                <a:solidFill>
                  <a:schemeClr val="bg1"/>
                </a:solidFill>
              </a:rPr>
              <a:t>major portion of total revenue</a:t>
            </a:r>
            <a:r>
              <a:rPr lang="en-US" sz="1800" dirty="0">
                <a:solidFill>
                  <a:schemeClr val="bg1"/>
                </a:solidFill>
              </a:rPr>
              <a:t>, showing strong regional imbalance.</a:t>
            </a:r>
          </a:p>
          <a:p>
            <a:endParaRPr lang="en-US" dirty="0">
              <a:solidFill>
                <a:schemeClr val="bg1"/>
              </a:solidFill>
            </a:endParaRPr>
          </a:p>
        </p:txBody>
      </p:sp>
    </p:spTree>
    <p:extLst>
      <p:ext uri="{BB962C8B-B14F-4D97-AF65-F5344CB8AC3E}">
        <p14:creationId xmlns:p14="http://schemas.microsoft.com/office/powerpoint/2010/main" val="31029892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BB96AF-5093-CC13-AC54-5C474980E4F9}"/>
            </a:ext>
          </a:extLst>
        </p:cNvPr>
        <p:cNvGrpSpPr/>
        <p:nvPr/>
      </p:nvGrpSpPr>
      <p:grpSpPr>
        <a:xfrm>
          <a:off x="0" y="0"/>
          <a:ext cx="0" cy="0"/>
          <a:chOff x="0" y="0"/>
          <a:chExt cx="0" cy="0"/>
        </a:xfrm>
      </p:grpSpPr>
      <p:sp>
        <p:nvSpPr>
          <p:cNvPr id="3" name="Title 3">
            <a:extLst>
              <a:ext uri="{FF2B5EF4-FFF2-40B4-BE49-F238E27FC236}">
                <a16:creationId xmlns:a16="http://schemas.microsoft.com/office/drawing/2014/main" id="{BD9E6EC9-1C96-C37F-E6DA-EF428DDBADD8}"/>
              </a:ext>
            </a:extLst>
          </p:cNvPr>
          <p:cNvSpPr txBox="1">
            <a:spLocks/>
          </p:cNvSpPr>
          <p:nvPr/>
        </p:nvSpPr>
        <p:spPr>
          <a:xfrm>
            <a:off x="462424" y="847720"/>
            <a:ext cx="8970334" cy="5078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3000" dirty="0"/>
              <a:t>Metric 4: “TOTAL REVENUE MONTH WISE”</a:t>
            </a:r>
          </a:p>
        </p:txBody>
      </p:sp>
      <p:sp>
        <p:nvSpPr>
          <p:cNvPr id="11" name="TextBox 10">
            <a:extLst>
              <a:ext uri="{FF2B5EF4-FFF2-40B4-BE49-F238E27FC236}">
                <a16:creationId xmlns:a16="http://schemas.microsoft.com/office/drawing/2014/main" id="{6FC62F61-C47F-8A24-9492-7D417163ED54}"/>
              </a:ext>
            </a:extLst>
          </p:cNvPr>
          <p:cNvSpPr txBox="1"/>
          <p:nvPr/>
        </p:nvSpPr>
        <p:spPr>
          <a:xfrm>
            <a:off x="1118420" y="4689834"/>
            <a:ext cx="10540180" cy="1785104"/>
          </a:xfrm>
          <a:prstGeom prst="rect">
            <a:avLst/>
          </a:prstGeom>
          <a:noFill/>
        </p:spPr>
        <p:txBody>
          <a:bodyPr wrap="square" rtlCol="0">
            <a:spAutoFit/>
          </a:bodyPr>
          <a:lstStyle/>
          <a:p>
            <a:r>
              <a:rPr lang="en-US" sz="2000" b="1" u="sng" dirty="0">
                <a:solidFill>
                  <a:srgbClr val="FF0000"/>
                </a:solidFill>
              </a:rPr>
              <a:t>INSIGHTS:</a:t>
            </a:r>
          </a:p>
          <a:p>
            <a:pPr marL="342900" indent="-342900">
              <a:buFont typeface="Wingdings" panose="05000000000000000000" pitchFamily="2" charset="2"/>
              <a:buChar char="q"/>
            </a:pPr>
            <a:endParaRPr lang="en-US" sz="1800" dirty="0">
              <a:solidFill>
                <a:schemeClr val="bg1"/>
              </a:solidFill>
            </a:endParaRPr>
          </a:p>
          <a:p>
            <a:pPr marL="342900" indent="-342900">
              <a:buFont typeface="Wingdings" panose="05000000000000000000" pitchFamily="2" charset="2"/>
              <a:buChar char="q"/>
            </a:pPr>
            <a:r>
              <a:rPr lang="en-US" sz="1800" dirty="0">
                <a:solidFill>
                  <a:schemeClr val="bg1"/>
                </a:solidFill>
              </a:rPr>
              <a:t>📈 </a:t>
            </a:r>
            <a:r>
              <a:rPr lang="en-US" sz="1800" b="1" dirty="0">
                <a:solidFill>
                  <a:schemeClr val="bg1"/>
                </a:solidFill>
              </a:rPr>
              <a:t>January (10.11M)</a:t>
            </a:r>
            <a:r>
              <a:rPr lang="en-US" sz="1800" dirty="0">
                <a:solidFill>
                  <a:schemeClr val="bg1"/>
                </a:solidFill>
              </a:rPr>
              <a:t> had the highest revenue, likely due to post-holiday shopping.</a:t>
            </a:r>
          </a:p>
          <a:p>
            <a:pPr marL="342900" indent="-342900">
              <a:buFont typeface="Wingdings" panose="05000000000000000000" pitchFamily="2" charset="2"/>
              <a:buChar char="q"/>
            </a:pPr>
            <a:r>
              <a:rPr lang="en-US" sz="1800" dirty="0">
                <a:solidFill>
                  <a:schemeClr val="bg1"/>
                </a:solidFill>
              </a:rPr>
              <a:t>📉 </a:t>
            </a:r>
            <a:r>
              <a:rPr lang="en-US" sz="1800" b="1" dirty="0">
                <a:solidFill>
                  <a:schemeClr val="bg1"/>
                </a:solidFill>
              </a:rPr>
              <a:t>September (8.05M)</a:t>
            </a:r>
            <a:r>
              <a:rPr lang="en-US" sz="1800" dirty="0">
                <a:solidFill>
                  <a:schemeClr val="bg1"/>
                </a:solidFill>
              </a:rPr>
              <a:t> saw the lowest revenue, indicating a potential seasonal dip.</a:t>
            </a:r>
          </a:p>
          <a:p>
            <a:pPr marL="342900" indent="-342900">
              <a:buFont typeface="Wingdings" panose="05000000000000000000" pitchFamily="2" charset="2"/>
              <a:buChar char="q"/>
            </a:pPr>
            <a:r>
              <a:rPr lang="en-US" sz="1800" dirty="0">
                <a:solidFill>
                  <a:schemeClr val="bg1"/>
                </a:solidFill>
              </a:rPr>
              <a:t>🔁 Revenue shows </a:t>
            </a:r>
            <a:r>
              <a:rPr lang="en-US" sz="1800" b="1" dirty="0">
                <a:solidFill>
                  <a:schemeClr val="bg1"/>
                </a:solidFill>
              </a:rPr>
              <a:t>fluctuations throughout the year</a:t>
            </a:r>
            <a:r>
              <a:rPr lang="en-US" sz="1800" dirty="0">
                <a:solidFill>
                  <a:schemeClr val="bg1"/>
                </a:solidFill>
              </a:rPr>
              <a:t>, without a consistent upward trend.</a:t>
            </a:r>
          </a:p>
          <a:p>
            <a:endParaRPr lang="en-US" dirty="0">
              <a:solidFill>
                <a:schemeClr val="bg1"/>
              </a:solidFill>
            </a:endParaRPr>
          </a:p>
        </p:txBody>
      </p:sp>
      <p:pic>
        <p:nvPicPr>
          <p:cNvPr id="13" name="Picture 12">
            <a:extLst>
              <a:ext uri="{FF2B5EF4-FFF2-40B4-BE49-F238E27FC236}">
                <a16:creationId xmlns:a16="http://schemas.microsoft.com/office/drawing/2014/main" id="{4D8BDFD0-4EEB-F5B2-4F26-70BBED65D8EF}"/>
              </a:ext>
            </a:extLst>
          </p:cNvPr>
          <p:cNvPicPr>
            <a:picLocks noChangeAspect="1"/>
          </p:cNvPicPr>
          <p:nvPr/>
        </p:nvPicPr>
        <p:blipFill>
          <a:blip r:embed="rId2"/>
          <a:stretch>
            <a:fillRect/>
          </a:stretch>
        </p:blipFill>
        <p:spPr>
          <a:xfrm>
            <a:off x="2871013" y="1454391"/>
            <a:ext cx="5825117" cy="3136602"/>
          </a:xfrm>
          <a:prstGeom prst="roundRect">
            <a:avLst>
              <a:gd name="adj" fmla="val 5917"/>
            </a:avLst>
          </a:prstGeom>
          <a:solidFill>
            <a:srgbClr val="FFFFFF">
              <a:shade val="85000"/>
            </a:srgbClr>
          </a:solidFill>
          <a:ln>
            <a:solidFill>
              <a:schemeClr val="bg1"/>
            </a:solidFill>
          </a:ln>
          <a:effectLst>
            <a:reflection blurRad="12700" stA="38000" endPos="28000" dist="5000" dir="5400000" sy="-100000" algn="bl" rotWithShape="0"/>
          </a:effectLst>
        </p:spPr>
      </p:pic>
    </p:spTree>
    <p:extLst>
      <p:ext uri="{BB962C8B-B14F-4D97-AF65-F5344CB8AC3E}">
        <p14:creationId xmlns:p14="http://schemas.microsoft.com/office/powerpoint/2010/main" val="266048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26E97C-0E51-E332-1C19-BEA6AF291D6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C790387-B6BC-9C37-8193-EC00D3BAD4EB}"/>
              </a:ext>
            </a:extLst>
          </p:cNvPr>
          <p:cNvSpPr>
            <a:spLocks noGrp="1"/>
          </p:cNvSpPr>
          <p:nvPr>
            <p:ph type="title"/>
          </p:nvPr>
        </p:nvSpPr>
        <p:spPr>
          <a:xfrm>
            <a:off x="274165" y="485770"/>
            <a:ext cx="6983886" cy="895630"/>
          </a:xfrm>
        </p:spPr>
        <p:txBody>
          <a:bodyPr/>
          <a:lstStyle/>
          <a:p>
            <a:r>
              <a:rPr lang="en-US" sz="2900" dirty="0"/>
              <a:t>Metric 5: “AVERAGE WAIT TIME BY PRODUCT CATEGORY”</a:t>
            </a:r>
          </a:p>
        </p:txBody>
      </p:sp>
      <p:pic>
        <p:nvPicPr>
          <p:cNvPr id="7" name="Picture 6">
            <a:extLst>
              <a:ext uri="{FF2B5EF4-FFF2-40B4-BE49-F238E27FC236}">
                <a16:creationId xmlns:a16="http://schemas.microsoft.com/office/drawing/2014/main" id="{6EC96AA2-CC6F-FF0B-AA34-8109ED2438EF}"/>
              </a:ext>
            </a:extLst>
          </p:cNvPr>
          <p:cNvPicPr>
            <a:picLocks noChangeAspect="1"/>
          </p:cNvPicPr>
          <p:nvPr/>
        </p:nvPicPr>
        <p:blipFill>
          <a:blip r:embed="rId2"/>
          <a:stretch>
            <a:fillRect/>
          </a:stretch>
        </p:blipFill>
        <p:spPr>
          <a:xfrm>
            <a:off x="2753407" y="1644296"/>
            <a:ext cx="6685185" cy="2489164"/>
          </a:xfrm>
          <a:prstGeom prst="roundRect">
            <a:avLst>
              <a:gd name="adj" fmla="val 5011"/>
            </a:avLst>
          </a:prstGeom>
          <a:solidFill>
            <a:srgbClr val="FFFFFF">
              <a:shade val="85000"/>
            </a:srgbClr>
          </a:solidFill>
          <a:ln>
            <a:no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41B46B1C-7C85-D34B-D8C9-63ED65893ABC}"/>
              </a:ext>
            </a:extLst>
          </p:cNvPr>
          <p:cNvSpPr txBox="1"/>
          <p:nvPr/>
        </p:nvSpPr>
        <p:spPr>
          <a:xfrm>
            <a:off x="982824" y="4451660"/>
            <a:ext cx="10226351" cy="1822665"/>
          </a:xfrm>
          <a:prstGeom prst="rect">
            <a:avLst/>
          </a:prstGeom>
          <a:noFill/>
        </p:spPr>
        <p:txBody>
          <a:bodyPr wrap="square" rtlCol="0">
            <a:spAutoFit/>
          </a:bodyPr>
          <a:lstStyle/>
          <a:p>
            <a:r>
              <a:rPr lang="en-US" sz="2000" b="1" u="sng" dirty="0">
                <a:solidFill>
                  <a:srgbClr val="FF0000"/>
                </a:solidFill>
              </a:rPr>
              <a:t>INSIGHTS:</a:t>
            </a:r>
          </a:p>
          <a:p>
            <a:endParaRPr lang="en-US" dirty="0">
              <a:solidFill>
                <a:schemeClr val="bg1"/>
              </a:solidFill>
            </a:endParaRPr>
          </a:p>
          <a:p>
            <a:pPr marL="342900" indent="-342900">
              <a:buFont typeface="Wingdings" panose="05000000000000000000" pitchFamily="2" charset="2"/>
              <a:buChar char="q"/>
            </a:pPr>
            <a:r>
              <a:rPr lang="en-US" sz="1800" dirty="0">
                <a:solidFill>
                  <a:schemeClr val="bg1"/>
                </a:solidFill>
              </a:rPr>
              <a:t>⌛ </a:t>
            </a:r>
            <a:r>
              <a:rPr lang="en-US" sz="1800" b="1" dirty="0">
                <a:solidFill>
                  <a:schemeClr val="bg1"/>
                </a:solidFill>
              </a:rPr>
              <a:t>Electronics</a:t>
            </a:r>
            <a:r>
              <a:rPr lang="en-US" sz="1800" dirty="0">
                <a:solidFill>
                  <a:schemeClr val="bg1"/>
                </a:solidFill>
              </a:rPr>
              <a:t> has the </a:t>
            </a:r>
            <a:r>
              <a:rPr lang="en-US" sz="1800" b="1" dirty="0">
                <a:solidFill>
                  <a:schemeClr val="bg1"/>
                </a:solidFill>
              </a:rPr>
              <a:t>highest average waiting time</a:t>
            </a:r>
            <a:r>
              <a:rPr lang="en-US" sz="1800" dirty="0">
                <a:solidFill>
                  <a:schemeClr val="bg1"/>
                </a:solidFill>
              </a:rPr>
              <a:t> (9.55 days).</a:t>
            </a:r>
          </a:p>
          <a:p>
            <a:pPr marL="342900" indent="-342900">
              <a:buFont typeface="Wingdings" panose="05000000000000000000" pitchFamily="2" charset="2"/>
              <a:buChar char="q"/>
            </a:pPr>
            <a:r>
              <a:rPr lang="en-US" sz="1800" dirty="0">
                <a:solidFill>
                  <a:schemeClr val="bg1"/>
                </a:solidFill>
              </a:rPr>
              <a:t>📦 All categories have an average waiting time </a:t>
            </a:r>
            <a:r>
              <a:rPr lang="en-US" sz="1800" b="1" dirty="0">
                <a:solidFill>
                  <a:schemeClr val="bg1"/>
                </a:solidFill>
              </a:rPr>
              <a:t>close to 9.5 days</a:t>
            </a:r>
            <a:r>
              <a:rPr lang="en-US" sz="1800" dirty="0">
                <a:solidFill>
                  <a:schemeClr val="bg1"/>
                </a:solidFill>
              </a:rPr>
              <a:t>, showing minimal variation.</a:t>
            </a:r>
          </a:p>
          <a:p>
            <a:pPr marL="342900" indent="-342900">
              <a:buFont typeface="Wingdings" panose="05000000000000000000" pitchFamily="2" charset="2"/>
              <a:buChar char="q"/>
            </a:pPr>
            <a:r>
              <a:rPr lang="en-US" sz="1800" dirty="0">
                <a:solidFill>
                  <a:schemeClr val="bg1"/>
                </a:solidFill>
              </a:rPr>
              <a:t>👚 </a:t>
            </a:r>
            <a:r>
              <a:rPr lang="en-US" sz="1800" b="1" dirty="0">
                <a:solidFill>
                  <a:schemeClr val="bg1"/>
                </a:solidFill>
              </a:rPr>
              <a:t>Fashion</a:t>
            </a:r>
            <a:r>
              <a:rPr lang="en-US" sz="1800" dirty="0">
                <a:solidFill>
                  <a:schemeClr val="bg1"/>
                </a:solidFill>
              </a:rPr>
              <a:t> has the </a:t>
            </a:r>
            <a:r>
              <a:rPr lang="en-US" sz="1800" b="1" dirty="0">
                <a:solidFill>
                  <a:schemeClr val="bg1"/>
                </a:solidFill>
              </a:rPr>
              <a:t>lowest waiting time</a:t>
            </a:r>
            <a:r>
              <a:rPr lang="en-US" sz="1800" dirty="0">
                <a:solidFill>
                  <a:schemeClr val="bg1"/>
                </a:solidFill>
              </a:rPr>
              <a:t> (9.50 days), but only slightly better than others.</a:t>
            </a:r>
          </a:p>
          <a:p>
            <a:endParaRPr lang="en-US" dirty="0">
              <a:solidFill>
                <a:schemeClr val="bg1"/>
              </a:solidFill>
            </a:endParaRPr>
          </a:p>
        </p:txBody>
      </p:sp>
    </p:spTree>
    <p:extLst>
      <p:ext uri="{BB962C8B-B14F-4D97-AF65-F5344CB8AC3E}">
        <p14:creationId xmlns:p14="http://schemas.microsoft.com/office/powerpoint/2010/main" val="120111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EB8D0-E124-9961-7FCB-6A20EA63D5B0}"/>
            </a:ext>
          </a:extLst>
        </p:cNvPr>
        <p:cNvGrpSpPr/>
        <p:nvPr/>
      </p:nvGrpSpPr>
      <p:grpSpPr>
        <a:xfrm>
          <a:off x="0" y="0"/>
          <a:ext cx="0" cy="0"/>
          <a:chOff x="0" y="0"/>
          <a:chExt cx="0" cy="0"/>
        </a:xfrm>
      </p:grpSpPr>
      <p:sp>
        <p:nvSpPr>
          <p:cNvPr id="3" name="Title 3">
            <a:extLst>
              <a:ext uri="{FF2B5EF4-FFF2-40B4-BE49-F238E27FC236}">
                <a16:creationId xmlns:a16="http://schemas.microsoft.com/office/drawing/2014/main" id="{0F91E8F7-3EB2-D9EC-4B85-4E71BBAA316D}"/>
              </a:ext>
            </a:extLst>
          </p:cNvPr>
          <p:cNvSpPr txBox="1">
            <a:spLocks/>
          </p:cNvSpPr>
          <p:nvPr/>
        </p:nvSpPr>
        <p:spPr>
          <a:xfrm>
            <a:off x="462425" y="444307"/>
            <a:ext cx="6547976" cy="923330"/>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3000" dirty="0"/>
              <a:t>Metric 6: “AVERAGE WAITING TIME BY DELIVERY TYPE”</a:t>
            </a:r>
          </a:p>
        </p:txBody>
      </p:sp>
      <p:sp>
        <p:nvSpPr>
          <p:cNvPr id="11" name="TextBox 10">
            <a:extLst>
              <a:ext uri="{FF2B5EF4-FFF2-40B4-BE49-F238E27FC236}">
                <a16:creationId xmlns:a16="http://schemas.microsoft.com/office/drawing/2014/main" id="{48C50E67-8D57-F496-D6A2-E8941C027DD7}"/>
              </a:ext>
            </a:extLst>
          </p:cNvPr>
          <p:cNvSpPr txBox="1"/>
          <p:nvPr/>
        </p:nvSpPr>
        <p:spPr>
          <a:xfrm>
            <a:off x="2246959" y="4662483"/>
            <a:ext cx="7698081" cy="1538883"/>
          </a:xfrm>
          <a:prstGeom prst="rect">
            <a:avLst/>
          </a:prstGeom>
          <a:noFill/>
        </p:spPr>
        <p:txBody>
          <a:bodyPr wrap="square" rtlCol="0">
            <a:spAutoFit/>
          </a:bodyPr>
          <a:lstStyle/>
          <a:p>
            <a:r>
              <a:rPr lang="en-US" sz="2000" b="1" u="sng" dirty="0">
                <a:solidFill>
                  <a:srgbClr val="FF0000"/>
                </a:solidFill>
              </a:rPr>
              <a:t>INSIGHTS:</a:t>
            </a:r>
          </a:p>
          <a:p>
            <a:endParaRPr lang="en-US" sz="2000" b="1" u="sng" dirty="0">
              <a:solidFill>
                <a:schemeClr val="bg1"/>
              </a:solidFill>
            </a:endParaRPr>
          </a:p>
          <a:p>
            <a:pPr marL="342900" indent="-342900">
              <a:buFont typeface="Wingdings" panose="05000000000000000000" pitchFamily="2" charset="2"/>
              <a:buChar char="q"/>
            </a:pPr>
            <a:r>
              <a:rPr lang="en-US" sz="1800" dirty="0">
                <a:solidFill>
                  <a:schemeClr val="bg1"/>
                </a:solidFill>
              </a:rPr>
              <a:t>✈️ </a:t>
            </a:r>
            <a:r>
              <a:rPr lang="en-US" sz="1800" b="1" dirty="0">
                <a:solidFill>
                  <a:schemeClr val="bg1"/>
                </a:solidFill>
              </a:rPr>
              <a:t>Shipped from Abroad</a:t>
            </a:r>
            <a:r>
              <a:rPr lang="en-US" sz="1800" dirty="0">
                <a:solidFill>
                  <a:schemeClr val="bg1"/>
                </a:solidFill>
              </a:rPr>
              <a:t> has the </a:t>
            </a:r>
            <a:r>
              <a:rPr lang="en-US" sz="1800" b="1" dirty="0">
                <a:solidFill>
                  <a:schemeClr val="bg1"/>
                </a:solidFill>
              </a:rPr>
              <a:t>longest waiting time</a:t>
            </a:r>
            <a:r>
              <a:rPr lang="en-US" sz="1800" dirty="0">
                <a:solidFill>
                  <a:schemeClr val="bg1"/>
                </a:solidFill>
              </a:rPr>
              <a:t> at </a:t>
            </a:r>
            <a:r>
              <a:rPr lang="en-US" sz="1800" b="1" dirty="0">
                <a:solidFill>
                  <a:schemeClr val="bg1"/>
                </a:solidFill>
              </a:rPr>
              <a:t>15 days</a:t>
            </a:r>
            <a:r>
              <a:rPr lang="en-US" sz="1800" dirty="0">
                <a:solidFill>
                  <a:schemeClr val="bg1"/>
                </a:solidFill>
              </a:rPr>
              <a:t>.</a:t>
            </a:r>
            <a:endParaRPr lang="en-US" sz="1800" b="1" u="sng" dirty="0">
              <a:solidFill>
                <a:schemeClr val="bg1"/>
              </a:solidFill>
            </a:endParaRPr>
          </a:p>
          <a:p>
            <a:pPr marL="342900" indent="-342900">
              <a:buFont typeface="Wingdings" panose="05000000000000000000" pitchFamily="2" charset="2"/>
              <a:buChar char="q"/>
            </a:pPr>
            <a:r>
              <a:rPr lang="en-US" sz="1800" dirty="0">
                <a:solidFill>
                  <a:schemeClr val="bg1"/>
                </a:solidFill>
              </a:rPr>
              <a:t>📦 </a:t>
            </a:r>
            <a:r>
              <a:rPr lang="en-US" sz="1800" b="1" dirty="0">
                <a:solidFill>
                  <a:schemeClr val="bg1"/>
                </a:solidFill>
              </a:rPr>
              <a:t>Standard Delivery</a:t>
            </a:r>
            <a:r>
              <a:rPr lang="en-US" sz="1800" dirty="0">
                <a:solidFill>
                  <a:schemeClr val="bg1"/>
                </a:solidFill>
              </a:rPr>
              <a:t> takes </a:t>
            </a:r>
            <a:r>
              <a:rPr lang="en-US" sz="1800" b="1" dirty="0">
                <a:solidFill>
                  <a:schemeClr val="bg1"/>
                </a:solidFill>
              </a:rPr>
              <a:t>10 days</a:t>
            </a:r>
            <a:r>
              <a:rPr lang="en-US" sz="1800" dirty="0">
                <a:solidFill>
                  <a:schemeClr val="bg1"/>
                </a:solidFill>
              </a:rPr>
              <a:t>, which is moderate.</a:t>
            </a:r>
          </a:p>
          <a:p>
            <a:pPr marL="342900" indent="-342900">
              <a:buFont typeface="Wingdings" panose="05000000000000000000" pitchFamily="2" charset="2"/>
              <a:buChar char="q"/>
            </a:pPr>
            <a:r>
              <a:rPr lang="en-US" sz="1800" dirty="0">
                <a:solidFill>
                  <a:schemeClr val="bg1"/>
                </a:solidFill>
              </a:rPr>
              <a:t>⚡ </a:t>
            </a:r>
            <a:r>
              <a:rPr lang="en-US" sz="1800" b="1" dirty="0">
                <a:solidFill>
                  <a:schemeClr val="bg1"/>
                </a:solidFill>
              </a:rPr>
              <a:t>Express Delivery </a:t>
            </a:r>
            <a:r>
              <a:rPr lang="en-US" sz="1800" dirty="0">
                <a:solidFill>
                  <a:schemeClr val="bg1"/>
                </a:solidFill>
              </a:rPr>
              <a:t>is the </a:t>
            </a:r>
            <a:r>
              <a:rPr lang="en-US" sz="1800" b="1" dirty="0">
                <a:solidFill>
                  <a:schemeClr val="bg1"/>
                </a:solidFill>
              </a:rPr>
              <a:t>fastest</a:t>
            </a:r>
            <a:r>
              <a:rPr lang="en-US" sz="1800" dirty="0">
                <a:solidFill>
                  <a:schemeClr val="bg1"/>
                </a:solidFill>
              </a:rPr>
              <a:t>, with an average of only </a:t>
            </a:r>
            <a:r>
              <a:rPr lang="en-US" sz="1800" b="1" dirty="0">
                <a:solidFill>
                  <a:schemeClr val="bg1"/>
                </a:solidFill>
              </a:rPr>
              <a:t>3 days</a:t>
            </a:r>
            <a:r>
              <a:rPr lang="en-US" sz="1800" dirty="0">
                <a:solidFill>
                  <a:schemeClr val="bg1"/>
                </a:solidFill>
              </a:rPr>
              <a:t>.</a:t>
            </a:r>
          </a:p>
        </p:txBody>
      </p:sp>
      <p:pic>
        <p:nvPicPr>
          <p:cNvPr id="13" name="Picture 12">
            <a:extLst>
              <a:ext uri="{FF2B5EF4-FFF2-40B4-BE49-F238E27FC236}">
                <a16:creationId xmlns:a16="http://schemas.microsoft.com/office/drawing/2014/main" id="{CB15A39F-68B5-881C-5E96-737E1AADB6A5}"/>
              </a:ext>
            </a:extLst>
          </p:cNvPr>
          <p:cNvPicPr>
            <a:picLocks noChangeAspect="1"/>
          </p:cNvPicPr>
          <p:nvPr/>
        </p:nvPicPr>
        <p:blipFill>
          <a:blip r:embed="rId2"/>
          <a:stretch>
            <a:fillRect/>
          </a:stretch>
        </p:blipFill>
        <p:spPr>
          <a:xfrm>
            <a:off x="3642206" y="1591397"/>
            <a:ext cx="4907587" cy="2651225"/>
          </a:xfrm>
          <a:prstGeom prst="roundRect">
            <a:avLst>
              <a:gd name="adj" fmla="val 5917"/>
            </a:avLst>
          </a:prstGeom>
          <a:solidFill>
            <a:srgbClr val="FFFFFF">
              <a:shade val="85000"/>
            </a:srgbClr>
          </a:solidFill>
          <a:ln>
            <a:solidFill>
              <a:schemeClr val="bg1"/>
            </a:solidFill>
          </a:ln>
          <a:effectLst>
            <a:reflection blurRad="12700" stA="38000" endPos="28000" dist="5000" dir="5400000" sy="-100000" algn="bl" rotWithShape="0"/>
          </a:effectLst>
        </p:spPr>
      </p:pic>
    </p:spTree>
    <p:extLst>
      <p:ext uri="{BB962C8B-B14F-4D97-AF65-F5344CB8AC3E}">
        <p14:creationId xmlns:p14="http://schemas.microsoft.com/office/powerpoint/2010/main" val="26293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05E719-0C09-6E68-9F04-C78C45338C4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EF62D63-BFA8-EC60-170A-47B5A3F25315}"/>
              </a:ext>
            </a:extLst>
          </p:cNvPr>
          <p:cNvSpPr>
            <a:spLocks noGrp="1"/>
          </p:cNvSpPr>
          <p:nvPr>
            <p:ph type="title"/>
          </p:nvPr>
        </p:nvSpPr>
        <p:spPr>
          <a:xfrm>
            <a:off x="274165" y="485770"/>
            <a:ext cx="6983886" cy="895630"/>
          </a:xfrm>
        </p:spPr>
        <p:txBody>
          <a:bodyPr/>
          <a:lstStyle/>
          <a:p>
            <a:r>
              <a:rPr lang="en-US" sz="2900" dirty="0"/>
              <a:t>Metric 7: “AVERAGE SHIPPING COST BY PRODUCT CATEGORY”</a:t>
            </a:r>
          </a:p>
        </p:txBody>
      </p:sp>
      <p:pic>
        <p:nvPicPr>
          <p:cNvPr id="10" name="Picture 9">
            <a:extLst>
              <a:ext uri="{FF2B5EF4-FFF2-40B4-BE49-F238E27FC236}">
                <a16:creationId xmlns:a16="http://schemas.microsoft.com/office/drawing/2014/main" id="{A7204773-B4CD-D13E-B9DE-559B3D4AE0B3}"/>
              </a:ext>
            </a:extLst>
          </p:cNvPr>
          <p:cNvPicPr>
            <a:picLocks noChangeAspect="1"/>
          </p:cNvPicPr>
          <p:nvPr/>
        </p:nvPicPr>
        <p:blipFill>
          <a:blip r:embed="rId2"/>
          <a:stretch>
            <a:fillRect/>
          </a:stretch>
        </p:blipFill>
        <p:spPr>
          <a:xfrm>
            <a:off x="3499863" y="1575862"/>
            <a:ext cx="4927843" cy="2752061"/>
          </a:xfrm>
          <a:prstGeom prst="roundRect">
            <a:avLst>
              <a:gd name="adj" fmla="val 4161"/>
            </a:avLst>
          </a:prstGeom>
          <a:solidFill>
            <a:srgbClr val="FFFFFF">
              <a:shade val="85000"/>
            </a:srgbClr>
          </a:solidFill>
          <a:ln>
            <a:no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id="{CC268B89-C99C-16F2-08BD-2E2B14C3D950}"/>
              </a:ext>
            </a:extLst>
          </p:cNvPr>
          <p:cNvSpPr txBox="1"/>
          <p:nvPr/>
        </p:nvSpPr>
        <p:spPr>
          <a:xfrm>
            <a:off x="691237" y="4327923"/>
            <a:ext cx="10545096" cy="2062103"/>
          </a:xfrm>
          <a:prstGeom prst="rect">
            <a:avLst/>
          </a:prstGeom>
          <a:noFill/>
        </p:spPr>
        <p:txBody>
          <a:bodyPr wrap="square" rtlCol="0">
            <a:spAutoFit/>
          </a:bodyPr>
          <a:lstStyle/>
          <a:p>
            <a:r>
              <a:rPr lang="en-US" sz="2000" b="1" u="sng" dirty="0">
                <a:solidFill>
                  <a:srgbClr val="FF0000"/>
                </a:solidFill>
              </a:rPr>
              <a:t>INSIGHTS:</a:t>
            </a:r>
          </a:p>
          <a:p>
            <a:endParaRPr lang="en-US" dirty="0">
              <a:solidFill>
                <a:schemeClr val="bg1"/>
              </a:solidFill>
            </a:endParaRPr>
          </a:p>
          <a:p>
            <a:pPr marL="342900" indent="-342900">
              <a:buFont typeface="Wingdings" panose="05000000000000000000" pitchFamily="2" charset="2"/>
              <a:buChar char="q"/>
            </a:pPr>
            <a:r>
              <a:rPr lang="en-US" sz="1800" dirty="0">
                <a:solidFill>
                  <a:schemeClr val="bg1"/>
                </a:solidFill>
              </a:rPr>
              <a:t>💄 </a:t>
            </a:r>
            <a:r>
              <a:rPr lang="en-US" sz="1800" b="1" dirty="0">
                <a:solidFill>
                  <a:schemeClr val="bg1"/>
                </a:solidFill>
              </a:rPr>
              <a:t>Health and Beauty</a:t>
            </a:r>
            <a:r>
              <a:rPr lang="en-US" sz="1800" dirty="0">
                <a:solidFill>
                  <a:schemeClr val="bg1"/>
                </a:solidFill>
              </a:rPr>
              <a:t> products have the </a:t>
            </a:r>
            <a:r>
              <a:rPr lang="en-US" sz="1800" b="1" dirty="0">
                <a:solidFill>
                  <a:schemeClr val="bg1"/>
                </a:solidFill>
              </a:rPr>
              <a:t>highest average shipping fee</a:t>
            </a:r>
            <a:r>
              <a:rPr lang="en-US" sz="1800" dirty="0">
                <a:solidFill>
                  <a:schemeClr val="bg1"/>
                </a:solidFill>
              </a:rPr>
              <a:t> at </a:t>
            </a:r>
            <a:r>
              <a:rPr lang="en-US" sz="1800" b="1" dirty="0">
                <a:solidFill>
                  <a:schemeClr val="bg1"/>
                </a:solidFill>
              </a:rPr>
              <a:t>11.55</a:t>
            </a:r>
            <a:r>
              <a:rPr lang="en-US" sz="1800" dirty="0">
                <a:solidFill>
                  <a:schemeClr val="bg1"/>
                </a:solidFill>
              </a:rPr>
              <a:t>.</a:t>
            </a:r>
          </a:p>
          <a:p>
            <a:pPr marL="342900" indent="-342900">
              <a:buFont typeface="Wingdings" panose="05000000000000000000" pitchFamily="2" charset="2"/>
              <a:buChar char="q"/>
            </a:pPr>
            <a:r>
              <a:rPr lang="en-US" sz="1800" dirty="0">
                <a:solidFill>
                  <a:schemeClr val="bg1"/>
                </a:solidFill>
              </a:rPr>
              <a:t>👗 </a:t>
            </a:r>
            <a:r>
              <a:rPr lang="en-US" sz="1800" b="1" dirty="0">
                <a:solidFill>
                  <a:schemeClr val="bg1"/>
                </a:solidFill>
              </a:rPr>
              <a:t>Fashion</a:t>
            </a:r>
            <a:r>
              <a:rPr lang="en-US" sz="1800" dirty="0">
                <a:solidFill>
                  <a:schemeClr val="bg1"/>
                </a:solidFill>
              </a:rPr>
              <a:t> and 📱 </a:t>
            </a:r>
            <a:r>
              <a:rPr lang="en-US" sz="1800" b="1" dirty="0">
                <a:solidFill>
                  <a:schemeClr val="bg1"/>
                </a:solidFill>
              </a:rPr>
              <a:t>Phones and Tablet</a:t>
            </a:r>
            <a:r>
              <a:rPr lang="en-US" sz="1800" dirty="0">
                <a:solidFill>
                  <a:schemeClr val="bg1"/>
                </a:solidFill>
              </a:rPr>
              <a:t> follow closely with an average fee of </a:t>
            </a:r>
            <a:r>
              <a:rPr lang="en-US" sz="1800" b="1" dirty="0">
                <a:solidFill>
                  <a:schemeClr val="bg1"/>
                </a:solidFill>
              </a:rPr>
              <a:t>11.48</a:t>
            </a:r>
            <a:r>
              <a:rPr lang="en-US" sz="1800" dirty="0">
                <a:solidFill>
                  <a:schemeClr val="bg1"/>
                </a:solidFill>
              </a:rPr>
              <a:t>.</a:t>
            </a:r>
          </a:p>
          <a:p>
            <a:pPr marL="342900" indent="-342900">
              <a:buFont typeface="Wingdings" panose="05000000000000000000" pitchFamily="2" charset="2"/>
              <a:buChar char="q"/>
            </a:pPr>
            <a:r>
              <a:rPr lang="en-US" sz="1800" dirty="0">
                <a:solidFill>
                  <a:schemeClr val="bg1"/>
                </a:solidFill>
              </a:rPr>
              <a:t>🏠 </a:t>
            </a:r>
            <a:r>
              <a:rPr lang="en-US" sz="1800" b="1" dirty="0">
                <a:solidFill>
                  <a:schemeClr val="bg1"/>
                </a:solidFill>
              </a:rPr>
              <a:t>Home and Office</a:t>
            </a:r>
            <a:r>
              <a:rPr lang="en-US" sz="1800" dirty="0">
                <a:solidFill>
                  <a:schemeClr val="bg1"/>
                </a:solidFill>
              </a:rPr>
              <a:t> and 💻 </a:t>
            </a:r>
            <a:r>
              <a:rPr lang="en-US" sz="1800" b="1" dirty="0">
                <a:solidFill>
                  <a:schemeClr val="bg1"/>
                </a:solidFill>
              </a:rPr>
              <a:t>Electronics</a:t>
            </a:r>
            <a:r>
              <a:rPr lang="en-US" sz="1800" dirty="0">
                <a:solidFill>
                  <a:schemeClr val="bg1"/>
                </a:solidFill>
              </a:rPr>
              <a:t> have the </a:t>
            </a:r>
            <a:r>
              <a:rPr lang="en-US" sz="1800" b="1" dirty="0">
                <a:solidFill>
                  <a:schemeClr val="bg1"/>
                </a:solidFill>
              </a:rPr>
              <a:t>lowest shipping fee</a:t>
            </a:r>
            <a:r>
              <a:rPr lang="en-US" sz="1800" dirty="0">
                <a:solidFill>
                  <a:schemeClr val="bg1"/>
                </a:solidFill>
              </a:rPr>
              <a:t> at </a:t>
            </a:r>
            <a:r>
              <a:rPr lang="en-US" sz="1800" b="1" dirty="0">
                <a:solidFill>
                  <a:schemeClr val="bg1"/>
                </a:solidFill>
              </a:rPr>
              <a:t>11.47</a:t>
            </a:r>
            <a:r>
              <a:rPr lang="en-US" sz="1800" dirty="0">
                <a:solidFill>
                  <a:schemeClr val="bg1"/>
                </a:solidFill>
              </a:rPr>
              <a:t>, though the difference is minimal.</a:t>
            </a:r>
          </a:p>
          <a:p>
            <a:endParaRPr lang="en-US" dirty="0">
              <a:solidFill>
                <a:schemeClr val="bg1"/>
              </a:solidFill>
            </a:endParaRPr>
          </a:p>
        </p:txBody>
      </p:sp>
    </p:spTree>
    <p:extLst>
      <p:ext uri="{BB962C8B-B14F-4D97-AF65-F5344CB8AC3E}">
        <p14:creationId xmlns:p14="http://schemas.microsoft.com/office/powerpoint/2010/main" val="1246112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2932D-DC09-8418-2421-1996413998A4}"/>
            </a:ext>
          </a:extLst>
        </p:cNvPr>
        <p:cNvGrpSpPr/>
        <p:nvPr/>
      </p:nvGrpSpPr>
      <p:grpSpPr>
        <a:xfrm>
          <a:off x="0" y="0"/>
          <a:ext cx="0" cy="0"/>
          <a:chOff x="0" y="0"/>
          <a:chExt cx="0" cy="0"/>
        </a:xfrm>
      </p:grpSpPr>
      <p:sp>
        <p:nvSpPr>
          <p:cNvPr id="3" name="Title 3">
            <a:extLst>
              <a:ext uri="{FF2B5EF4-FFF2-40B4-BE49-F238E27FC236}">
                <a16:creationId xmlns:a16="http://schemas.microsoft.com/office/drawing/2014/main" id="{5F3BAC4A-175E-5FCD-D837-1D0621E4AA50}"/>
              </a:ext>
            </a:extLst>
          </p:cNvPr>
          <p:cNvSpPr txBox="1">
            <a:spLocks/>
          </p:cNvSpPr>
          <p:nvPr/>
        </p:nvSpPr>
        <p:spPr>
          <a:xfrm>
            <a:off x="462425" y="444307"/>
            <a:ext cx="6547976" cy="923330"/>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3000" dirty="0"/>
              <a:t>Metric 8: “Product Performance : Revenue vs Customer Rating”</a:t>
            </a:r>
          </a:p>
        </p:txBody>
      </p:sp>
      <p:pic>
        <p:nvPicPr>
          <p:cNvPr id="10" name="Picture 9">
            <a:extLst>
              <a:ext uri="{FF2B5EF4-FFF2-40B4-BE49-F238E27FC236}">
                <a16:creationId xmlns:a16="http://schemas.microsoft.com/office/drawing/2014/main" id="{B266E8CE-EDDE-7830-390A-6797048BB9F6}"/>
              </a:ext>
            </a:extLst>
          </p:cNvPr>
          <p:cNvPicPr>
            <a:picLocks noChangeAspect="1"/>
          </p:cNvPicPr>
          <p:nvPr/>
        </p:nvPicPr>
        <p:blipFill>
          <a:blip r:embed="rId2"/>
          <a:stretch>
            <a:fillRect/>
          </a:stretch>
        </p:blipFill>
        <p:spPr>
          <a:xfrm>
            <a:off x="1782617" y="1696847"/>
            <a:ext cx="8626764" cy="2186371"/>
          </a:xfrm>
          <a:prstGeom prst="roundRect">
            <a:avLst>
              <a:gd name="adj" fmla="val 4326"/>
            </a:avLst>
          </a:prstGeom>
          <a:solidFill>
            <a:srgbClr val="FFFFFF">
              <a:shade val="85000"/>
            </a:srgbClr>
          </a:solidFill>
          <a:ln>
            <a:no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id="{7CD54A8C-546B-8D4F-3EC2-14E024811728}"/>
              </a:ext>
            </a:extLst>
          </p:cNvPr>
          <p:cNvSpPr txBox="1"/>
          <p:nvPr/>
        </p:nvSpPr>
        <p:spPr>
          <a:xfrm>
            <a:off x="528236" y="4628589"/>
            <a:ext cx="11135526" cy="1785104"/>
          </a:xfrm>
          <a:prstGeom prst="rect">
            <a:avLst/>
          </a:prstGeom>
          <a:noFill/>
        </p:spPr>
        <p:txBody>
          <a:bodyPr wrap="square" rtlCol="0">
            <a:spAutoFit/>
          </a:bodyPr>
          <a:lstStyle/>
          <a:p>
            <a:r>
              <a:rPr lang="en-US" sz="2000" b="1" u="sng" dirty="0">
                <a:solidFill>
                  <a:srgbClr val="FF0000"/>
                </a:solidFill>
              </a:rPr>
              <a:t>INSIGHTS:</a:t>
            </a:r>
          </a:p>
          <a:p>
            <a:endParaRPr lang="en-US" dirty="0">
              <a:solidFill>
                <a:schemeClr val="bg1"/>
              </a:solidFill>
            </a:endParaRPr>
          </a:p>
          <a:p>
            <a:pPr marL="342900" indent="-342900">
              <a:buFont typeface="Wingdings" panose="05000000000000000000" pitchFamily="2" charset="2"/>
              <a:buChar char="q"/>
            </a:pPr>
            <a:r>
              <a:rPr lang="en-US" sz="1800" dirty="0">
                <a:solidFill>
                  <a:schemeClr val="bg1"/>
                </a:solidFill>
              </a:rPr>
              <a:t>📉 Some </a:t>
            </a:r>
            <a:r>
              <a:rPr lang="en-US" sz="1800" b="1" dirty="0">
                <a:solidFill>
                  <a:schemeClr val="bg1"/>
                </a:solidFill>
              </a:rPr>
              <a:t>high-revenue products</a:t>
            </a:r>
            <a:r>
              <a:rPr lang="en-US" sz="1800" dirty="0">
                <a:solidFill>
                  <a:schemeClr val="bg1"/>
                </a:solidFill>
              </a:rPr>
              <a:t> (e.g., 12M–14M range) have </a:t>
            </a:r>
            <a:r>
              <a:rPr lang="en-US" sz="1800" b="1" dirty="0">
                <a:solidFill>
                  <a:schemeClr val="bg1"/>
                </a:solidFill>
              </a:rPr>
              <a:t>relatively low average ratings (~2.7)</a:t>
            </a:r>
            <a:r>
              <a:rPr lang="en-US" sz="1800" dirty="0">
                <a:solidFill>
                  <a:schemeClr val="bg1"/>
                </a:solidFill>
              </a:rPr>
              <a:t>.</a:t>
            </a:r>
          </a:p>
          <a:p>
            <a:pPr marL="342900" indent="-342900">
              <a:buFont typeface="Wingdings" panose="05000000000000000000" pitchFamily="2" charset="2"/>
              <a:buChar char="q"/>
            </a:pPr>
            <a:r>
              <a:rPr lang="en-US" sz="1800" dirty="0">
                <a:solidFill>
                  <a:schemeClr val="bg1"/>
                </a:solidFill>
              </a:rPr>
              <a:t>📊 Most products cluster below </a:t>
            </a:r>
            <a:r>
              <a:rPr lang="en-US" sz="1800" b="1" dirty="0">
                <a:solidFill>
                  <a:schemeClr val="bg1"/>
                </a:solidFill>
              </a:rPr>
              <a:t>3.0 in ratings</a:t>
            </a:r>
            <a:r>
              <a:rPr lang="en-US" sz="1800" dirty="0">
                <a:solidFill>
                  <a:schemeClr val="bg1"/>
                </a:solidFill>
              </a:rPr>
              <a:t>, showing a </a:t>
            </a:r>
            <a:r>
              <a:rPr lang="en-US" sz="1800" b="1" dirty="0">
                <a:solidFill>
                  <a:schemeClr val="bg1"/>
                </a:solidFill>
              </a:rPr>
              <a:t>general satisfaction gap</a:t>
            </a:r>
            <a:r>
              <a:rPr lang="en-US" sz="1800" dirty="0">
                <a:solidFill>
                  <a:schemeClr val="bg1"/>
                </a:solidFill>
              </a:rPr>
              <a:t>.</a:t>
            </a:r>
          </a:p>
          <a:p>
            <a:pPr marL="342900" indent="-342900">
              <a:buFont typeface="Wingdings" panose="05000000000000000000" pitchFamily="2" charset="2"/>
              <a:buChar char="q"/>
            </a:pPr>
            <a:r>
              <a:rPr lang="en-US" sz="1800" dirty="0">
                <a:solidFill>
                  <a:schemeClr val="bg1"/>
                </a:solidFill>
              </a:rPr>
              <a:t>💬 A few </a:t>
            </a:r>
            <a:r>
              <a:rPr lang="en-US" sz="1800" b="1" dirty="0">
                <a:solidFill>
                  <a:schemeClr val="bg1"/>
                </a:solidFill>
              </a:rPr>
              <a:t>moderate-revenue products</a:t>
            </a:r>
            <a:r>
              <a:rPr lang="en-US" sz="1800" dirty="0">
                <a:solidFill>
                  <a:schemeClr val="bg1"/>
                </a:solidFill>
              </a:rPr>
              <a:t> (~5M–6M) show </a:t>
            </a:r>
            <a:r>
              <a:rPr lang="en-US" sz="1800" b="1" dirty="0">
                <a:solidFill>
                  <a:schemeClr val="bg1"/>
                </a:solidFill>
              </a:rPr>
              <a:t>slightly better ratings (~2.8)</a:t>
            </a:r>
            <a:r>
              <a:rPr lang="en-US" sz="1800" dirty="0">
                <a:solidFill>
                  <a:schemeClr val="bg1"/>
                </a:solidFill>
              </a:rPr>
              <a:t>.</a:t>
            </a:r>
          </a:p>
          <a:p>
            <a:endParaRPr lang="en-US" dirty="0">
              <a:solidFill>
                <a:schemeClr val="bg1"/>
              </a:solidFill>
            </a:endParaRPr>
          </a:p>
        </p:txBody>
      </p:sp>
    </p:spTree>
    <p:extLst>
      <p:ext uri="{BB962C8B-B14F-4D97-AF65-F5344CB8AC3E}">
        <p14:creationId xmlns:p14="http://schemas.microsoft.com/office/powerpoint/2010/main" val="1518276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1E03D04F-F3D2-66C8-1441-A7959F9CDD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DD3187-2913-D832-B18A-479A8C7FDA02}"/>
              </a:ext>
            </a:extLst>
          </p:cNvPr>
          <p:cNvSpPr>
            <a:spLocks noGrp="1"/>
          </p:cNvSpPr>
          <p:nvPr>
            <p:ph type="ctrTitle"/>
          </p:nvPr>
        </p:nvSpPr>
        <p:spPr>
          <a:xfrm>
            <a:off x="4831978" y="732563"/>
            <a:ext cx="4329952" cy="1030586"/>
          </a:xfrm>
        </p:spPr>
        <p:txBody>
          <a:bodyPr/>
          <a:lstStyle/>
          <a:p>
            <a:r>
              <a:rPr lang="en-US" dirty="0">
                <a:solidFill>
                  <a:schemeClr val="accent4">
                    <a:lumMod val="40000"/>
                    <a:lumOff val="60000"/>
                  </a:schemeClr>
                </a:solidFill>
              </a:rPr>
              <a:t>Dashboard</a:t>
            </a:r>
          </a:p>
        </p:txBody>
      </p:sp>
      <p:pic>
        <p:nvPicPr>
          <p:cNvPr id="5" name="Picture 4">
            <a:extLst>
              <a:ext uri="{FF2B5EF4-FFF2-40B4-BE49-F238E27FC236}">
                <a16:creationId xmlns:a16="http://schemas.microsoft.com/office/drawing/2014/main" id="{351B5C7C-7403-6667-8E3A-AA1A620DF7B4}"/>
              </a:ext>
            </a:extLst>
          </p:cNvPr>
          <p:cNvPicPr>
            <a:picLocks noChangeAspect="1"/>
          </p:cNvPicPr>
          <p:nvPr/>
        </p:nvPicPr>
        <p:blipFill>
          <a:blip r:embed="rId2"/>
          <a:stretch>
            <a:fillRect/>
          </a:stretch>
        </p:blipFill>
        <p:spPr>
          <a:xfrm>
            <a:off x="3137554" y="1895834"/>
            <a:ext cx="7331393" cy="4113323"/>
          </a:xfrm>
          <a:prstGeom prst="roundRect">
            <a:avLst>
              <a:gd name="adj" fmla="val 3382"/>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1652918"/>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6ECBFE5F-45E1-11FE-D4F0-DEA0EE56C4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976E53-39F6-D58C-3808-1BFBE0471709}"/>
              </a:ext>
            </a:extLst>
          </p:cNvPr>
          <p:cNvSpPr>
            <a:spLocks noGrp="1"/>
          </p:cNvSpPr>
          <p:nvPr>
            <p:ph type="ctrTitle"/>
          </p:nvPr>
        </p:nvSpPr>
        <p:spPr>
          <a:xfrm>
            <a:off x="4831978" y="732563"/>
            <a:ext cx="4329952" cy="1030586"/>
          </a:xfrm>
        </p:spPr>
        <p:txBody>
          <a:bodyPr/>
          <a:lstStyle/>
          <a:p>
            <a:r>
              <a:rPr lang="en-US" dirty="0">
                <a:solidFill>
                  <a:schemeClr val="accent4">
                    <a:lumMod val="40000"/>
                    <a:lumOff val="60000"/>
                  </a:schemeClr>
                </a:solidFill>
              </a:rPr>
              <a:t>Dashboard</a:t>
            </a:r>
          </a:p>
        </p:txBody>
      </p:sp>
      <p:pic>
        <p:nvPicPr>
          <p:cNvPr id="4" name="Picture 3">
            <a:extLst>
              <a:ext uri="{FF2B5EF4-FFF2-40B4-BE49-F238E27FC236}">
                <a16:creationId xmlns:a16="http://schemas.microsoft.com/office/drawing/2014/main" id="{CDD37F70-D21A-9A1E-E807-859DD7954AAC}"/>
              </a:ext>
            </a:extLst>
          </p:cNvPr>
          <p:cNvPicPr>
            <a:picLocks noChangeAspect="1"/>
          </p:cNvPicPr>
          <p:nvPr/>
        </p:nvPicPr>
        <p:blipFill>
          <a:blip r:embed="rId2"/>
          <a:stretch>
            <a:fillRect/>
          </a:stretch>
        </p:blipFill>
        <p:spPr>
          <a:xfrm>
            <a:off x="3319930" y="1763149"/>
            <a:ext cx="7018388" cy="3960277"/>
          </a:xfrm>
          <a:prstGeom prst="roundRect">
            <a:avLst>
              <a:gd name="adj" fmla="val 3958"/>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47185122"/>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5CD4B972-E7F3-21AC-1EFB-7389CD2502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1572C6-3EBF-EE8C-9D16-A6B3C0F149CE}"/>
              </a:ext>
            </a:extLst>
          </p:cNvPr>
          <p:cNvSpPr>
            <a:spLocks noGrp="1"/>
          </p:cNvSpPr>
          <p:nvPr>
            <p:ph type="ctrTitle"/>
          </p:nvPr>
        </p:nvSpPr>
        <p:spPr>
          <a:xfrm>
            <a:off x="4831978" y="732563"/>
            <a:ext cx="4329952" cy="1030586"/>
          </a:xfrm>
        </p:spPr>
        <p:txBody>
          <a:bodyPr/>
          <a:lstStyle/>
          <a:p>
            <a:r>
              <a:rPr lang="en-US" dirty="0">
                <a:solidFill>
                  <a:schemeClr val="accent4">
                    <a:lumMod val="40000"/>
                    <a:lumOff val="60000"/>
                  </a:schemeClr>
                </a:solidFill>
              </a:rPr>
              <a:t>Dashboard</a:t>
            </a:r>
          </a:p>
        </p:txBody>
      </p:sp>
      <p:pic>
        <p:nvPicPr>
          <p:cNvPr id="5" name="Picture 4">
            <a:extLst>
              <a:ext uri="{FF2B5EF4-FFF2-40B4-BE49-F238E27FC236}">
                <a16:creationId xmlns:a16="http://schemas.microsoft.com/office/drawing/2014/main" id="{2732DB43-6224-116A-6B90-BCAD547E7938}"/>
              </a:ext>
            </a:extLst>
          </p:cNvPr>
          <p:cNvPicPr>
            <a:picLocks noChangeAspect="1"/>
          </p:cNvPicPr>
          <p:nvPr/>
        </p:nvPicPr>
        <p:blipFill>
          <a:blip r:embed="rId2"/>
          <a:stretch>
            <a:fillRect/>
          </a:stretch>
        </p:blipFill>
        <p:spPr>
          <a:xfrm>
            <a:off x="3275044" y="1763149"/>
            <a:ext cx="7007291" cy="3963861"/>
          </a:xfrm>
          <a:prstGeom prst="roundRect">
            <a:avLst>
              <a:gd name="adj" fmla="val 4357"/>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7809491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1540315" y="1313329"/>
            <a:ext cx="7781544" cy="859055"/>
          </a:xfrm>
        </p:spPr>
        <p:txBody>
          <a:bodyPr/>
          <a:lstStyle/>
          <a:p>
            <a:r>
              <a:rPr lang="en-US" dirty="0"/>
              <a:t>Agenda</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1613646" y="2537014"/>
            <a:ext cx="6855057" cy="2753958"/>
          </a:xfrm>
        </p:spPr>
        <p:txBody>
          <a:bodyPr/>
          <a:lstStyle/>
          <a:p>
            <a:pPr marL="285750" indent="-285750">
              <a:buFont typeface="Wingdings" panose="05000000000000000000" pitchFamily="2" charset="2"/>
              <a:buChar char="q"/>
            </a:pPr>
            <a:r>
              <a:rPr lang="en-US" dirty="0"/>
              <a:t>Problem Statement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Data Description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Objective Key Metrics and Visualizations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Insights and Recommendations</a:t>
            </a: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5D51A0-649B-F549-9584-388A6FD41DD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E6AD24D-4E86-0BAA-248A-11B63E2CBFC5}"/>
              </a:ext>
            </a:extLst>
          </p:cNvPr>
          <p:cNvSpPr>
            <a:spLocks noGrp="1"/>
          </p:cNvSpPr>
          <p:nvPr>
            <p:ph type="title"/>
          </p:nvPr>
        </p:nvSpPr>
        <p:spPr>
          <a:xfrm>
            <a:off x="111621" y="796851"/>
            <a:ext cx="8274422" cy="859055"/>
          </a:xfrm>
        </p:spPr>
        <p:txBody>
          <a:bodyPr/>
          <a:lstStyle/>
          <a:p>
            <a:pPr algn="ctr"/>
            <a:r>
              <a:rPr lang="en-US" dirty="0"/>
              <a:t>Conclusion</a:t>
            </a:r>
          </a:p>
        </p:txBody>
      </p:sp>
      <p:sp>
        <p:nvSpPr>
          <p:cNvPr id="5" name="Text Placeholder 4">
            <a:extLst>
              <a:ext uri="{FF2B5EF4-FFF2-40B4-BE49-F238E27FC236}">
                <a16:creationId xmlns:a16="http://schemas.microsoft.com/office/drawing/2014/main" id="{E3F870A2-07D7-140C-48C8-D04AFA9DEC44}"/>
              </a:ext>
            </a:extLst>
          </p:cNvPr>
          <p:cNvSpPr>
            <a:spLocks noGrp="1"/>
          </p:cNvSpPr>
          <p:nvPr>
            <p:ph type="body" idx="1"/>
          </p:nvPr>
        </p:nvSpPr>
        <p:spPr>
          <a:xfrm>
            <a:off x="804995" y="1782203"/>
            <a:ext cx="9094785" cy="4715434"/>
          </a:xfrm>
        </p:spPr>
        <p:txBody>
          <a:bodyPr>
            <a:noAutofit/>
          </a:bodyPr>
          <a:lstStyle/>
          <a:p>
            <a:pPr marL="285750" indent="-285750" algn="just">
              <a:lnSpc>
                <a:spcPct val="150000"/>
              </a:lnSpc>
              <a:buFont typeface="Wingdings" panose="05000000000000000000" pitchFamily="2" charset="2"/>
              <a:buChar char="q"/>
            </a:pPr>
            <a:r>
              <a:rPr lang="en-US" sz="2000" spc="0" dirty="0"/>
              <a:t>Sales peaked in 2020 – focus on what worked that year.</a:t>
            </a:r>
          </a:p>
          <a:p>
            <a:pPr marL="285750" indent="-285750" algn="just">
              <a:lnSpc>
                <a:spcPct val="150000"/>
              </a:lnSpc>
              <a:buFont typeface="Wingdings" panose="05000000000000000000" pitchFamily="2" charset="2"/>
              <a:buChar char="q"/>
            </a:pPr>
            <a:r>
              <a:rPr lang="en-US" sz="2000" spc="0" dirty="0"/>
              <a:t>Top products drive most revenue – invest more in them.</a:t>
            </a:r>
          </a:p>
          <a:p>
            <a:pPr marL="285750" indent="-285750" algn="just">
              <a:lnSpc>
                <a:spcPct val="150000"/>
              </a:lnSpc>
              <a:buFont typeface="Wingdings" panose="05000000000000000000" pitchFamily="2" charset="2"/>
              <a:buChar char="q"/>
            </a:pPr>
            <a:r>
              <a:rPr lang="en-US" sz="2000" spc="0" dirty="0"/>
              <a:t>Greater Accra and Ashanti lead in sales – target other regions more.</a:t>
            </a:r>
          </a:p>
          <a:p>
            <a:pPr marL="285750" indent="-285750" algn="just">
              <a:lnSpc>
                <a:spcPct val="150000"/>
              </a:lnSpc>
              <a:buFont typeface="Wingdings" panose="05000000000000000000" pitchFamily="2" charset="2"/>
              <a:buChar char="q"/>
            </a:pPr>
            <a:r>
              <a:rPr lang="en-US" sz="2000" spc="0" dirty="0"/>
              <a:t>Sales dip in Sept – run offers and ads during low months.</a:t>
            </a:r>
          </a:p>
          <a:p>
            <a:pPr marL="285750" indent="-285750" algn="just">
              <a:lnSpc>
                <a:spcPct val="150000"/>
              </a:lnSpc>
              <a:buFont typeface="Wingdings" panose="05000000000000000000" pitchFamily="2" charset="2"/>
              <a:buChar char="q"/>
            </a:pPr>
            <a:r>
              <a:rPr lang="en-US" sz="2000" spc="0" dirty="0"/>
              <a:t>Express delivery is fastest – promote it to boost satisfaction.</a:t>
            </a:r>
          </a:p>
          <a:p>
            <a:pPr marL="285750" indent="-285750" algn="just">
              <a:lnSpc>
                <a:spcPct val="150000"/>
              </a:lnSpc>
              <a:buFont typeface="Wingdings" panose="05000000000000000000" pitchFamily="2" charset="2"/>
              <a:buChar char="q"/>
            </a:pPr>
            <a:r>
              <a:rPr lang="en-US" sz="2000" spc="0" dirty="0"/>
              <a:t>Long wait times link to low ratings – improve delivery efficiency.</a:t>
            </a:r>
          </a:p>
        </p:txBody>
      </p:sp>
    </p:spTree>
    <p:extLst>
      <p:ext uri="{BB962C8B-B14F-4D97-AF65-F5344CB8AC3E}">
        <p14:creationId xmlns:p14="http://schemas.microsoft.com/office/powerpoint/2010/main" val="897408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20096838-52DF-CF60-ECA1-8374FEE16B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84C416-3052-86C8-3645-BEE18E7D86B3}"/>
              </a:ext>
            </a:extLst>
          </p:cNvPr>
          <p:cNvSpPr>
            <a:spLocks noGrp="1"/>
          </p:cNvSpPr>
          <p:nvPr>
            <p:ph type="ctrTitle"/>
          </p:nvPr>
        </p:nvSpPr>
        <p:spPr>
          <a:xfrm>
            <a:off x="3569349" y="1040473"/>
            <a:ext cx="6725627" cy="1030586"/>
          </a:xfrm>
        </p:spPr>
        <p:txBody>
          <a:bodyPr/>
          <a:lstStyle/>
          <a:p>
            <a:pPr algn="ctr"/>
            <a:r>
              <a:rPr lang="en-US" sz="5400" dirty="0">
                <a:solidFill>
                  <a:schemeClr val="accent4">
                    <a:lumMod val="40000"/>
                    <a:lumOff val="60000"/>
                  </a:schemeClr>
                </a:solidFill>
              </a:rPr>
              <a:t>Recommendations</a:t>
            </a:r>
            <a:endParaRPr lang="en-US" dirty="0">
              <a:solidFill>
                <a:schemeClr val="accent4">
                  <a:lumMod val="40000"/>
                  <a:lumOff val="60000"/>
                </a:schemeClr>
              </a:solidFill>
            </a:endParaRPr>
          </a:p>
        </p:txBody>
      </p:sp>
      <p:sp>
        <p:nvSpPr>
          <p:cNvPr id="4" name="Text Placeholder 4">
            <a:extLst>
              <a:ext uri="{FF2B5EF4-FFF2-40B4-BE49-F238E27FC236}">
                <a16:creationId xmlns:a16="http://schemas.microsoft.com/office/drawing/2014/main" id="{615A897E-11E6-0CF4-20F2-7A623FCA4940}"/>
              </a:ext>
            </a:extLst>
          </p:cNvPr>
          <p:cNvSpPr txBox="1">
            <a:spLocks/>
          </p:cNvSpPr>
          <p:nvPr/>
        </p:nvSpPr>
        <p:spPr>
          <a:xfrm>
            <a:off x="2470785" y="2397314"/>
            <a:ext cx="10004610" cy="4327710"/>
          </a:xfrm>
          <a:prstGeom prst="rect">
            <a:avLst/>
          </a:prstGeom>
        </p:spPr>
        <p:txBody>
          <a:bodyPr vert="horz" lIns="91440" tIns="45720" rIns="91440" bIns="45720" rtlCol="0">
            <a:noAutofit/>
          </a:bodyPr>
          <a:lstStyle>
            <a:lvl1pPr marL="285750" indent="-285750" algn="just">
              <a:lnSpc>
                <a:spcPct val="150000"/>
              </a:lnSpc>
              <a:spcBef>
                <a:spcPts val="1000"/>
              </a:spcBef>
              <a:buClr>
                <a:schemeClr val="accent2"/>
              </a:buClr>
              <a:buFont typeface="Wingdings" panose="05000000000000000000" pitchFamily="2" charset="2"/>
              <a:buChar char="q"/>
              <a:defRPr lang="en-US" sz="2000" spc="0">
                <a:solidFill>
                  <a:schemeClr val="accent1">
                    <a:lumMod val="20000"/>
                    <a:lumOff val="80000"/>
                  </a:schemeClr>
                </a:solidFill>
                <a:cs typeface="Arial" panose="020B0604020202020204" pitchFamily="34" charset="0"/>
              </a:defRPr>
            </a:lvl1pPr>
            <a:lvl2pPr marL="685800" indent="-228600">
              <a:lnSpc>
                <a:spcPct val="90000"/>
              </a:lnSpc>
              <a:spcBef>
                <a:spcPts val="500"/>
              </a:spcBef>
              <a:buClr>
                <a:schemeClr val="accent2"/>
              </a:buClr>
              <a:buFont typeface="Arial" panose="020B0604020202020204" pitchFamily="34" charset="0"/>
              <a:buChar char="•"/>
              <a:defRPr sz="2400"/>
            </a:lvl2pPr>
            <a:lvl3pPr marL="1143000" indent="-228600">
              <a:lnSpc>
                <a:spcPct val="90000"/>
              </a:lnSpc>
              <a:spcBef>
                <a:spcPts val="500"/>
              </a:spcBef>
              <a:buClr>
                <a:schemeClr val="accent2"/>
              </a:buClr>
              <a:buFont typeface="Arial" panose="020B0604020202020204" pitchFamily="34" charset="0"/>
              <a:buChar char="•"/>
              <a:defRPr sz="2000"/>
            </a:lvl3pPr>
            <a:lvl4pPr marL="1600200" indent="-228600">
              <a:lnSpc>
                <a:spcPct val="90000"/>
              </a:lnSpc>
              <a:spcBef>
                <a:spcPts val="500"/>
              </a:spcBef>
              <a:buClr>
                <a:schemeClr val="accent2"/>
              </a:buClr>
              <a:buFont typeface="Arial" panose="020B0604020202020204" pitchFamily="34" charset="0"/>
              <a:buChar char="•"/>
            </a:lvl4pPr>
            <a:lvl5pPr marL="2057400" indent="-228600">
              <a:lnSpc>
                <a:spcPct val="90000"/>
              </a:lnSpc>
              <a:spcBef>
                <a:spcPts val="500"/>
              </a:spcBef>
              <a:buClr>
                <a:schemeClr val="accent2"/>
              </a:buClr>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Focus more on top-selling products like Canon cameras and Amazon tablets.</a:t>
            </a:r>
          </a:p>
          <a:p>
            <a:r>
              <a:rPr lang="en-US" dirty="0"/>
              <a:t>Run offers in locations with low sales to boost orders.</a:t>
            </a:r>
          </a:p>
          <a:p>
            <a:r>
              <a:rPr lang="en-US" dirty="0"/>
              <a:t>Invest more in high-sales areas like Greater Accra and Ashanti.</a:t>
            </a:r>
          </a:p>
          <a:p>
            <a:r>
              <a:rPr lang="en-US" dirty="0"/>
              <a:t>Give discounts during slow months like June to September.</a:t>
            </a:r>
          </a:p>
          <a:p>
            <a:r>
              <a:rPr lang="en-US" dirty="0"/>
              <a:t>Bundle cheap fast-selling items with big products to increase sales.</a:t>
            </a:r>
          </a:p>
          <a:p>
            <a:r>
              <a:rPr lang="en-US" dirty="0"/>
              <a:t>Give discounts to loyal customers to keep them coming back.</a:t>
            </a:r>
          </a:p>
        </p:txBody>
      </p:sp>
    </p:spTree>
    <p:extLst>
      <p:ext uri="{BB962C8B-B14F-4D97-AF65-F5344CB8AC3E}">
        <p14:creationId xmlns:p14="http://schemas.microsoft.com/office/powerpoint/2010/main" val="4223470745"/>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871883" y="2998695"/>
            <a:ext cx="6149788" cy="2317376"/>
          </a:xfrm>
        </p:spPr>
        <p:txBody>
          <a:bodyPr/>
          <a:lstStyle/>
          <a:p>
            <a:r>
              <a:rPr lang="en-US" sz="8800" dirty="0">
                <a:effectLst>
                  <a:glow rad="63500">
                    <a:schemeClr val="accent6">
                      <a:satMod val="175000"/>
                      <a:alpha val="40000"/>
                    </a:schemeClr>
                  </a:glow>
                  <a:outerShdw blurRad="127000" dist="38100" dir="10800000" algn="r" rotWithShape="0">
                    <a:prstClr val="black">
                      <a:alpha val="40000"/>
                    </a:prstClr>
                  </a:outerShdw>
                </a:effectLst>
              </a:rPr>
              <a:t>Thank You</a:t>
            </a:r>
            <a:endParaRPr lang="en-GB" sz="8800" dirty="0">
              <a:effectLst>
                <a:glow rad="63500">
                  <a:schemeClr val="accent6">
                    <a:satMod val="175000"/>
                    <a:alpha val="40000"/>
                  </a:schemeClr>
                </a:glow>
                <a:outerShdw blurRad="127000" dist="38100" dir="10800000" algn="r" rotWithShape="0">
                  <a:prstClr val="black">
                    <a:alpha val="40000"/>
                  </a:prstClr>
                </a:outerShdw>
              </a:effectLst>
            </a:endParaRP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uple of people standing next to a computer&#10;&#10;AI-generated content may be incorrect.">
            <a:extLst>
              <a:ext uri="{FF2B5EF4-FFF2-40B4-BE49-F238E27FC236}">
                <a16:creationId xmlns:a16="http://schemas.microsoft.com/office/drawing/2014/main" id="{2E0C4432-A5A9-18AE-3994-288F5E6454D6}"/>
              </a:ext>
            </a:extLst>
          </p:cNvPr>
          <p:cNvPicPr>
            <a:picLocks noChangeAspect="1"/>
          </p:cNvPicPr>
          <p:nvPr/>
        </p:nvPicPr>
        <p:blipFill>
          <a:blip r:embed="rId2">
            <a:extLst>
              <a:ext uri="{28A0092B-C50C-407E-A947-70E740481C1C}">
                <a14:useLocalDpi xmlns:a14="http://schemas.microsoft.com/office/drawing/2010/main" val="0"/>
              </a:ext>
            </a:extLst>
          </a:blip>
          <a:srcRect l="25847" r="19799"/>
          <a:stretch>
            <a:fillRect/>
          </a:stretch>
        </p:blipFill>
        <p:spPr>
          <a:xfrm>
            <a:off x="7772400" y="1749129"/>
            <a:ext cx="3984171" cy="3620730"/>
          </a:xfrm>
          <a:prstGeom prst="roundRect">
            <a:avLst>
              <a:gd name="adj" fmla="val 3698"/>
            </a:avLst>
          </a:prstGeom>
          <a:solidFill>
            <a:srgbClr val="FFFFFF">
              <a:shade val="85000"/>
            </a:srgbClr>
          </a:solidFill>
          <a:ln>
            <a:noFill/>
          </a:ln>
          <a:effectLst>
            <a:reflection blurRad="12700" stA="38000" endPos="28000" dist="5000" dir="5400000" sy="-100000" algn="bl" rotWithShape="0"/>
          </a:effectLst>
        </p:spPr>
      </p:pic>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6987074" cy="2169459"/>
          </a:xfrm>
        </p:spPr>
        <p:txBody>
          <a:bodyPr>
            <a:normAutofit fontScale="90000"/>
          </a:bodyPr>
          <a:lstStyle/>
          <a:p>
            <a:r>
              <a:rPr lang="en-US" sz="4400" dirty="0"/>
              <a:t>“More than 60% of Amazon's sales come from third-party sellers, not Amazon itself.”</a:t>
            </a:r>
            <a:br>
              <a:rPr lang="en-US" dirty="0"/>
            </a:br>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BFECC-1A6D-EEF1-CAD7-CB5FF3ED4CD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CF6AC8E-CC58-D9A6-FA30-CBA29FF47B31}"/>
              </a:ext>
            </a:extLst>
          </p:cNvPr>
          <p:cNvSpPr>
            <a:spLocks noGrp="1"/>
          </p:cNvSpPr>
          <p:nvPr>
            <p:ph type="title"/>
          </p:nvPr>
        </p:nvSpPr>
        <p:spPr>
          <a:xfrm>
            <a:off x="352928" y="1313329"/>
            <a:ext cx="10812379" cy="859055"/>
          </a:xfrm>
        </p:spPr>
        <p:txBody>
          <a:bodyPr>
            <a:normAutofit/>
          </a:bodyPr>
          <a:lstStyle/>
          <a:p>
            <a:r>
              <a:rPr lang="en-US" dirty="0"/>
              <a:t>ABOUT AMAZON E-COMMERCE</a:t>
            </a:r>
          </a:p>
        </p:txBody>
      </p:sp>
      <p:sp>
        <p:nvSpPr>
          <p:cNvPr id="5" name="Text Placeholder 4">
            <a:extLst>
              <a:ext uri="{FF2B5EF4-FFF2-40B4-BE49-F238E27FC236}">
                <a16:creationId xmlns:a16="http://schemas.microsoft.com/office/drawing/2014/main" id="{C9EEEA81-1A43-6788-3029-8FBC771075EC}"/>
              </a:ext>
            </a:extLst>
          </p:cNvPr>
          <p:cNvSpPr>
            <a:spLocks noGrp="1"/>
          </p:cNvSpPr>
          <p:nvPr>
            <p:ph type="body" idx="1"/>
          </p:nvPr>
        </p:nvSpPr>
        <p:spPr>
          <a:xfrm>
            <a:off x="570909" y="2790713"/>
            <a:ext cx="7851196" cy="3690298"/>
          </a:xfrm>
        </p:spPr>
        <p:txBody>
          <a:bodyPr>
            <a:normAutofit/>
          </a:bodyPr>
          <a:lstStyle/>
          <a:p>
            <a:pPr marL="285750" indent="-285750">
              <a:buFont typeface="Wingdings" panose="05000000000000000000" pitchFamily="2" charset="2"/>
              <a:buChar char="q"/>
            </a:pPr>
            <a:r>
              <a:rPr lang="en-US" sz="2000" spc="0" dirty="0"/>
              <a:t> Amazon uses customer purchase data to decide where to open new warehouses.</a:t>
            </a:r>
          </a:p>
          <a:p>
            <a:pPr marL="285750" indent="-285750">
              <a:buFont typeface="Wingdings" panose="05000000000000000000" pitchFamily="2" charset="2"/>
              <a:buChar char="q"/>
            </a:pPr>
            <a:endParaRPr lang="en-US" sz="2000" spc="0" dirty="0"/>
          </a:p>
          <a:p>
            <a:pPr marL="285750" indent="-285750">
              <a:buFont typeface="Wingdings" panose="05000000000000000000" pitchFamily="2" charset="2"/>
              <a:buChar char="q"/>
            </a:pPr>
            <a:r>
              <a:rPr lang="en-US" sz="2000" spc="0" dirty="0"/>
              <a:t> Amazon’s recommendation engine influences over 35% of total sales.</a:t>
            </a:r>
          </a:p>
          <a:p>
            <a:pPr marL="285750" indent="-285750">
              <a:buFont typeface="Wingdings" panose="05000000000000000000" pitchFamily="2" charset="2"/>
              <a:buChar char="q"/>
            </a:pPr>
            <a:endParaRPr lang="en-US" sz="2000" spc="0" dirty="0"/>
          </a:p>
          <a:p>
            <a:pPr marL="285750" indent="-285750">
              <a:buFont typeface="Wingdings" panose="05000000000000000000" pitchFamily="2" charset="2"/>
              <a:buChar char="q"/>
            </a:pPr>
            <a:r>
              <a:rPr lang="en-US" sz="2000" spc="0" dirty="0"/>
              <a:t> In India, Amazon promoted “Cash on Delivery” to match local shopping habits</a:t>
            </a:r>
          </a:p>
        </p:txBody>
      </p:sp>
    </p:spTree>
    <p:extLst>
      <p:ext uri="{BB962C8B-B14F-4D97-AF65-F5344CB8AC3E}">
        <p14:creationId xmlns:p14="http://schemas.microsoft.com/office/powerpoint/2010/main" val="17851821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37662" y="327211"/>
            <a:ext cx="7781544" cy="859055"/>
          </a:xfrm>
        </p:spPr>
        <p:txBody>
          <a:bodyPr/>
          <a:lstStyle/>
          <a:p>
            <a:r>
              <a:rPr lang="en-IN" dirty="0"/>
              <a:t>Problem Statement</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80871" y="1402081"/>
            <a:ext cx="9802118" cy="1964164"/>
          </a:xfrm>
        </p:spPr>
        <p:txBody>
          <a:bodyPr>
            <a:normAutofit fontScale="85000" lnSpcReduction="20000"/>
          </a:bodyPr>
          <a:lstStyle/>
          <a:p>
            <a:pPr algn="just">
              <a:lnSpc>
                <a:spcPct val="120000"/>
              </a:lnSpc>
            </a:pPr>
            <a:r>
              <a:rPr lang="en-US" sz="2400" spc="0" dirty="0"/>
              <a:t>You are working as a business analyst at Amazon, a company currently performing well. The stakeholders wish to maintain this level of performance and seek improvement. For this purpose, they want to devise new strategies. You are part of a team exploring new ways to benefit customers, such as offering more discounts and Prime membership perks. Could you suggest additional methods to identify and reward customers and enhance their shopping experience?</a:t>
            </a:r>
          </a:p>
        </p:txBody>
      </p:sp>
      <p:pic>
        <p:nvPicPr>
          <p:cNvPr id="7" name="Picture 6">
            <a:extLst>
              <a:ext uri="{FF2B5EF4-FFF2-40B4-BE49-F238E27FC236}">
                <a16:creationId xmlns:a16="http://schemas.microsoft.com/office/drawing/2014/main" id="{CBDB48B2-02F5-1040-55FE-D975F16721E2}"/>
              </a:ext>
            </a:extLst>
          </p:cNvPr>
          <p:cNvPicPr>
            <a:picLocks noChangeAspect="1"/>
          </p:cNvPicPr>
          <p:nvPr/>
        </p:nvPicPr>
        <p:blipFill>
          <a:blip r:embed="rId2"/>
          <a:stretch>
            <a:fillRect/>
          </a:stretch>
        </p:blipFill>
        <p:spPr>
          <a:xfrm>
            <a:off x="533400" y="3429000"/>
            <a:ext cx="9749589" cy="3326472"/>
          </a:xfrm>
          <a:prstGeom prst="rect">
            <a:avLst/>
          </a:prstGeom>
        </p:spPr>
      </p:pic>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909744"/>
            <a:ext cx="4687337" cy="840230"/>
          </a:xfrm>
        </p:spPr>
        <p:txBody>
          <a:bodyPr/>
          <a:lstStyle/>
          <a:p>
            <a:r>
              <a:rPr lang="en-IN" sz="5400" dirty="0"/>
              <a:t>Data</a:t>
            </a:r>
            <a:r>
              <a:rPr lang="en-IN" dirty="0"/>
              <a:t> </a:t>
            </a:r>
            <a:r>
              <a:rPr lang="en-IN" sz="5400" dirty="0"/>
              <a:t>Overview</a:t>
            </a:r>
            <a:endParaRPr lang="en-US" sz="5400" dirty="0"/>
          </a:p>
        </p:txBody>
      </p:sp>
      <p:sp>
        <p:nvSpPr>
          <p:cNvPr id="6" name="Text Placeholder 9">
            <a:extLst>
              <a:ext uri="{FF2B5EF4-FFF2-40B4-BE49-F238E27FC236}">
                <a16:creationId xmlns:a16="http://schemas.microsoft.com/office/drawing/2014/main" id="{714D2790-07DA-1225-D6C8-D1256CD7C4EC}"/>
              </a:ext>
            </a:extLst>
          </p:cNvPr>
          <p:cNvSpPr txBox="1">
            <a:spLocks/>
          </p:cNvSpPr>
          <p:nvPr/>
        </p:nvSpPr>
        <p:spPr>
          <a:xfrm>
            <a:off x="533399" y="2057000"/>
            <a:ext cx="10849947" cy="480981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 Total Sales: 603K units sold across various product categories.</a:t>
            </a:r>
          </a:p>
          <a:p>
            <a:pPr marL="0" indent="0">
              <a:buNone/>
            </a:pPr>
            <a:endParaRPr lang="en-US" sz="1800" dirty="0"/>
          </a:p>
          <a:p>
            <a:pPr marL="0" indent="0">
              <a:buNone/>
            </a:pPr>
            <a:r>
              <a:rPr lang="en-US" sz="1800" dirty="0"/>
              <a:t>💰 Total Revenue: ₹107.24M generated till date, showing strong market engagement.</a:t>
            </a:r>
          </a:p>
          <a:p>
            <a:pPr marL="0" indent="0">
              <a:buNone/>
            </a:pPr>
            <a:endParaRPr lang="en-US" sz="1800" dirty="0"/>
          </a:p>
          <a:p>
            <a:pPr marL="0" indent="0">
              <a:buNone/>
            </a:pPr>
            <a:r>
              <a:rPr lang="en-US" sz="1800" dirty="0"/>
              <a:t>⭐ Average Customer Rating: 2.73 – indicating a need for improved customer satisfaction.</a:t>
            </a:r>
          </a:p>
          <a:p>
            <a:pPr marL="0" indent="0">
              <a:buNone/>
            </a:pPr>
            <a:endParaRPr lang="en-US" sz="1800" dirty="0"/>
          </a:p>
          <a:p>
            <a:pPr marL="0" indent="0">
              <a:buNone/>
            </a:pPr>
            <a:r>
              <a:rPr lang="en-US" sz="1800" dirty="0"/>
              <a:t>🌍 Geographical Spread: Orders placed from diverse locations across India – major metros and tier-2 cities.</a:t>
            </a:r>
          </a:p>
          <a:p>
            <a:pPr marL="0" indent="0">
              <a:buNone/>
            </a:pPr>
            <a:endParaRPr lang="en-US" sz="1800" dirty="0"/>
          </a:p>
          <a:p>
            <a:pPr marL="0" indent="0">
              <a:buNone/>
            </a:pPr>
            <a:r>
              <a:rPr lang="en-US" sz="1800" dirty="0"/>
              <a:t>🚚 Delivery Types: Includes standard delivery and “Shipped from Abroad,” influencing wait times and satisfaction levels.</a:t>
            </a: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74164" y="847720"/>
            <a:ext cx="7569947" cy="507831"/>
          </a:xfrm>
        </p:spPr>
        <p:txBody>
          <a:bodyPr/>
          <a:lstStyle/>
          <a:p>
            <a:r>
              <a:rPr lang="en-US" sz="3000" dirty="0"/>
              <a:t>DATA CLEANING STEPS UNDERTAKEN:</a:t>
            </a:r>
          </a:p>
        </p:txBody>
      </p:sp>
      <p:sp>
        <p:nvSpPr>
          <p:cNvPr id="5" name="Text Placeholder 7">
            <a:extLst>
              <a:ext uri="{FF2B5EF4-FFF2-40B4-BE49-F238E27FC236}">
                <a16:creationId xmlns:a16="http://schemas.microsoft.com/office/drawing/2014/main" id="{5E6F3641-9A7F-5305-0D44-6C40E38618C6}"/>
              </a:ext>
            </a:extLst>
          </p:cNvPr>
          <p:cNvSpPr txBox="1">
            <a:spLocks/>
          </p:cNvSpPr>
          <p:nvPr/>
        </p:nvSpPr>
        <p:spPr>
          <a:xfrm>
            <a:off x="334504" y="1754156"/>
            <a:ext cx="8240329" cy="43046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Char char="q"/>
            </a:pPr>
            <a:r>
              <a:rPr lang="en-US" sz="2000" i="1" dirty="0">
                <a:latin typeface="Arial" panose="020B0604020202020204" pitchFamily="34" charset="0"/>
                <a:ea typeface="Arial" panose="020B0604020202020204" pitchFamily="34" charset="0"/>
              </a:rPr>
              <a:t> Removed Duplicate Records: Checked for and eliminated duplicate rows to avoid redundancy in analysis.</a:t>
            </a:r>
          </a:p>
          <a:p>
            <a:pPr>
              <a:lnSpc>
                <a:spcPct val="100000"/>
              </a:lnSpc>
              <a:buFont typeface="Wingdings" panose="05000000000000000000" pitchFamily="2" charset="2"/>
              <a:buChar char="q"/>
            </a:pPr>
            <a:r>
              <a:rPr lang="en-US" sz="2000" i="1" dirty="0">
                <a:latin typeface="Arial" panose="020B0604020202020204" pitchFamily="34" charset="0"/>
                <a:ea typeface="Arial" panose="020B0604020202020204" pitchFamily="34" charset="0"/>
              </a:rPr>
              <a:t>Handled Missing Values: Filled or removed rows with missing entries in key fields like Ratings, Revenue, and Delivery Type.</a:t>
            </a:r>
          </a:p>
          <a:p>
            <a:pPr>
              <a:lnSpc>
                <a:spcPct val="100000"/>
              </a:lnSpc>
              <a:buFont typeface="Wingdings" panose="05000000000000000000" pitchFamily="2" charset="2"/>
              <a:buChar char="q"/>
            </a:pPr>
            <a:r>
              <a:rPr lang="en-US" sz="2000" i="1" dirty="0">
                <a:latin typeface="Arial" panose="020B0604020202020204" pitchFamily="34" charset="0"/>
                <a:ea typeface="Arial" panose="020B0604020202020204" pitchFamily="34" charset="0"/>
              </a:rPr>
              <a:t>Created Calendar Table: Added a separate calendar table for proper date-based analysis and time intelligence.</a:t>
            </a:r>
          </a:p>
          <a:p>
            <a:pPr>
              <a:lnSpc>
                <a:spcPct val="100000"/>
              </a:lnSpc>
              <a:buFont typeface="Wingdings" panose="05000000000000000000" pitchFamily="2" charset="2"/>
              <a:buChar char="q"/>
            </a:pPr>
            <a:r>
              <a:rPr lang="en-US" sz="2000" i="1" dirty="0">
                <a:latin typeface="Arial" panose="020B0604020202020204" pitchFamily="34" charset="0"/>
                <a:ea typeface="Arial" panose="020B0604020202020204" pitchFamily="34" charset="0"/>
              </a:rPr>
              <a:t>Calculated New Columns: Created new columns like Total Revenue, Waiting Time, and Sales Category for advanced insights.</a:t>
            </a:r>
          </a:p>
          <a:p>
            <a:pPr>
              <a:lnSpc>
                <a:spcPct val="100000"/>
              </a:lnSpc>
              <a:buFont typeface="Wingdings" panose="05000000000000000000" pitchFamily="2" charset="2"/>
              <a:buChar char="q"/>
            </a:pPr>
            <a:r>
              <a:rPr lang="en-US" sz="2000" i="1" dirty="0">
                <a:latin typeface="Arial" panose="020B0604020202020204" pitchFamily="34" charset="0"/>
                <a:ea typeface="Arial" panose="020B0604020202020204" pitchFamily="34" charset="0"/>
              </a:rPr>
              <a:t>Established Relationships: Linked tables like Orders, Customers, and Calendar using keys to ensure relational modeling in Power BI.</a:t>
            </a:r>
            <a:endParaRPr lang="en-US" sz="2000" dirty="0"/>
          </a:p>
        </p:txBody>
      </p:sp>
      <p:pic>
        <p:nvPicPr>
          <p:cNvPr id="12" name="Picture 11">
            <a:extLst>
              <a:ext uri="{FF2B5EF4-FFF2-40B4-BE49-F238E27FC236}">
                <a16:creationId xmlns:a16="http://schemas.microsoft.com/office/drawing/2014/main" id="{45AE15DC-0F0F-A4DE-ED22-727C551E5698}"/>
              </a:ext>
            </a:extLst>
          </p:cNvPr>
          <p:cNvPicPr>
            <a:picLocks noChangeAspect="1"/>
          </p:cNvPicPr>
          <p:nvPr/>
        </p:nvPicPr>
        <p:blipFill>
          <a:blip r:embed="rId2"/>
          <a:srcRect/>
          <a:stretch/>
        </p:blipFill>
        <p:spPr>
          <a:xfrm>
            <a:off x="8342654" y="2082664"/>
            <a:ext cx="3586102" cy="2991251"/>
          </a:xfrm>
          <a:prstGeom prst="rect">
            <a:avLst/>
          </a:prstGeom>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A6AE4B-BB5A-41B7-21BD-77C6EB8CBED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0BD8B74-5B10-CE2C-B91B-F9617AA38046}"/>
              </a:ext>
            </a:extLst>
          </p:cNvPr>
          <p:cNvSpPr>
            <a:spLocks noGrp="1"/>
          </p:cNvSpPr>
          <p:nvPr>
            <p:ph type="title"/>
          </p:nvPr>
        </p:nvSpPr>
        <p:spPr>
          <a:xfrm>
            <a:off x="274164" y="847720"/>
            <a:ext cx="7569947" cy="507831"/>
          </a:xfrm>
        </p:spPr>
        <p:txBody>
          <a:bodyPr/>
          <a:lstStyle/>
          <a:p>
            <a:r>
              <a:rPr lang="en-US" sz="3000" dirty="0"/>
              <a:t>WHY THIS DATA IS CRUCIAL FOR ANALYSIS ?</a:t>
            </a:r>
          </a:p>
        </p:txBody>
      </p:sp>
      <p:sp>
        <p:nvSpPr>
          <p:cNvPr id="5" name="Text Placeholder 7">
            <a:extLst>
              <a:ext uri="{FF2B5EF4-FFF2-40B4-BE49-F238E27FC236}">
                <a16:creationId xmlns:a16="http://schemas.microsoft.com/office/drawing/2014/main" id="{CA019EA5-6EE4-0556-A2A8-A760F42F2EB6}"/>
              </a:ext>
            </a:extLst>
          </p:cNvPr>
          <p:cNvSpPr txBox="1">
            <a:spLocks/>
          </p:cNvSpPr>
          <p:nvPr/>
        </p:nvSpPr>
        <p:spPr>
          <a:xfrm>
            <a:off x="334504" y="1754156"/>
            <a:ext cx="7924033" cy="43046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 </a:t>
            </a:r>
            <a:r>
              <a:rPr lang="en-US" sz="2000" b="1" dirty="0"/>
              <a:t>Tracks Overall Performance:</a:t>
            </a:r>
            <a:r>
              <a:rPr lang="en-US" sz="2000" dirty="0"/>
              <a:t> Helps measure total sales, revenue, and customer satisfaction across product categories.</a:t>
            </a:r>
          </a:p>
          <a:p>
            <a:pPr marL="0" indent="0">
              <a:buNone/>
            </a:pPr>
            <a:endParaRPr lang="en-US" sz="2000" dirty="0"/>
          </a:p>
          <a:p>
            <a:r>
              <a:rPr lang="en-US" sz="2000" dirty="0"/>
              <a:t>👥 </a:t>
            </a:r>
            <a:r>
              <a:rPr lang="en-US" sz="2000" b="1" dirty="0"/>
              <a:t>Customer Insights:</a:t>
            </a:r>
            <a:r>
              <a:rPr lang="en-US" sz="2000" dirty="0"/>
              <a:t> Reveals buying patterns, preferences, and behaviors across different genders, age groups, and locations.</a:t>
            </a:r>
          </a:p>
          <a:p>
            <a:endParaRPr lang="en-US" sz="2000" dirty="0"/>
          </a:p>
          <a:p>
            <a:r>
              <a:rPr lang="en-US" sz="2000" dirty="0"/>
              <a:t>📦 </a:t>
            </a:r>
            <a:r>
              <a:rPr lang="en-US" sz="2000" b="1" dirty="0"/>
              <a:t>Product Evaluation:</a:t>
            </a:r>
            <a:r>
              <a:rPr lang="en-US" sz="2000" dirty="0"/>
              <a:t> Identifies high-performing and underperforming products to guide inventory and marketing decisions.</a:t>
            </a:r>
          </a:p>
          <a:p>
            <a:endParaRPr lang="en-US" sz="2000" dirty="0"/>
          </a:p>
          <a:p>
            <a:r>
              <a:rPr lang="en-US" sz="2000" dirty="0"/>
              <a:t>🚚 </a:t>
            </a:r>
            <a:r>
              <a:rPr lang="en-US" sz="2000" b="1" dirty="0"/>
              <a:t>Delivery &amp; Experience:</a:t>
            </a:r>
            <a:r>
              <a:rPr lang="en-US" sz="2000" dirty="0"/>
              <a:t> Allows analysis of delivery types and waiting times to improve logistics and customer service.</a:t>
            </a:r>
          </a:p>
        </p:txBody>
      </p:sp>
      <p:pic>
        <p:nvPicPr>
          <p:cNvPr id="3" name="Picture 2" descr="A person typing on a computer&#10;&#10;AI-generated content may be incorrect.">
            <a:extLst>
              <a:ext uri="{FF2B5EF4-FFF2-40B4-BE49-F238E27FC236}">
                <a16:creationId xmlns:a16="http://schemas.microsoft.com/office/drawing/2014/main" id="{22E519A3-CBE5-785D-5DEE-F55C447E7C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8969" y="2003031"/>
            <a:ext cx="3638527" cy="28519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45449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65673FB-4FB0-F797-F372-F1B762241271}"/>
            </a:ext>
          </a:extLst>
        </p:cNvPr>
        <p:cNvGrpSpPr/>
        <p:nvPr/>
      </p:nvGrpSpPr>
      <p:grpSpPr>
        <a:xfrm>
          <a:off x="0" y="0"/>
          <a:ext cx="0" cy="0"/>
          <a:chOff x="0" y="0"/>
          <a:chExt cx="0" cy="0"/>
        </a:xfrm>
      </p:grpSpPr>
      <p:sp>
        <p:nvSpPr>
          <p:cNvPr id="3" name="Title 3">
            <a:extLst>
              <a:ext uri="{FF2B5EF4-FFF2-40B4-BE49-F238E27FC236}">
                <a16:creationId xmlns:a16="http://schemas.microsoft.com/office/drawing/2014/main" id="{706092E6-1D9E-C3A4-B37F-DED1BE579258}"/>
              </a:ext>
            </a:extLst>
          </p:cNvPr>
          <p:cNvSpPr txBox="1">
            <a:spLocks/>
          </p:cNvSpPr>
          <p:nvPr/>
        </p:nvSpPr>
        <p:spPr>
          <a:xfrm>
            <a:off x="211409" y="847720"/>
            <a:ext cx="7569947" cy="5078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3000" dirty="0"/>
              <a:t>Metric 1: “YEAR WISE CUSTOMER COUNT”</a:t>
            </a:r>
          </a:p>
        </p:txBody>
      </p:sp>
      <p:sp>
        <p:nvSpPr>
          <p:cNvPr id="9" name="Text Placeholder 7">
            <a:extLst>
              <a:ext uri="{FF2B5EF4-FFF2-40B4-BE49-F238E27FC236}">
                <a16:creationId xmlns:a16="http://schemas.microsoft.com/office/drawing/2014/main" id="{FCB86549-DC62-7631-7677-81CD9434119E}"/>
              </a:ext>
            </a:extLst>
          </p:cNvPr>
          <p:cNvSpPr txBox="1">
            <a:spLocks/>
          </p:cNvSpPr>
          <p:nvPr/>
        </p:nvSpPr>
        <p:spPr>
          <a:xfrm>
            <a:off x="1646291" y="4542778"/>
            <a:ext cx="10796081" cy="16795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u="sng" dirty="0">
                <a:solidFill>
                  <a:srgbClr val="FF0000"/>
                </a:solidFill>
              </a:rPr>
              <a:t>INSIGHTS:</a:t>
            </a:r>
            <a:endParaRPr lang="en-US" dirty="0"/>
          </a:p>
          <a:p>
            <a:pPr marL="342900" indent="-342900">
              <a:buFont typeface="Wingdings" panose="05000000000000000000" pitchFamily="2" charset="2"/>
              <a:buChar char="q"/>
            </a:pPr>
            <a:r>
              <a:rPr lang="en-US" dirty="0"/>
              <a:t>👥 Customer count remained stable around </a:t>
            </a:r>
            <a:r>
              <a:rPr lang="en-US" b="1" dirty="0"/>
              <a:t>17K–18K </a:t>
            </a:r>
            <a:r>
              <a:rPr lang="en-US" dirty="0"/>
              <a:t>from 2015 to 2019.</a:t>
            </a:r>
          </a:p>
          <a:p>
            <a:pPr marL="342900" indent="-342900">
              <a:buFont typeface="Wingdings" panose="05000000000000000000" pitchFamily="2" charset="2"/>
              <a:buChar char="q"/>
            </a:pPr>
            <a:r>
              <a:rPr lang="en-US" dirty="0"/>
              <a:t>📉 A slight dip in </a:t>
            </a:r>
            <a:r>
              <a:rPr lang="en-US" b="1" dirty="0"/>
              <a:t>2018 (17K)</a:t>
            </a:r>
            <a:r>
              <a:rPr lang="en-US" dirty="0"/>
              <a:t>, possibly due to service or product-related issues.</a:t>
            </a:r>
          </a:p>
          <a:p>
            <a:pPr marL="342900" indent="-342900">
              <a:buFont typeface="Wingdings" panose="05000000000000000000" pitchFamily="2" charset="2"/>
              <a:buChar char="q"/>
            </a:pPr>
            <a:r>
              <a:rPr lang="en-US" dirty="0"/>
              <a:t>📈 Significant growth in </a:t>
            </a:r>
            <a:r>
              <a:rPr lang="en-US" b="1" dirty="0"/>
              <a:t>2020 (25K), </a:t>
            </a:r>
            <a:r>
              <a:rPr lang="en-US" dirty="0"/>
              <a:t>indicating a successful strategy or higher demand</a:t>
            </a:r>
          </a:p>
          <a:p>
            <a:endParaRPr lang="en-US" dirty="0"/>
          </a:p>
        </p:txBody>
      </p:sp>
      <p:pic>
        <p:nvPicPr>
          <p:cNvPr id="7" name="Picture 6">
            <a:extLst>
              <a:ext uri="{FF2B5EF4-FFF2-40B4-BE49-F238E27FC236}">
                <a16:creationId xmlns:a16="http://schemas.microsoft.com/office/drawing/2014/main" id="{39688DD7-03CC-5556-7284-95A2241916CE}"/>
              </a:ext>
            </a:extLst>
          </p:cNvPr>
          <p:cNvPicPr>
            <a:picLocks noChangeAspect="1"/>
          </p:cNvPicPr>
          <p:nvPr/>
        </p:nvPicPr>
        <p:blipFill>
          <a:blip r:embed="rId2"/>
          <a:srcRect l="1314" t="3759" r="5336" b="6571"/>
          <a:stretch>
            <a:fillRect/>
          </a:stretch>
        </p:blipFill>
        <p:spPr>
          <a:xfrm>
            <a:off x="2667000" y="1670181"/>
            <a:ext cx="6858000" cy="2323322"/>
          </a:xfrm>
          <a:prstGeom prst="roundRect">
            <a:avLst>
              <a:gd name="adj" fmla="val 4176"/>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22722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503</TotalTime>
  <Words>1110</Words>
  <Application>Microsoft Office PowerPoint</Application>
  <PresentationFormat>Widescreen</PresentationFormat>
  <Paragraphs>113</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Trade Gothic LT Pro</vt:lpstr>
      <vt:lpstr>Trebuchet MS</vt:lpstr>
      <vt:lpstr>Wingdings</vt:lpstr>
      <vt:lpstr>Office Theme</vt:lpstr>
      <vt:lpstr>Amazon  Ecommerce Analysis</vt:lpstr>
      <vt:lpstr>Agenda</vt:lpstr>
      <vt:lpstr>“More than 60% of Amazon's sales come from third-party sellers, not Amazon itself.” </vt:lpstr>
      <vt:lpstr>ABOUT AMAZON E-COMMERCE</vt:lpstr>
      <vt:lpstr>Problem Statement</vt:lpstr>
      <vt:lpstr>Data Overview</vt:lpstr>
      <vt:lpstr>DATA CLEANING STEPS UNDERTAKEN:</vt:lpstr>
      <vt:lpstr>WHY THIS DATA IS CRUCIAL FOR ANALYSIS ?</vt:lpstr>
      <vt:lpstr>PowerPoint Presentation</vt:lpstr>
      <vt:lpstr>Metric 2: “REVENUE BREAKDOWN BY YEAR AND BY PRODUCT”</vt:lpstr>
      <vt:lpstr>Metric 3: “TOTAL REVENUE BY LOCATION”</vt:lpstr>
      <vt:lpstr>PowerPoint Presentation</vt:lpstr>
      <vt:lpstr>Metric 5: “AVERAGE WAIT TIME BY PRODUCT CATEGORY”</vt:lpstr>
      <vt:lpstr>PowerPoint Presentation</vt:lpstr>
      <vt:lpstr>Metric 7: “AVERAGE SHIPPING COST BY PRODUCT CATEGORY”</vt:lpstr>
      <vt:lpstr>PowerPoint Presentation</vt:lpstr>
      <vt:lpstr>Dashboard</vt:lpstr>
      <vt:lpstr>Dashboard</vt:lpstr>
      <vt:lpstr>Dashboard</vt:lpstr>
      <vt:lpstr>Conclusion</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Chandan Kumar</dc:creator>
  <cp:lastModifiedBy>Chandan Kumar</cp:lastModifiedBy>
  <cp:revision>8</cp:revision>
  <dcterms:created xsi:type="dcterms:W3CDTF">2025-01-17T13:13:25Z</dcterms:created>
  <dcterms:modified xsi:type="dcterms:W3CDTF">2025-07-05T18:40:16Z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