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9144000" cy="5143500" type="screen16x9"/>
  <p:notesSz cx="6858000" cy="9144000"/>
  <p:embeddedFontLst>
    <p:embeddedFont>
      <p:font typeface="Nunito" pitchFamily="2" charset="0"/>
      <p:regular r:id="rId16"/>
      <p:bold r:id="rId17"/>
      <p:italic r:id="rId18"/>
      <p:boldItalic r:id="rId19"/>
    </p:embeddedFont>
    <p:embeddedFont>
      <p:font typeface="Roboto" panose="02000000000000000000" pitchFamily="2" charset="0"/>
      <p:regular r:id="rId20"/>
      <p:bold r:id="rId21"/>
      <p:italic r:id="rId22"/>
      <p:boldItalic r:id="rId23"/>
    </p:embeddedFont>
    <p:embeddedFont>
      <p:font typeface="Verdana" panose="020B060403050404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1018"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d9c45342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d9c45342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3e6df76630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3e6df76630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3e6df76630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3e6df7663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e9090756a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e9090756a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3e6df76630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3e6df76630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3e6df76630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3e6df76630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d91e1f37e_1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d91e1f37e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3e6df76630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3e6df7663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3e6df7663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3e6df7663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3e6df76630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3e6df76630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3e6df76630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3e6df76630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3e6df76630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3e6df76630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3e6df76630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3e6df76630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1"/>
              </a:buClr>
              <a:buSzPts val="1200"/>
              <a:buChar char="●"/>
              <a:defRPr sz="1200">
                <a:solidFill>
                  <a:schemeClr val="lt1"/>
                </a:solidFill>
              </a:defRPr>
            </a:lvl1pPr>
            <a:lvl2pPr marL="914400" lvl="1" indent="-304800" rtl="0">
              <a:spcBef>
                <a:spcPts val="1600"/>
              </a:spcBef>
              <a:spcAft>
                <a:spcPts val="0"/>
              </a:spcAft>
              <a:buClr>
                <a:schemeClr val="lt1"/>
              </a:buClr>
              <a:buSzPts val="1200"/>
              <a:buChar char="○"/>
              <a:defRPr sz="1200">
                <a:solidFill>
                  <a:schemeClr val="lt1"/>
                </a:solidFill>
              </a:defRPr>
            </a:lvl2pPr>
            <a:lvl3pPr marL="1371600" lvl="2" indent="-304800" rtl="0">
              <a:spcBef>
                <a:spcPts val="1600"/>
              </a:spcBef>
              <a:spcAft>
                <a:spcPts val="0"/>
              </a:spcAft>
              <a:buClr>
                <a:schemeClr val="lt1"/>
              </a:buClr>
              <a:buSzPts val="1200"/>
              <a:buChar char="■"/>
              <a:defRPr sz="1200">
                <a:solidFill>
                  <a:schemeClr val="lt1"/>
                </a:solidFill>
              </a:defRPr>
            </a:lvl3pPr>
            <a:lvl4pPr marL="1828800" lvl="3" indent="-304800" rtl="0">
              <a:spcBef>
                <a:spcPts val="1600"/>
              </a:spcBef>
              <a:spcAft>
                <a:spcPts val="0"/>
              </a:spcAft>
              <a:buClr>
                <a:schemeClr val="lt1"/>
              </a:buClr>
              <a:buSzPts val="1200"/>
              <a:buChar char="●"/>
              <a:defRPr sz="1200">
                <a:solidFill>
                  <a:schemeClr val="lt1"/>
                </a:solidFill>
              </a:defRPr>
            </a:lvl4pPr>
            <a:lvl5pPr marL="2286000" lvl="4" indent="-304800" rtl="0">
              <a:spcBef>
                <a:spcPts val="1600"/>
              </a:spcBef>
              <a:spcAft>
                <a:spcPts val="0"/>
              </a:spcAft>
              <a:buClr>
                <a:schemeClr val="lt1"/>
              </a:buClr>
              <a:buSzPts val="1200"/>
              <a:buChar char="○"/>
              <a:defRPr sz="1200">
                <a:solidFill>
                  <a:schemeClr val="lt1"/>
                </a:solidFill>
              </a:defRPr>
            </a:lvl5pPr>
            <a:lvl6pPr marL="2743200" lvl="5" indent="-304800" rtl="0">
              <a:spcBef>
                <a:spcPts val="1600"/>
              </a:spcBef>
              <a:spcAft>
                <a:spcPts val="0"/>
              </a:spcAft>
              <a:buClr>
                <a:schemeClr val="lt1"/>
              </a:buClr>
              <a:buSzPts val="1200"/>
              <a:buChar char="■"/>
              <a:defRPr sz="1200">
                <a:solidFill>
                  <a:schemeClr val="lt1"/>
                </a:solidFill>
              </a:defRPr>
            </a:lvl6pPr>
            <a:lvl7pPr marL="3200400" lvl="6" indent="-304800" rtl="0">
              <a:spcBef>
                <a:spcPts val="1600"/>
              </a:spcBef>
              <a:spcAft>
                <a:spcPts val="0"/>
              </a:spcAft>
              <a:buClr>
                <a:schemeClr val="lt1"/>
              </a:buClr>
              <a:buSzPts val="1200"/>
              <a:buChar char="●"/>
              <a:defRPr sz="1200">
                <a:solidFill>
                  <a:schemeClr val="lt1"/>
                </a:solidFill>
              </a:defRPr>
            </a:lvl7pPr>
            <a:lvl8pPr marL="3657600" lvl="7" indent="-304800" rtl="0">
              <a:spcBef>
                <a:spcPts val="1600"/>
              </a:spcBef>
              <a:spcAft>
                <a:spcPts val="0"/>
              </a:spcAft>
              <a:buClr>
                <a:schemeClr val="lt1"/>
              </a:buClr>
              <a:buSzPts val="1200"/>
              <a:buChar char="○"/>
              <a:defRPr sz="1200">
                <a:solidFill>
                  <a:schemeClr val="lt1"/>
                </a:solidFill>
              </a:defRPr>
            </a:lvl8pPr>
            <a:lvl9pPr marL="4114800" lvl="8" indent="-304800" rtl="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latin typeface="Roboto"/>
                <a:ea typeface="Roboto"/>
                <a:cs typeface="Roboto"/>
                <a:sym typeface="Roboto"/>
              </a:defRPr>
            </a:lvl1pPr>
            <a:lvl2pPr lvl="1" algn="r" rtl="0">
              <a:buNone/>
              <a:defRPr sz="1000">
                <a:solidFill>
                  <a:schemeClr val="lt2"/>
                </a:solidFill>
                <a:latin typeface="Roboto"/>
                <a:ea typeface="Roboto"/>
                <a:cs typeface="Roboto"/>
                <a:sym typeface="Roboto"/>
              </a:defRPr>
            </a:lvl2pPr>
            <a:lvl3pPr lvl="2" algn="r" rtl="0">
              <a:buNone/>
              <a:defRPr sz="1000">
                <a:solidFill>
                  <a:schemeClr val="lt2"/>
                </a:solidFill>
                <a:latin typeface="Roboto"/>
                <a:ea typeface="Roboto"/>
                <a:cs typeface="Roboto"/>
                <a:sym typeface="Roboto"/>
              </a:defRPr>
            </a:lvl3pPr>
            <a:lvl4pPr lvl="3" algn="r" rtl="0">
              <a:buNone/>
              <a:defRPr sz="1000">
                <a:solidFill>
                  <a:schemeClr val="lt2"/>
                </a:solidFill>
                <a:latin typeface="Roboto"/>
                <a:ea typeface="Roboto"/>
                <a:cs typeface="Roboto"/>
                <a:sym typeface="Roboto"/>
              </a:defRPr>
            </a:lvl4pPr>
            <a:lvl5pPr lvl="4" algn="r" rtl="0">
              <a:buNone/>
              <a:defRPr sz="1000">
                <a:solidFill>
                  <a:schemeClr val="lt2"/>
                </a:solidFill>
                <a:latin typeface="Roboto"/>
                <a:ea typeface="Roboto"/>
                <a:cs typeface="Roboto"/>
                <a:sym typeface="Roboto"/>
              </a:defRPr>
            </a:lvl5pPr>
            <a:lvl6pPr lvl="5" algn="r" rtl="0">
              <a:buNone/>
              <a:defRPr sz="1000">
                <a:solidFill>
                  <a:schemeClr val="lt2"/>
                </a:solidFill>
                <a:latin typeface="Roboto"/>
                <a:ea typeface="Roboto"/>
                <a:cs typeface="Roboto"/>
                <a:sym typeface="Roboto"/>
              </a:defRPr>
            </a:lvl6pPr>
            <a:lvl7pPr lvl="6" algn="r" rtl="0">
              <a:buNone/>
              <a:defRPr sz="1000">
                <a:solidFill>
                  <a:schemeClr val="lt2"/>
                </a:solidFill>
                <a:latin typeface="Roboto"/>
                <a:ea typeface="Roboto"/>
                <a:cs typeface="Roboto"/>
                <a:sym typeface="Roboto"/>
              </a:defRPr>
            </a:lvl7pPr>
            <a:lvl8pPr lvl="7" algn="r" rtl="0">
              <a:buNone/>
              <a:defRPr sz="1000">
                <a:solidFill>
                  <a:schemeClr val="lt2"/>
                </a:solidFill>
                <a:latin typeface="Roboto"/>
                <a:ea typeface="Roboto"/>
                <a:cs typeface="Roboto"/>
                <a:sym typeface="Roboto"/>
              </a:defRPr>
            </a:lvl8pPr>
            <a:lvl9pPr lvl="8" algn="r" rtl="0">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2180491"/>
            <a:ext cx="8222100" cy="5176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2">
                    <a:lumMod val="50000"/>
                  </a:schemeClr>
                </a:solidFill>
                <a:latin typeface="Verdana"/>
                <a:ea typeface="Verdana"/>
                <a:cs typeface="Verdana"/>
                <a:sym typeface="Verdana"/>
              </a:rPr>
              <a:t>Social Media Project</a:t>
            </a:r>
            <a:br>
              <a:rPr lang="en" dirty="0">
                <a:solidFill>
                  <a:schemeClr val="bg2">
                    <a:lumMod val="50000"/>
                  </a:schemeClr>
                </a:solidFill>
                <a:latin typeface="Verdana"/>
                <a:ea typeface="Verdana"/>
                <a:cs typeface="Verdana"/>
                <a:sym typeface="Verdana"/>
              </a:rPr>
            </a:br>
            <a:r>
              <a:rPr lang="en" sz="1000" b="1" dirty="0">
                <a:solidFill>
                  <a:schemeClr val="bg2">
                    <a:lumMod val="50000"/>
                  </a:schemeClr>
                </a:solidFill>
                <a:latin typeface="Verdana"/>
                <a:ea typeface="Verdana"/>
                <a:cs typeface="Verdana"/>
                <a:sym typeface="Verdana"/>
              </a:rPr>
              <a:t>“From Likes to Loyalty: Unlocking Insights for Smarter Marketing”</a:t>
            </a:r>
            <a:endParaRPr dirty="0">
              <a:solidFill>
                <a:schemeClr val="bg2">
                  <a:lumMod val="50000"/>
                </a:schemeClr>
              </a:solidFill>
              <a:latin typeface="Verdana"/>
              <a:ea typeface="Verdana"/>
              <a:cs typeface="Verdana"/>
              <a:sym typeface="Verdana"/>
            </a:endParaRPr>
          </a:p>
        </p:txBody>
      </p:sp>
      <p:sp>
        <p:nvSpPr>
          <p:cNvPr id="68" name="Google Shape;68;p13"/>
          <p:cNvSpPr txBox="1">
            <a:spLocks noGrp="1"/>
          </p:cNvSpPr>
          <p:nvPr>
            <p:ph type="subTitle" idx="1"/>
          </p:nvPr>
        </p:nvSpPr>
        <p:spPr>
          <a:xfrm>
            <a:off x="390525" y="2789108"/>
            <a:ext cx="8222100" cy="18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2">
                    <a:lumMod val="50000"/>
                  </a:schemeClr>
                </a:solidFill>
                <a:latin typeface="Verdana"/>
                <a:ea typeface="Verdana"/>
                <a:cs typeface="Verdana"/>
                <a:sym typeface="Verdana"/>
              </a:rPr>
              <a:t>By Tina Kapse</a:t>
            </a:r>
            <a:endParaRPr dirty="0">
              <a:solidFill>
                <a:schemeClr val="bg2">
                  <a:lumMod val="50000"/>
                </a:schemeClr>
              </a:solidFill>
              <a:latin typeface="Verdana"/>
              <a:ea typeface="Verdana"/>
              <a:cs typeface="Verdana"/>
              <a:sym typeface="Verdana"/>
            </a:endParaRPr>
          </a:p>
          <a:p>
            <a:pPr marL="0" lvl="0" indent="0" algn="l" rtl="0">
              <a:lnSpc>
                <a:spcPct val="90000"/>
              </a:lnSpc>
              <a:spcBef>
                <a:spcPts val="1000"/>
              </a:spcBef>
              <a:spcAft>
                <a:spcPts val="0"/>
              </a:spcAft>
              <a:buNone/>
            </a:pPr>
            <a:r>
              <a:rPr lang="en" sz="1400" dirty="0">
                <a:solidFill>
                  <a:schemeClr val="bg2">
                    <a:lumMod val="50000"/>
                  </a:schemeClr>
                </a:solidFill>
                <a:latin typeface="Verdana"/>
                <a:ea typeface="Verdana"/>
                <a:cs typeface="Verdana"/>
                <a:sym typeface="Verdana"/>
              </a:rPr>
              <a:t>Tools Used – MySQL Workbench, MS-Excel</a:t>
            </a:r>
            <a:endParaRPr sz="1400" dirty="0">
              <a:solidFill>
                <a:schemeClr val="bg2">
                  <a:lumMod val="50000"/>
                </a:schemeClr>
              </a:solidFill>
              <a:latin typeface="Verdana"/>
              <a:ea typeface="Verdana"/>
              <a:cs typeface="Verdana"/>
              <a:sym typeface="Verdana"/>
            </a:endParaRPr>
          </a:p>
          <a:p>
            <a:pPr marL="0" lvl="0" indent="0" algn="l" rtl="0">
              <a:spcBef>
                <a:spcPts val="0"/>
              </a:spcBef>
              <a:spcAft>
                <a:spcPts val="0"/>
              </a:spcAft>
              <a:buNone/>
            </a:pPr>
            <a:r>
              <a:rPr lang="en" sz="1400" dirty="0">
                <a:solidFill>
                  <a:schemeClr val="bg2">
                    <a:lumMod val="50000"/>
                  </a:schemeClr>
                </a:solidFill>
                <a:latin typeface="Verdana"/>
                <a:ea typeface="Verdana"/>
                <a:cs typeface="Verdana"/>
                <a:sym typeface="Verdana"/>
              </a:rPr>
              <a:t>Professional certificate course in data science - December 2024</a:t>
            </a:r>
            <a:endParaRPr dirty="0">
              <a:solidFill>
                <a:schemeClr val="bg2">
                  <a:lumMod val="50000"/>
                </a:schemeClr>
              </a:solidFill>
              <a:latin typeface="Verdana"/>
              <a:ea typeface="Verdana"/>
              <a:cs typeface="Verdana"/>
              <a:sym typeface="Verdana"/>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body" idx="2"/>
          </p:nvPr>
        </p:nvSpPr>
        <p:spPr>
          <a:xfrm>
            <a:off x="5015625" y="950325"/>
            <a:ext cx="3837000" cy="3695100"/>
          </a:xfrm>
          <a:prstGeom prst="rect">
            <a:avLst/>
          </a:prstGeom>
        </p:spPr>
        <p:txBody>
          <a:bodyPr spcFirstLastPara="1" wrap="square" lIns="91425" tIns="91425" rIns="91425" bIns="91425" anchor="ctr" anchorCtr="0">
            <a:noAutofit/>
          </a:bodyPr>
          <a:lstStyle/>
          <a:p>
            <a:pPr marL="12700" lvl="0" indent="0" algn="l" rtl="0">
              <a:spcBef>
                <a:spcPts val="0"/>
              </a:spcBef>
              <a:spcAft>
                <a:spcPts val="0"/>
              </a:spcAft>
              <a:buNone/>
            </a:pPr>
            <a:r>
              <a:rPr lang="en" sz="1300" dirty="0">
                <a:solidFill>
                  <a:schemeClr val="bg2">
                    <a:lumMod val="50000"/>
                  </a:schemeClr>
                </a:solidFill>
                <a:latin typeface="Verdana"/>
                <a:ea typeface="Verdana"/>
                <a:cs typeface="Verdana"/>
                <a:sym typeface="Verdana"/>
              </a:rPr>
              <a:t>❖Top Users have engagement from 149 to 166.</a:t>
            </a:r>
            <a:endParaRPr sz="1300" dirty="0">
              <a:solidFill>
                <a:schemeClr val="bg2">
                  <a:lumMod val="50000"/>
                </a:schemeClr>
              </a:solidFill>
              <a:latin typeface="Verdana"/>
              <a:ea typeface="Verdana"/>
              <a:cs typeface="Verdana"/>
              <a:sym typeface="Verdana"/>
            </a:endParaRPr>
          </a:p>
          <a:p>
            <a:pPr marL="12700" lvl="0" indent="0" algn="l" rtl="0">
              <a:spcBef>
                <a:spcPts val="0"/>
              </a:spcBef>
              <a:spcAft>
                <a:spcPts val="0"/>
              </a:spcAft>
              <a:buNone/>
            </a:pPr>
            <a:r>
              <a:rPr lang="en" sz="1300" dirty="0">
                <a:solidFill>
                  <a:schemeClr val="bg2">
                    <a:lumMod val="50000"/>
                  </a:schemeClr>
                </a:solidFill>
                <a:latin typeface="Verdana"/>
                <a:ea typeface="Verdana"/>
                <a:cs typeface="Verdana"/>
                <a:sym typeface="Verdana"/>
              </a:rPr>
              <a:t>❖Average engagement rate of all users is 65.</a:t>
            </a:r>
            <a:endParaRPr sz="1300" dirty="0">
              <a:solidFill>
                <a:schemeClr val="bg2">
                  <a:lumMod val="50000"/>
                </a:schemeClr>
              </a:solidFill>
              <a:latin typeface="Verdana"/>
              <a:ea typeface="Verdana"/>
              <a:cs typeface="Verdana"/>
              <a:sym typeface="Verdana"/>
            </a:endParaRPr>
          </a:p>
          <a:p>
            <a:pPr marL="12700" lvl="0" indent="0" algn="l" rtl="0">
              <a:spcBef>
                <a:spcPts val="0"/>
              </a:spcBef>
              <a:spcAft>
                <a:spcPts val="0"/>
              </a:spcAft>
              <a:buNone/>
            </a:pPr>
            <a:r>
              <a:rPr lang="en" sz="1300" dirty="0">
                <a:solidFill>
                  <a:schemeClr val="bg2">
                    <a:lumMod val="50000"/>
                  </a:schemeClr>
                </a:solidFill>
                <a:latin typeface="Verdana"/>
                <a:ea typeface="Verdana"/>
                <a:cs typeface="Verdana"/>
                <a:sym typeface="Verdana"/>
              </a:rPr>
              <a:t>❖Only 31 users have more than average engagement rate and 18 users have more than 100.</a:t>
            </a:r>
            <a:endParaRPr sz="1300" dirty="0">
              <a:solidFill>
                <a:schemeClr val="bg2">
                  <a:lumMod val="50000"/>
                </a:schemeClr>
              </a:solidFill>
              <a:latin typeface="Verdana"/>
              <a:ea typeface="Verdana"/>
              <a:cs typeface="Verdana"/>
              <a:sym typeface="Verdana"/>
            </a:endParaRPr>
          </a:p>
          <a:p>
            <a:pPr marL="12700" lvl="0" indent="0" algn="l" rtl="0">
              <a:spcBef>
                <a:spcPts val="0"/>
              </a:spcBef>
              <a:spcAft>
                <a:spcPts val="0"/>
              </a:spcAft>
              <a:buNone/>
            </a:pPr>
            <a:r>
              <a:rPr lang="en" sz="1300" dirty="0">
                <a:solidFill>
                  <a:schemeClr val="bg2">
                    <a:lumMod val="50000"/>
                  </a:schemeClr>
                </a:solidFill>
                <a:latin typeface="Verdana"/>
                <a:ea typeface="Verdana"/>
                <a:cs typeface="Verdana"/>
                <a:sym typeface="Verdana"/>
              </a:rPr>
              <a:t>❖We will track their posts that gets most of the likes and comments and promote those kind of content.</a:t>
            </a:r>
            <a:endParaRPr sz="1300" dirty="0">
              <a:solidFill>
                <a:schemeClr val="bg2">
                  <a:lumMod val="50000"/>
                </a:schemeClr>
              </a:solidFill>
              <a:latin typeface="Verdana"/>
              <a:ea typeface="Verdana"/>
              <a:cs typeface="Verdana"/>
              <a:sym typeface="Verdana"/>
            </a:endParaRPr>
          </a:p>
        </p:txBody>
      </p:sp>
      <p:sp>
        <p:nvSpPr>
          <p:cNvPr id="133" name="Google Shape;133;p23"/>
          <p:cNvSpPr txBox="1">
            <a:spLocks noGrp="1"/>
          </p:cNvSpPr>
          <p:nvPr>
            <p:ph type="title"/>
          </p:nvPr>
        </p:nvSpPr>
        <p:spPr>
          <a:xfrm>
            <a:off x="152400" y="102225"/>
            <a:ext cx="8501700" cy="848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300">
                <a:solidFill>
                  <a:srgbClr val="000000"/>
                </a:solidFill>
                <a:latin typeface="Arial"/>
                <a:ea typeface="Arial"/>
                <a:cs typeface="Arial"/>
                <a:sym typeface="Arial"/>
              </a:rPr>
              <a:t>Engagement Analysis</a:t>
            </a:r>
            <a:endParaRPr sz="3700">
              <a:solidFill>
                <a:srgbClr val="000000"/>
              </a:solidFill>
            </a:endParaRPr>
          </a:p>
        </p:txBody>
      </p:sp>
      <p:pic>
        <p:nvPicPr>
          <p:cNvPr id="134" name="Google Shape;134;p23"/>
          <p:cNvPicPr preferRelativeResize="0"/>
          <p:nvPr/>
        </p:nvPicPr>
        <p:blipFill>
          <a:blip r:embed="rId3">
            <a:alphaModFix/>
          </a:blip>
          <a:stretch>
            <a:fillRect/>
          </a:stretch>
        </p:blipFill>
        <p:spPr>
          <a:xfrm>
            <a:off x="152400" y="950325"/>
            <a:ext cx="4258350" cy="3871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1853150" y="0"/>
            <a:ext cx="4956300" cy="77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500" dirty="0">
                <a:solidFill>
                  <a:schemeClr val="bg2">
                    <a:lumMod val="50000"/>
                  </a:schemeClr>
                </a:solidFill>
                <a:latin typeface="Arial"/>
                <a:ea typeface="Arial"/>
                <a:cs typeface="Arial"/>
                <a:sym typeface="Arial"/>
              </a:rPr>
              <a:t>User Classification</a:t>
            </a:r>
            <a:endParaRPr dirty="0">
              <a:solidFill>
                <a:schemeClr val="bg2">
                  <a:lumMod val="50000"/>
                </a:schemeClr>
              </a:solidFill>
            </a:endParaRPr>
          </a:p>
        </p:txBody>
      </p:sp>
      <p:pic>
        <p:nvPicPr>
          <p:cNvPr id="140" name="Google Shape;140;p24"/>
          <p:cNvPicPr preferRelativeResize="0"/>
          <p:nvPr/>
        </p:nvPicPr>
        <p:blipFill>
          <a:blip r:embed="rId3">
            <a:alphaModFix/>
          </a:blip>
          <a:stretch>
            <a:fillRect/>
          </a:stretch>
        </p:blipFill>
        <p:spPr>
          <a:xfrm>
            <a:off x="304800" y="3147000"/>
            <a:ext cx="3303500" cy="1996500"/>
          </a:xfrm>
          <a:prstGeom prst="rect">
            <a:avLst/>
          </a:prstGeom>
          <a:noFill/>
          <a:ln>
            <a:noFill/>
          </a:ln>
        </p:spPr>
      </p:pic>
      <p:pic>
        <p:nvPicPr>
          <p:cNvPr id="141" name="Google Shape;141;p24"/>
          <p:cNvPicPr preferRelativeResize="0"/>
          <p:nvPr/>
        </p:nvPicPr>
        <p:blipFill>
          <a:blip r:embed="rId4">
            <a:alphaModFix/>
          </a:blip>
          <a:stretch>
            <a:fillRect/>
          </a:stretch>
        </p:blipFill>
        <p:spPr>
          <a:xfrm>
            <a:off x="5312932" y="764550"/>
            <a:ext cx="3526043" cy="1796550"/>
          </a:xfrm>
          <a:prstGeom prst="rect">
            <a:avLst/>
          </a:prstGeom>
          <a:noFill/>
          <a:ln>
            <a:noFill/>
          </a:ln>
        </p:spPr>
      </p:pic>
      <p:pic>
        <p:nvPicPr>
          <p:cNvPr id="142" name="Google Shape;142;p24"/>
          <p:cNvPicPr preferRelativeResize="0"/>
          <p:nvPr/>
        </p:nvPicPr>
        <p:blipFill>
          <a:blip r:embed="rId5">
            <a:alphaModFix/>
          </a:blip>
          <a:stretch>
            <a:fillRect/>
          </a:stretch>
        </p:blipFill>
        <p:spPr>
          <a:xfrm>
            <a:off x="152400" y="776700"/>
            <a:ext cx="3455888" cy="1772250"/>
          </a:xfrm>
          <a:prstGeom prst="rect">
            <a:avLst/>
          </a:prstGeom>
          <a:noFill/>
          <a:ln>
            <a:noFill/>
          </a:ln>
        </p:spPr>
      </p:pic>
      <p:sp>
        <p:nvSpPr>
          <p:cNvPr id="143" name="Google Shape;143;p24"/>
          <p:cNvSpPr txBox="1"/>
          <p:nvPr/>
        </p:nvSpPr>
        <p:spPr>
          <a:xfrm>
            <a:off x="152350" y="2842150"/>
            <a:ext cx="3456000" cy="1565014"/>
          </a:xfrm>
          <a:prstGeom prst="rect">
            <a:avLst/>
          </a:prstGeom>
          <a:noFill/>
          <a:ln>
            <a:noFill/>
          </a:ln>
        </p:spPr>
        <p:txBody>
          <a:bodyPr spcFirstLastPara="1" wrap="square" lIns="91425" tIns="91425" rIns="91425" bIns="91425" anchor="t" anchorCtr="0">
            <a:spAutoFit/>
          </a:bodyPr>
          <a:lstStyle/>
          <a:p>
            <a:pPr marL="12700" lvl="0" indent="0" algn="l" rtl="0">
              <a:lnSpc>
                <a:spcPct val="115000"/>
              </a:lnSpc>
              <a:spcBef>
                <a:spcPts val="0"/>
              </a:spcBef>
              <a:spcAft>
                <a:spcPts val="0"/>
              </a:spcAft>
              <a:buNone/>
            </a:pPr>
            <a:r>
              <a:rPr lang="en" sz="1300" dirty="0">
                <a:solidFill>
                  <a:schemeClr val="bg2">
                    <a:lumMod val="50000"/>
                  </a:schemeClr>
                </a:solidFill>
                <a:latin typeface="Verdana"/>
                <a:ea typeface="Verdana"/>
                <a:cs typeface="Verdana"/>
                <a:sym typeface="Verdana"/>
              </a:rPr>
              <a:t>❖There are 30 Users who come under Highly Engaged category.</a:t>
            </a:r>
            <a:endParaRPr sz="1300" dirty="0">
              <a:solidFill>
                <a:schemeClr val="bg2">
                  <a:lumMod val="50000"/>
                </a:schemeClr>
              </a:solidFill>
              <a:latin typeface="Verdana"/>
              <a:ea typeface="Verdana"/>
              <a:cs typeface="Verdana"/>
              <a:sym typeface="Verdana"/>
            </a:endParaRPr>
          </a:p>
          <a:p>
            <a:pPr marL="12700" lvl="0" indent="0" algn="l" rtl="0">
              <a:lnSpc>
                <a:spcPct val="115000"/>
              </a:lnSpc>
              <a:spcBef>
                <a:spcPts val="0"/>
              </a:spcBef>
              <a:spcAft>
                <a:spcPts val="0"/>
              </a:spcAft>
              <a:buNone/>
            </a:pPr>
            <a:r>
              <a:rPr lang="en" sz="1300" dirty="0">
                <a:solidFill>
                  <a:schemeClr val="bg2">
                    <a:lumMod val="50000"/>
                  </a:schemeClr>
                </a:solidFill>
                <a:latin typeface="Verdana"/>
                <a:ea typeface="Verdana"/>
                <a:cs typeface="Verdana"/>
                <a:sym typeface="Verdana"/>
              </a:rPr>
              <a:t>❖34 Users come under Moderately Engaged category.</a:t>
            </a:r>
            <a:endParaRPr sz="1300" dirty="0">
              <a:solidFill>
                <a:schemeClr val="bg2">
                  <a:lumMod val="50000"/>
                </a:schemeClr>
              </a:solidFill>
              <a:latin typeface="Verdana"/>
              <a:ea typeface="Verdana"/>
              <a:cs typeface="Verdana"/>
              <a:sym typeface="Verdana"/>
            </a:endParaRPr>
          </a:p>
          <a:p>
            <a:pPr marL="12700" lvl="0" indent="0" algn="l" rtl="0">
              <a:lnSpc>
                <a:spcPct val="115000"/>
              </a:lnSpc>
              <a:spcBef>
                <a:spcPts val="0"/>
              </a:spcBef>
              <a:spcAft>
                <a:spcPts val="0"/>
              </a:spcAft>
              <a:buNone/>
            </a:pPr>
            <a:r>
              <a:rPr lang="en" sz="1300" dirty="0">
                <a:solidFill>
                  <a:schemeClr val="bg2">
                    <a:lumMod val="50000"/>
                  </a:schemeClr>
                </a:solidFill>
                <a:latin typeface="Verdana"/>
                <a:ea typeface="Verdana"/>
                <a:cs typeface="Verdana"/>
                <a:sym typeface="Verdana"/>
              </a:rPr>
              <a:t>❖10 user come in Less Engaged category.</a:t>
            </a:r>
            <a:endParaRPr sz="1300" dirty="0">
              <a:solidFill>
                <a:schemeClr val="bg2">
                  <a:lumMod val="50000"/>
                </a:schemeClr>
              </a:solidFill>
              <a:latin typeface="Verdana"/>
              <a:ea typeface="Verdana"/>
              <a:cs typeface="Verdana"/>
              <a:sym typeface="Verdana"/>
            </a:endParaRPr>
          </a:p>
        </p:txBody>
      </p:sp>
      <p:sp>
        <p:nvSpPr>
          <p:cNvPr id="144" name="Google Shape;144;p24"/>
          <p:cNvSpPr txBox="1"/>
          <p:nvPr/>
        </p:nvSpPr>
        <p:spPr>
          <a:xfrm>
            <a:off x="5347950" y="2909388"/>
            <a:ext cx="3456000" cy="1370345"/>
          </a:xfrm>
          <a:prstGeom prst="rect">
            <a:avLst/>
          </a:prstGeom>
          <a:noFill/>
          <a:ln>
            <a:noFill/>
          </a:ln>
        </p:spPr>
        <p:txBody>
          <a:bodyPr spcFirstLastPara="1" wrap="square" lIns="91425" tIns="91425" rIns="91425" bIns="91425" anchor="t" anchorCtr="0">
            <a:spAutoFit/>
          </a:bodyPr>
          <a:lstStyle/>
          <a:p>
            <a:pPr marL="12700" lvl="0" indent="0" algn="l" rtl="0">
              <a:lnSpc>
                <a:spcPct val="115000"/>
              </a:lnSpc>
              <a:spcBef>
                <a:spcPts val="0"/>
              </a:spcBef>
              <a:spcAft>
                <a:spcPts val="0"/>
              </a:spcAft>
              <a:buNone/>
            </a:pPr>
            <a:r>
              <a:rPr lang="en" sz="1300" dirty="0">
                <a:solidFill>
                  <a:schemeClr val="bg2">
                    <a:lumMod val="50000"/>
                  </a:schemeClr>
                </a:solidFill>
                <a:latin typeface="Verdana"/>
                <a:ea typeface="Verdana"/>
                <a:cs typeface="Verdana"/>
                <a:sym typeface="Verdana"/>
              </a:rPr>
              <a:t>❖65% of the current total users are old users. (Joined before 2017)</a:t>
            </a:r>
            <a:endParaRPr sz="1300" dirty="0">
              <a:solidFill>
                <a:schemeClr val="bg2">
                  <a:lumMod val="50000"/>
                </a:schemeClr>
              </a:solidFill>
              <a:latin typeface="Verdana"/>
              <a:ea typeface="Verdana"/>
              <a:cs typeface="Verdana"/>
              <a:sym typeface="Verdana"/>
            </a:endParaRPr>
          </a:p>
          <a:p>
            <a:pPr marL="12700" lvl="0" indent="0" algn="l" rtl="0">
              <a:lnSpc>
                <a:spcPct val="115000"/>
              </a:lnSpc>
              <a:spcBef>
                <a:spcPts val="0"/>
              </a:spcBef>
              <a:spcAft>
                <a:spcPts val="0"/>
              </a:spcAft>
              <a:buNone/>
            </a:pPr>
            <a:r>
              <a:rPr lang="en" sz="1300" dirty="0">
                <a:solidFill>
                  <a:schemeClr val="bg2">
                    <a:lumMod val="50000"/>
                  </a:schemeClr>
                </a:solidFill>
                <a:latin typeface="Verdana"/>
                <a:ea typeface="Verdana"/>
                <a:cs typeface="Verdana"/>
                <a:sym typeface="Verdana"/>
              </a:rPr>
              <a:t>❖Remaining 35% users are New means they joined after 2017.</a:t>
            </a:r>
            <a:endParaRPr sz="1300" dirty="0">
              <a:solidFill>
                <a:schemeClr val="bg2">
                  <a:lumMod val="50000"/>
                </a:schemeClr>
              </a:solidFill>
              <a:latin typeface="Verdana"/>
              <a:ea typeface="Verdana"/>
              <a:cs typeface="Verdana"/>
              <a:sym typeface="Verdana"/>
            </a:endParaRPr>
          </a:p>
          <a:p>
            <a:pPr marL="12700" lvl="0" indent="0" algn="l" rtl="0">
              <a:lnSpc>
                <a:spcPct val="115000"/>
              </a:lnSpc>
              <a:spcBef>
                <a:spcPts val="0"/>
              </a:spcBef>
              <a:spcAft>
                <a:spcPts val="0"/>
              </a:spcAft>
              <a:buNone/>
            </a:pPr>
            <a:endParaRPr sz="1500" dirty="0">
              <a:solidFill>
                <a:srgbClr val="FFFFFF"/>
              </a:solidFill>
            </a:endParaRPr>
          </a:p>
        </p:txBody>
      </p:sp>
      <p:sp>
        <p:nvSpPr>
          <p:cNvPr id="145" name="Google Shape;145;p24"/>
          <p:cNvSpPr txBox="1"/>
          <p:nvPr/>
        </p:nvSpPr>
        <p:spPr>
          <a:xfrm>
            <a:off x="304800" y="4377550"/>
            <a:ext cx="8325000" cy="1140282"/>
          </a:xfrm>
          <a:prstGeom prst="rect">
            <a:avLst/>
          </a:prstGeom>
          <a:noFill/>
          <a:ln>
            <a:noFill/>
          </a:ln>
        </p:spPr>
        <p:txBody>
          <a:bodyPr spcFirstLastPara="1" wrap="square" lIns="91425" tIns="91425" rIns="91425" bIns="91425" anchor="t" anchorCtr="0">
            <a:spAutoFit/>
          </a:bodyPr>
          <a:lstStyle/>
          <a:p>
            <a:pPr marL="12700" lvl="0" indent="0" algn="l" rtl="0">
              <a:lnSpc>
                <a:spcPct val="115000"/>
              </a:lnSpc>
              <a:spcBef>
                <a:spcPts val="0"/>
              </a:spcBef>
              <a:spcAft>
                <a:spcPts val="0"/>
              </a:spcAft>
              <a:buNone/>
            </a:pPr>
            <a:r>
              <a:rPr lang="en" sz="1300" dirty="0">
                <a:solidFill>
                  <a:schemeClr val="bg2">
                    <a:lumMod val="50000"/>
                  </a:schemeClr>
                </a:solidFill>
                <a:latin typeface="Verdana"/>
                <a:ea typeface="Verdana"/>
                <a:cs typeface="Verdana"/>
                <a:sym typeface="Verdana"/>
              </a:rPr>
              <a:t>●These classification is so that personalized ads and campaigns can be made for different class to improve engagement rates and make interface user friendly.</a:t>
            </a:r>
            <a:endParaRPr sz="1300" dirty="0">
              <a:solidFill>
                <a:schemeClr val="bg2">
                  <a:lumMod val="50000"/>
                </a:schemeClr>
              </a:solidFill>
              <a:latin typeface="Verdana"/>
              <a:ea typeface="Verdana"/>
              <a:cs typeface="Verdana"/>
              <a:sym typeface="Verdana"/>
            </a:endParaRPr>
          </a:p>
          <a:p>
            <a:pPr marL="457200" lvl="0" indent="0" algn="l" rtl="0">
              <a:lnSpc>
                <a:spcPct val="115000"/>
              </a:lnSpc>
              <a:spcBef>
                <a:spcPts val="0"/>
              </a:spcBef>
              <a:spcAft>
                <a:spcPts val="0"/>
              </a:spcAft>
              <a:buNone/>
            </a:pPr>
            <a:endParaRPr dirty="0">
              <a:solidFill>
                <a:srgbClr val="FFFFFF"/>
              </a:solidFill>
            </a:endParaRPr>
          </a:p>
          <a:p>
            <a:pPr marL="12700" lvl="0" indent="0" algn="l" rtl="0">
              <a:lnSpc>
                <a:spcPct val="115000"/>
              </a:lnSpc>
              <a:spcBef>
                <a:spcPts val="0"/>
              </a:spcBef>
              <a:spcAft>
                <a:spcPts val="0"/>
              </a:spcAft>
              <a:buNone/>
            </a:pPr>
            <a:endParaRPr dirty="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a:solidFill>
                  <a:schemeClr val="bg2">
                    <a:lumMod val="50000"/>
                  </a:schemeClr>
                </a:solidFill>
                <a:latin typeface="Verdana"/>
                <a:ea typeface="Verdana"/>
                <a:cs typeface="Verdana"/>
                <a:sym typeface="Verdana"/>
              </a:rPr>
              <a:t>Conclusion</a:t>
            </a:r>
            <a:endParaRPr dirty="0">
              <a:solidFill>
                <a:schemeClr val="bg2">
                  <a:lumMod val="50000"/>
                </a:schemeClr>
              </a:solidFill>
              <a:latin typeface="Verdana"/>
              <a:ea typeface="Verdana"/>
              <a:cs typeface="Verdana"/>
              <a:sym typeface="Verdana"/>
            </a:endParaRPr>
          </a:p>
        </p:txBody>
      </p:sp>
      <p:sp>
        <p:nvSpPr>
          <p:cNvPr id="151" name="Google Shape;151;p25"/>
          <p:cNvSpPr txBox="1">
            <a:spLocks noGrp="1"/>
          </p:cNvSpPr>
          <p:nvPr>
            <p:ph type="body" idx="1"/>
          </p:nvPr>
        </p:nvSpPr>
        <p:spPr>
          <a:xfrm>
            <a:off x="471900" y="1919075"/>
            <a:ext cx="8222100" cy="2967900"/>
          </a:xfrm>
          <a:prstGeom prst="rect">
            <a:avLst/>
          </a:prstGeom>
        </p:spPr>
        <p:txBody>
          <a:bodyPr spcFirstLastPara="1" wrap="square" lIns="91425" tIns="91425" rIns="91425" bIns="91425" anchor="t" anchorCtr="0">
            <a:noAutofit/>
          </a:bodyPr>
          <a:lstStyle/>
          <a:p>
            <a:pPr marL="12700" lvl="0" indent="0" algn="l" rtl="0">
              <a:lnSpc>
                <a:spcPct val="115000"/>
              </a:lnSpc>
              <a:spcBef>
                <a:spcPts val="0"/>
              </a:spcBef>
              <a:spcAft>
                <a:spcPts val="0"/>
              </a:spcAft>
              <a:buNone/>
            </a:pPr>
            <a:r>
              <a:rPr lang="en" sz="1300">
                <a:solidFill>
                  <a:srgbClr val="000000"/>
                </a:solidFill>
                <a:latin typeface="Verdana"/>
                <a:ea typeface="Verdana"/>
                <a:cs typeface="Verdana"/>
                <a:sym typeface="Verdana"/>
              </a:rPr>
              <a:t>❖According to the analysis of current data users divided into 3 categories i.e Highly engaged, Moderately engaged and Less engaged.</a:t>
            </a:r>
            <a:endParaRPr sz="1300">
              <a:solidFill>
                <a:srgbClr val="000000"/>
              </a:solidFill>
              <a:latin typeface="Verdana"/>
              <a:ea typeface="Verdana"/>
              <a:cs typeface="Verdana"/>
              <a:sym typeface="Verdana"/>
            </a:endParaRPr>
          </a:p>
          <a:p>
            <a:pPr marL="12700" lvl="0" indent="0" algn="l" rtl="0">
              <a:lnSpc>
                <a:spcPct val="115000"/>
              </a:lnSpc>
              <a:spcBef>
                <a:spcPts val="0"/>
              </a:spcBef>
              <a:spcAft>
                <a:spcPts val="0"/>
              </a:spcAft>
              <a:buNone/>
            </a:pPr>
            <a:r>
              <a:rPr lang="en" sz="1300">
                <a:solidFill>
                  <a:srgbClr val="000000"/>
                </a:solidFill>
                <a:latin typeface="Verdana"/>
                <a:ea typeface="Verdana"/>
                <a:cs typeface="Verdana"/>
                <a:sym typeface="Verdana"/>
              </a:rPr>
              <a:t>❖Special focus should be given on Less engaged users.</a:t>
            </a:r>
            <a:endParaRPr sz="1300">
              <a:solidFill>
                <a:srgbClr val="000000"/>
              </a:solidFill>
              <a:latin typeface="Verdana"/>
              <a:ea typeface="Verdana"/>
              <a:cs typeface="Verdana"/>
              <a:sym typeface="Verdana"/>
            </a:endParaRPr>
          </a:p>
          <a:p>
            <a:pPr marL="12700" lvl="0" indent="0" algn="l" rtl="0">
              <a:lnSpc>
                <a:spcPct val="115000"/>
              </a:lnSpc>
              <a:spcBef>
                <a:spcPts val="0"/>
              </a:spcBef>
              <a:spcAft>
                <a:spcPts val="0"/>
              </a:spcAft>
              <a:buNone/>
            </a:pPr>
            <a:r>
              <a:rPr lang="en" sz="1300">
                <a:solidFill>
                  <a:srgbClr val="000000"/>
                </a:solidFill>
                <a:latin typeface="Verdana"/>
                <a:ea typeface="Verdana"/>
                <a:cs typeface="Verdana"/>
                <a:sym typeface="Verdana"/>
              </a:rPr>
              <a:t>❖Hashtags play a very vital role is user engagement and promoting any content.</a:t>
            </a:r>
            <a:endParaRPr sz="1300">
              <a:solidFill>
                <a:srgbClr val="000000"/>
              </a:solidFill>
              <a:latin typeface="Verdana"/>
              <a:ea typeface="Verdana"/>
              <a:cs typeface="Verdana"/>
              <a:sym typeface="Verdana"/>
            </a:endParaRPr>
          </a:p>
          <a:p>
            <a:pPr marL="12700" lvl="0" indent="0" algn="l" rtl="0">
              <a:lnSpc>
                <a:spcPct val="115000"/>
              </a:lnSpc>
              <a:spcBef>
                <a:spcPts val="0"/>
              </a:spcBef>
              <a:spcAft>
                <a:spcPts val="0"/>
              </a:spcAft>
              <a:buNone/>
            </a:pPr>
            <a:r>
              <a:rPr lang="en" sz="1300">
                <a:solidFill>
                  <a:srgbClr val="000000"/>
                </a:solidFill>
                <a:latin typeface="Verdana"/>
                <a:ea typeface="Verdana"/>
                <a:cs typeface="Verdana"/>
                <a:sym typeface="Verdana"/>
              </a:rPr>
              <a:t>❖Hashtags should be properly monitored and utilised according to the trending and hot topics.</a:t>
            </a:r>
            <a:endParaRPr sz="1300">
              <a:solidFill>
                <a:srgbClr val="000000"/>
              </a:solidFill>
              <a:latin typeface="Verdana"/>
              <a:ea typeface="Verdana"/>
              <a:cs typeface="Verdana"/>
              <a:sym typeface="Verdana"/>
            </a:endParaRPr>
          </a:p>
          <a:p>
            <a:pPr marL="12700" lvl="0" indent="0" algn="l" rtl="0">
              <a:lnSpc>
                <a:spcPct val="115000"/>
              </a:lnSpc>
              <a:spcBef>
                <a:spcPts val="0"/>
              </a:spcBef>
              <a:spcAft>
                <a:spcPts val="0"/>
              </a:spcAft>
              <a:buNone/>
            </a:pPr>
            <a:r>
              <a:rPr lang="en" sz="1300">
                <a:solidFill>
                  <a:srgbClr val="000000"/>
                </a:solidFill>
                <a:latin typeface="Verdana"/>
                <a:ea typeface="Verdana"/>
                <a:cs typeface="Verdana"/>
                <a:sym typeface="Verdana"/>
              </a:rPr>
              <a:t>❖Reels are now more liked and engaging among new users.</a:t>
            </a:r>
            <a:endParaRPr sz="1300">
              <a:solidFill>
                <a:srgbClr val="000000"/>
              </a:solidFill>
              <a:latin typeface="Verdana"/>
              <a:ea typeface="Verdana"/>
              <a:cs typeface="Verdana"/>
              <a:sym typeface="Verdana"/>
            </a:endParaRPr>
          </a:p>
          <a:p>
            <a:pPr marL="12700" lvl="0" indent="0" algn="l" rtl="0">
              <a:lnSpc>
                <a:spcPct val="115000"/>
              </a:lnSpc>
              <a:spcBef>
                <a:spcPts val="0"/>
              </a:spcBef>
              <a:spcAft>
                <a:spcPts val="0"/>
              </a:spcAft>
              <a:buNone/>
            </a:pPr>
            <a:r>
              <a:rPr lang="en" sz="1300">
                <a:solidFill>
                  <a:srgbClr val="000000"/>
                </a:solidFill>
                <a:latin typeface="Verdana"/>
                <a:ea typeface="Verdana"/>
                <a:cs typeface="Verdana"/>
                <a:sym typeface="Verdana"/>
              </a:rPr>
              <a:t>❖Making reels should be promoted among users and influencers should be motivated to make reels related to trending hashtags.</a:t>
            </a:r>
            <a:endParaRPr sz="1300">
              <a:solidFill>
                <a:srgbClr val="000000"/>
              </a:solidFill>
              <a:latin typeface="Verdana"/>
              <a:ea typeface="Verdana"/>
              <a:cs typeface="Verdana"/>
              <a:sym typeface="Verdana"/>
            </a:endParaRPr>
          </a:p>
          <a:p>
            <a:pPr marL="12700" lvl="0" indent="0" algn="l" rtl="0">
              <a:lnSpc>
                <a:spcPct val="115000"/>
              </a:lnSpc>
              <a:spcBef>
                <a:spcPts val="0"/>
              </a:spcBef>
              <a:spcAft>
                <a:spcPts val="0"/>
              </a:spcAft>
              <a:buNone/>
            </a:pPr>
            <a:r>
              <a:rPr lang="en" sz="1300">
                <a:solidFill>
                  <a:srgbClr val="000000"/>
                </a:solidFill>
                <a:latin typeface="Verdana"/>
                <a:ea typeface="Verdana"/>
                <a:cs typeface="Verdana"/>
                <a:sym typeface="Verdana"/>
              </a:rPr>
              <a:t>❖Ads and Campaigns should regularly be made optimising with trends.</a:t>
            </a:r>
            <a:endParaRPr sz="1300">
              <a:solidFill>
                <a:srgbClr val="000000"/>
              </a:solidFill>
              <a:latin typeface="Verdana"/>
              <a:ea typeface="Verdana"/>
              <a:cs typeface="Verdana"/>
              <a:sym typeface="Verdana"/>
            </a:endParaRPr>
          </a:p>
          <a:p>
            <a:pPr marL="12700" lvl="0" indent="0" algn="l" rtl="0">
              <a:lnSpc>
                <a:spcPct val="115000"/>
              </a:lnSpc>
              <a:spcBef>
                <a:spcPts val="0"/>
              </a:spcBef>
              <a:spcAft>
                <a:spcPts val="0"/>
              </a:spcAft>
              <a:buNone/>
            </a:pPr>
            <a:r>
              <a:rPr lang="en" sz="1300">
                <a:solidFill>
                  <a:srgbClr val="000000"/>
                </a:solidFill>
                <a:latin typeface="Verdana"/>
                <a:ea typeface="Verdana"/>
                <a:cs typeface="Verdana"/>
                <a:sym typeface="Verdana"/>
              </a:rPr>
              <a:t>❖Promotion through notification should be done via tests and mails.</a:t>
            </a:r>
            <a:endParaRPr sz="1300">
              <a:solidFill>
                <a:srgbClr val="000000"/>
              </a:solidFill>
              <a:latin typeface="Verdana"/>
              <a:ea typeface="Verdana"/>
              <a:cs typeface="Verdana"/>
              <a:sym typeface="Verdana"/>
            </a:endParaRPr>
          </a:p>
          <a:p>
            <a:pPr marL="12700" lvl="0" indent="0" algn="l" rtl="0">
              <a:lnSpc>
                <a:spcPct val="115000"/>
              </a:lnSpc>
              <a:spcBef>
                <a:spcPts val="0"/>
              </a:spcBef>
              <a:spcAft>
                <a:spcPts val="0"/>
              </a:spcAft>
              <a:buNone/>
            </a:pPr>
            <a:endParaRPr sz="1300">
              <a:solidFill>
                <a:srgbClr val="000000"/>
              </a:solidFill>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300" dirty="0">
                <a:solidFill>
                  <a:schemeClr val="bg2">
                    <a:lumMod val="50000"/>
                  </a:schemeClr>
                </a:solidFill>
                <a:latin typeface="Verdana"/>
                <a:ea typeface="Verdana"/>
                <a:cs typeface="Verdana"/>
                <a:sym typeface="Verdana"/>
              </a:rPr>
              <a:t>Thank You</a:t>
            </a:r>
            <a:endParaRPr sz="4300" dirty="0">
              <a:solidFill>
                <a:schemeClr val="bg2">
                  <a:lumMod val="50000"/>
                </a:schemeClr>
              </a:solidFill>
              <a:latin typeface="Verdana"/>
              <a:ea typeface="Verdana"/>
              <a:cs typeface="Verdana"/>
              <a:sym typeface="Verdana"/>
            </a:endParaRPr>
          </a:p>
        </p:txBody>
      </p:sp>
      <p:pic>
        <p:nvPicPr>
          <p:cNvPr id="157" name="Google Shape;157;p26"/>
          <p:cNvPicPr preferRelativeResize="0"/>
          <p:nvPr/>
        </p:nvPicPr>
        <p:blipFill>
          <a:blip r:embed="rId3">
            <a:alphaModFix/>
          </a:blip>
          <a:stretch>
            <a:fillRect/>
          </a:stretch>
        </p:blipFill>
        <p:spPr>
          <a:xfrm>
            <a:off x="0" y="1722475"/>
            <a:ext cx="9144000" cy="3421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2">
                    <a:lumMod val="50000"/>
                  </a:schemeClr>
                </a:solidFill>
              </a:rPr>
              <a:t>Agenda</a:t>
            </a:r>
            <a:endParaRPr dirty="0">
              <a:solidFill>
                <a:schemeClr val="bg2">
                  <a:lumMod val="50000"/>
                </a:schemeClr>
              </a:solidFill>
            </a:endParaRPr>
          </a:p>
        </p:txBody>
      </p:sp>
      <p:sp>
        <p:nvSpPr>
          <p:cNvPr id="80" name="Google Shape;80;p1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Verdana"/>
              <a:buChar char="❏"/>
            </a:pPr>
            <a:r>
              <a:rPr lang="en" sz="1800">
                <a:solidFill>
                  <a:srgbClr val="000000"/>
                </a:solidFill>
                <a:latin typeface="Verdana"/>
                <a:ea typeface="Verdana"/>
                <a:cs typeface="Verdana"/>
                <a:sym typeface="Verdana"/>
              </a:rPr>
              <a:t>Problem Statement</a:t>
            </a:r>
            <a:endParaRPr sz="1800">
              <a:solidFill>
                <a:srgbClr val="000000"/>
              </a:solidFill>
              <a:latin typeface="Verdana"/>
              <a:ea typeface="Verdana"/>
              <a:cs typeface="Verdana"/>
              <a:sym typeface="Verdana"/>
            </a:endParaRPr>
          </a:p>
          <a:p>
            <a:pPr marL="457200" lvl="0" indent="0" algn="l" rtl="0">
              <a:spcBef>
                <a:spcPts val="0"/>
              </a:spcBef>
              <a:spcAft>
                <a:spcPts val="0"/>
              </a:spcAft>
              <a:buNone/>
            </a:pPr>
            <a:endParaRPr sz="1800">
              <a:solidFill>
                <a:srgbClr val="000000"/>
              </a:solidFill>
              <a:latin typeface="Verdana"/>
              <a:ea typeface="Verdana"/>
              <a:cs typeface="Verdana"/>
              <a:sym typeface="Verdana"/>
            </a:endParaRPr>
          </a:p>
          <a:p>
            <a:pPr marL="457200" lvl="0" indent="-342900" algn="l" rtl="0">
              <a:spcBef>
                <a:spcPts val="0"/>
              </a:spcBef>
              <a:spcAft>
                <a:spcPts val="0"/>
              </a:spcAft>
              <a:buClr>
                <a:srgbClr val="000000"/>
              </a:buClr>
              <a:buSzPts val="1800"/>
              <a:buFont typeface="Verdana"/>
              <a:buChar char="❏"/>
            </a:pPr>
            <a:r>
              <a:rPr lang="en" sz="1800">
                <a:solidFill>
                  <a:srgbClr val="000000"/>
                </a:solidFill>
                <a:latin typeface="Verdana"/>
                <a:ea typeface="Verdana"/>
                <a:cs typeface="Verdana"/>
                <a:sym typeface="Verdana"/>
              </a:rPr>
              <a:t>Data Description</a:t>
            </a:r>
            <a:endParaRPr sz="1800">
              <a:solidFill>
                <a:srgbClr val="000000"/>
              </a:solidFill>
              <a:latin typeface="Verdana"/>
              <a:ea typeface="Verdana"/>
              <a:cs typeface="Verdana"/>
              <a:sym typeface="Verdana"/>
            </a:endParaRPr>
          </a:p>
          <a:p>
            <a:pPr marL="457200" lvl="0" indent="0" algn="l" rtl="0">
              <a:spcBef>
                <a:spcPts val="0"/>
              </a:spcBef>
              <a:spcAft>
                <a:spcPts val="0"/>
              </a:spcAft>
              <a:buNone/>
            </a:pPr>
            <a:endParaRPr sz="1800">
              <a:solidFill>
                <a:srgbClr val="000000"/>
              </a:solidFill>
              <a:latin typeface="Verdana"/>
              <a:ea typeface="Verdana"/>
              <a:cs typeface="Verdana"/>
              <a:sym typeface="Verdana"/>
            </a:endParaRPr>
          </a:p>
          <a:p>
            <a:pPr marL="457200" lvl="0" indent="-342900" algn="l" rtl="0">
              <a:spcBef>
                <a:spcPts val="0"/>
              </a:spcBef>
              <a:spcAft>
                <a:spcPts val="0"/>
              </a:spcAft>
              <a:buClr>
                <a:srgbClr val="000000"/>
              </a:buClr>
              <a:buSzPts val="1800"/>
              <a:buFont typeface="Verdana"/>
              <a:buChar char="❏"/>
            </a:pPr>
            <a:r>
              <a:rPr lang="en" sz="1800">
                <a:solidFill>
                  <a:srgbClr val="000000"/>
                </a:solidFill>
                <a:latin typeface="Verdana"/>
                <a:ea typeface="Verdana"/>
                <a:cs typeface="Verdana"/>
                <a:sym typeface="Verdana"/>
              </a:rPr>
              <a:t>Objective Key Metrics and Visualizations</a:t>
            </a:r>
            <a:endParaRPr sz="1800">
              <a:solidFill>
                <a:srgbClr val="000000"/>
              </a:solidFill>
              <a:latin typeface="Verdana"/>
              <a:ea typeface="Verdana"/>
              <a:cs typeface="Verdana"/>
              <a:sym typeface="Verdana"/>
            </a:endParaRPr>
          </a:p>
          <a:p>
            <a:pPr marL="457200" lvl="0" indent="0" algn="l" rtl="0">
              <a:spcBef>
                <a:spcPts val="0"/>
              </a:spcBef>
              <a:spcAft>
                <a:spcPts val="0"/>
              </a:spcAft>
              <a:buNone/>
            </a:pPr>
            <a:endParaRPr sz="1800">
              <a:solidFill>
                <a:srgbClr val="000000"/>
              </a:solidFill>
              <a:latin typeface="Verdana"/>
              <a:ea typeface="Verdana"/>
              <a:cs typeface="Verdana"/>
              <a:sym typeface="Verdana"/>
            </a:endParaRPr>
          </a:p>
          <a:p>
            <a:pPr marL="457200" lvl="0" indent="-342900" algn="l" rtl="0">
              <a:spcBef>
                <a:spcPts val="0"/>
              </a:spcBef>
              <a:spcAft>
                <a:spcPts val="0"/>
              </a:spcAft>
              <a:buClr>
                <a:srgbClr val="000000"/>
              </a:buClr>
              <a:buSzPts val="1800"/>
              <a:buFont typeface="Verdana"/>
              <a:buChar char="❏"/>
            </a:pPr>
            <a:r>
              <a:rPr lang="en" sz="1800">
                <a:solidFill>
                  <a:srgbClr val="000000"/>
                </a:solidFill>
                <a:latin typeface="Verdana"/>
                <a:ea typeface="Verdana"/>
                <a:cs typeface="Verdana"/>
                <a:sym typeface="Verdana"/>
              </a:rPr>
              <a:t>Subjective Question for Insights</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2">
                    <a:lumMod val="50000"/>
                  </a:schemeClr>
                </a:solidFill>
                <a:latin typeface="Verdana"/>
                <a:ea typeface="Verdana"/>
                <a:cs typeface="Verdana"/>
                <a:sym typeface="Verdana"/>
              </a:rPr>
              <a:t>The Problem</a:t>
            </a:r>
            <a:endParaRPr dirty="0">
              <a:solidFill>
                <a:schemeClr val="bg2">
                  <a:lumMod val="50000"/>
                </a:schemeClr>
              </a:solidFill>
              <a:latin typeface="Verdana"/>
              <a:ea typeface="Verdana"/>
              <a:cs typeface="Verdana"/>
              <a:sym typeface="Verdana"/>
            </a:endParaRPr>
          </a:p>
        </p:txBody>
      </p:sp>
      <p:sp>
        <p:nvSpPr>
          <p:cNvPr id="86" name="Google Shape;86;p16"/>
          <p:cNvSpPr txBox="1">
            <a:spLocks noGrp="1"/>
          </p:cNvSpPr>
          <p:nvPr>
            <p:ph type="body" idx="1"/>
          </p:nvPr>
        </p:nvSpPr>
        <p:spPr>
          <a:xfrm>
            <a:off x="471900" y="1919075"/>
            <a:ext cx="8403600" cy="2946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solidFill>
                  <a:srgbClr val="000000"/>
                </a:solidFill>
                <a:latin typeface="Verdana"/>
                <a:ea typeface="Verdana"/>
                <a:cs typeface="Verdana"/>
                <a:sym typeface="Verdana"/>
              </a:rPr>
              <a:t>You are hired as a data analyst at Meta and asked to collaborate with Marketing team. Marketing teams wants to leverage Instagram's user data to develop targeted marketing strategies that will increase user engagement, retention, and acquisition. Provide insights and recommendations to address the following objectives</a:t>
            </a:r>
            <a:endParaRPr sz="1600">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276100" y="651725"/>
            <a:ext cx="39126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2">
                    <a:lumMod val="50000"/>
                  </a:schemeClr>
                </a:solidFill>
                <a:latin typeface="Verdana"/>
                <a:ea typeface="Verdana"/>
                <a:cs typeface="Verdana"/>
                <a:sym typeface="Verdana"/>
              </a:rPr>
              <a:t>Data Description</a:t>
            </a:r>
            <a:endParaRPr dirty="0">
              <a:solidFill>
                <a:schemeClr val="bg2">
                  <a:lumMod val="50000"/>
                </a:schemeClr>
              </a:solidFill>
              <a:latin typeface="Verdana"/>
              <a:ea typeface="Verdana"/>
              <a:cs typeface="Verdana"/>
              <a:sym typeface="Verdana"/>
            </a:endParaRPr>
          </a:p>
        </p:txBody>
      </p:sp>
      <p:sp>
        <p:nvSpPr>
          <p:cNvPr id="92" name="Google Shape;92;p17"/>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p>
            <a:pPr marL="12700" lvl="0" indent="0" algn="l" rtl="0">
              <a:lnSpc>
                <a:spcPct val="150000"/>
              </a:lnSpc>
              <a:spcBef>
                <a:spcPts val="0"/>
              </a:spcBef>
              <a:spcAft>
                <a:spcPts val="0"/>
              </a:spcAft>
              <a:buNone/>
            </a:pPr>
            <a:r>
              <a:rPr lang="en" sz="1700">
                <a:solidFill>
                  <a:schemeClr val="dk2"/>
                </a:solidFill>
                <a:latin typeface="Verdana"/>
                <a:ea typeface="Verdana"/>
                <a:cs typeface="Verdana"/>
                <a:sym typeface="Verdana"/>
              </a:rPr>
              <a:t>❖</a:t>
            </a:r>
            <a:r>
              <a:rPr lang="en" sz="1500">
                <a:solidFill>
                  <a:schemeClr val="dk2"/>
                </a:solidFill>
                <a:latin typeface="Verdana"/>
                <a:ea typeface="Verdana"/>
                <a:cs typeface="Verdana"/>
                <a:sym typeface="Verdana"/>
              </a:rPr>
              <a:t>Total 7 Tables are present in the given dataset.</a:t>
            </a:r>
            <a:endParaRPr sz="1500">
              <a:solidFill>
                <a:schemeClr val="dk2"/>
              </a:solidFill>
              <a:latin typeface="Verdana"/>
              <a:ea typeface="Verdana"/>
              <a:cs typeface="Verdana"/>
              <a:sym typeface="Verdana"/>
            </a:endParaRPr>
          </a:p>
          <a:p>
            <a:pPr marL="12700" lvl="0" indent="0" algn="l" rtl="0">
              <a:lnSpc>
                <a:spcPct val="150000"/>
              </a:lnSpc>
              <a:spcBef>
                <a:spcPts val="0"/>
              </a:spcBef>
              <a:spcAft>
                <a:spcPts val="0"/>
              </a:spcAft>
              <a:buNone/>
            </a:pPr>
            <a:r>
              <a:rPr lang="en" sz="1500">
                <a:solidFill>
                  <a:schemeClr val="dk2"/>
                </a:solidFill>
                <a:latin typeface="Verdana"/>
                <a:ea typeface="Verdana"/>
                <a:cs typeface="Verdana"/>
                <a:sym typeface="Verdana"/>
              </a:rPr>
              <a:t>❖Total number users are 100.</a:t>
            </a:r>
            <a:endParaRPr sz="1500">
              <a:solidFill>
                <a:schemeClr val="dk2"/>
              </a:solidFill>
              <a:latin typeface="Verdana"/>
              <a:ea typeface="Verdana"/>
              <a:cs typeface="Verdana"/>
              <a:sym typeface="Verdana"/>
            </a:endParaRPr>
          </a:p>
          <a:p>
            <a:pPr marL="12700" lvl="0" indent="0" algn="l" rtl="0">
              <a:lnSpc>
                <a:spcPct val="150000"/>
              </a:lnSpc>
              <a:spcBef>
                <a:spcPts val="0"/>
              </a:spcBef>
              <a:spcAft>
                <a:spcPts val="0"/>
              </a:spcAft>
              <a:buNone/>
            </a:pPr>
            <a:r>
              <a:rPr lang="en" sz="1500">
                <a:solidFill>
                  <a:schemeClr val="dk2"/>
                </a:solidFill>
                <a:latin typeface="Verdana"/>
                <a:ea typeface="Verdana"/>
                <a:cs typeface="Verdana"/>
                <a:sym typeface="Verdana"/>
              </a:rPr>
              <a:t>❖Total number of posts made so far is 257.</a:t>
            </a:r>
            <a:endParaRPr sz="1500">
              <a:solidFill>
                <a:schemeClr val="dk2"/>
              </a:solidFill>
              <a:latin typeface="Verdana"/>
              <a:ea typeface="Verdana"/>
              <a:cs typeface="Verdana"/>
              <a:sym typeface="Verdana"/>
            </a:endParaRPr>
          </a:p>
          <a:p>
            <a:pPr marL="12700" lvl="0" indent="0" algn="l" rtl="0">
              <a:lnSpc>
                <a:spcPct val="150000"/>
              </a:lnSpc>
              <a:spcBef>
                <a:spcPts val="0"/>
              </a:spcBef>
              <a:spcAft>
                <a:spcPts val="0"/>
              </a:spcAft>
              <a:buNone/>
            </a:pPr>
            <a:r>
              <a:rPr lang="en" sz="1500">
                <a:solidFill>
                  <a:schemeClr val="dk2"/>
                </a:solidFill>
                <a:latin typeface="Verdana"/>
                <a:ea typeface="Verdana"/>
                <a:cs typeface="Verdana"/>
                <a:sym typeface="Verdana"/>
              </a:rPr>
              <a:t>❖Total number of likes posted by the users on posts is 8782.</a:t>
            </a:r>
            <a:endParaRPr>
              <a:latin typeface="Verdana"/>
              <a:ea typeface="Verdana"/>
              <a:cs typeface="Verdana"/>
              <a:sym typeface="Verdana"/>
            </a:endParaRPr>
          </a:p>
        </p:txBody>
      </p:sp>
      <p:sp>
        <p:nvSpPr>
          <p:cNvPr id="93" name="Google Shape;93;p17"/>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p>
            <a:pPr marL="12700" lvl="0" indent="0" algn="l" rtl="0">
              <a:lnSpc>
                <a:spcPct val="150000"/>
              </a:lnSpc>
              <a:spcBef>
                <a:spcPts val="0"/>
              </a:spcBef>
              <a:spcAft>
                <a:spcPts val="0"/>
              </a:spcAft>
              <a:buNone/>
            </a:pPr>
            <a:r>
              <a:rPr lang="en" sz="1500">
                <a:solidFill>
                  <a:schemeClr val="dk2"/>
                </a:solidFill>
                <a:latin typeface="Verdana"/>
                <a:ea typeface="Verdana"/>
                <a:cs typeface="Verdana"/>
                <a:sym typeface="Verdana"/>
              </a:rPr>
              <a:t>❖Total number of comments on all posts are 7488.</a:t>
            </a:r>
            <a:endParaRPr sz="1500">
              <a:solidFill>
                <a:schemeClr val="dk2"/>
              </a:solidFill>
              <a:latin typeface="Verdana"/>
              <a:ea typeface="Verdana"/>
              <a:cs typeface="Verdana"/>
              <a:sym typeface="Verdana"/>
            </a:endParaRPr>
          </a:p>
          <a:p>
            <a:pPr marL="12700" lvl="0" indent="0" algn="l" rtl="0">
              <a:lnSpc>
                <a:spcPct val="150000"/>
              </a:lnSpc>
              <a:spcBef>
                <a:spcPts val="0"/>
              </a:spcBef>
              <a:spcAft>
                <a:spcPts val="0"/>
              </a:spcAft>
              <a:buNone/>
            </a:pPr>
            <a:r>
              <a:rPr lang="en" sz="1500">
                <a:solidFill>
                  <a:schemeClr val="dk2"/>
                </a:solidFill>
                <a:latin typeface="Verdana"/>
                <a:ea typeface="Verdana"/>
                <a:cs typeface="Verdana"/>
                <a:sym typeface="Verdana"/>
              </a:rPr>
              <a:t>❖Total number of engagement is calculated by adding total likes and total comments by an user.</a:t>
            </a:r>
            <a:endParaRPr sz="1500">
              <a:solidFill>
                <a:schemeClr val="dk2"/>
              </a:solidFill>
              <a:latin typeface="Verdana"/>
              <a:ea typeface="Verdana"/>
              <a:cs typeface="Verdana"/>
              <a:sym typeface="Verdana"/>
            </a:endParaRPr>
          </a:p>
          <a:p>
            <a:pPr marL="12700" lvl="0" indent="0" algn="l" rtl="0">
              <a:lnSpc>
                <a:spcPct val="150000"/>
              </a:lnSpc>
              <a:spcBef>
                <a:spcPts val="0"/>
              </a:spcBef>
              <a:spcAft>
                <a:spcPts val="0"/>
              </a:spcAft>
              <a:buNone/>
            </a:pPr>
            <a:r>
              <a:rPr lang="en" sz="1500">
                <a:solidFill>
                  <a:schemeClr val="dk2"/>
                </a:solidFill>
                <a:latin typeface="Verdana"/>
                <a:ea typeface="Verdana"/>
                <a:cs typeface="Verdana"/>
                <a:sym typeface="Verdana"/>
              </a:rPr>
              <a:t>❖Engagement rate is calculated by dividing total engagements by number of posts.</a:t>
            </a:r>
            <a:endParaRPr>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57300" y="574450"/>
            <a:ext cx="31356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2">
                    <a:lumMod val="50000"/>
                  </a:schemeClr>
                </a:solidFill>
                <a:latin typeface="Arial"/>
                <a:ea typeface="Arial"/>
                <a:cs typeface="Arial"/>
                <a:sym typeface="Arial"/>
              </a:rPr>
              <a:t>Data Overview</a:t>
            </a:r>
            <a:endParaRPr sz="1600" dirty="0">
              <a:solidFill>
                <a:schemeClr val="bg2">
                  <a:lumMod val="50000"/>
                </a:schemeClr>
              </a:solidFill>
            </a:endParaRPr>
          </a:p>
        </p:txBody>
      </p:sp>
      <p:pic>
        <p:nvPicPr>
          <p:cNvPr id="99" name="Google Shape;99;p18"/>
          <p:cNvPicPr preferRelativeResize="0"/>
          <p:nvPr/>
        </p:nvPicPr>
        <p:blipFill>
          <a:blip r:embed="rId3">
            <a:alphaModFix/>
          </a:blip>
          <a:stretch>
            <a:fillRect/>
          </a:stretch>
        </p:blipFill>
        <p:spPr>
          <a:xfrm>
            <a:off x="0" y="1700725"/>
            <a:ext cx="9144000" cy="3442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471900" y="738725"/>
            <a:ext cx="23358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2">
                    <a:lumMod val="50000"/>
                  </a:schemeClr>
                </a:solidFill>
                <a:latin typeface="Verdana"/>
                <a:ea typeface="Verdana"/>
                <a:cs typeface="Verdana"/>
                <a:sym typeface="Verdana"/>
              </a:rPr>
              <a:t>Approach</a:t>
            </a:r>
            <a:endParaRPr dirty="0">
              <a:solidFill>
                <a:schemeClr val="bg2">
                  <a:lumMod val="50000"/>
                </a:schemeClr>
              </a:solidFill>
              <a:latin typeface="Verdana"/>
              <a:ea typeface="Verdana"/>
              <a:cs typeface="Verdana"/>
              <a:sym typeface="Verdana"/>
            </a:endParaRPr>
          </a:p>
        </p:txBody>
      </p:sp>
      <p:sp>
        <p:nvSpPr>
          <p:cNvPr id="105" name="Google Shape;105;p19"/>
          <p:cNvSpPr txBox="1">
            <a:spLocks noGrp="1"/>
          </p:cNvSpPr>
          <p:nvPr>
            <p:ph type="body" idx="1"/>
          </p:nvPr>
        </p:nvSpPr>
        <p:spPr>
          <a:xfrm>
            <a:off x="471900" y="1832100"/>
            <a:ext cx="3999900" cy="3163500"/>
          </a:xfrm>
          <a:prstGeom prst="rect">
            <a:avLst/>
          </a:prstGeom>
        </p:spPr>
        <p:txBody>
          <a:bodyPr spcFirstLastPara="1" wrap="square" lIns="91425" tIns="91425" rIns="91425" bIns="91425" anchor="t" anchorCtr="0">
            <a:noAutofit/>
          </a:bodyPr>
          <a:lstStyle/>
          <a:p>
            <a:pPr marL="12700" lvl="0" indent="0" algn="l" rtl="0">
              <a:lnSpc>
                <a:spcPct val="115000"/>
              </a:lnSpc>
              <a:spcBef>
                <a:spcPts val="0"/>
              </a:spcBef>
              <a:spcAft>
                <a:spcPts val="0"/>
              </a:spcAft>
              <a:buNone/>
            </a:pPr>
            <a:r>
              <a:rPr lang="en" sz="1300">
                <a:solidFill>
                  <a:srgbClr val="000000"/>
                </a:solidFill>
                <a:latin typeface="Verdana"/>
                <a:ea typeface="Verdana"/>
                <a:cs typeface="Verdana"/>
                <a:sym typeface="Verdana"/>
              </a:rPr>
              <a:t>❖</a:t>
            </a:r>
            <a:r>
              <a:rPr lang="en" sz="1300" b="1">
                <a:solidFill>
                  <a:srgbClr val="000000"/>
                </a:solidFill>
                <a:latin typeface="Verdana"/>
                <a:ea typeface="Verdana"/>
                <a:cs typeface="Verdana"/>
                <a:sym typeface="Verdana"/>
              </a:rPr>
              <a:t>Understanding Statistics:</a:t>
            </a:r>
            <a:r>
              <a:rPr lang="en" sz="1300">
                <a:solidFill>
                  <a:srgbClr val="000000"/>
                </a:solidFill>
                <a:latin typeface="Verdana"/>
                <a:ea typeface="Verdana"/>
                <a:cs typeface="Verdana"/>
                <a:sym typeface="Verdana"/>
              </a:rPr>
              <a:t> Calculated basic statistics like total number of users and respective posts posted, likes, comments achieved</a:t>
            </a:r>
            <a:endParaRPr sz="1300">
              <a:solidFill>
                <a:srgbClr val="000000"/>
              </a:solidFill>
              <a:latin typeface="Verdana"/>
              <a:ea typeface="Verdana"/>
              <a:cs typeface="Verdana"/>
              <a:sym typeface="Verdana"/>
            </a:endParaRPr>
          </a:p>
          <a:p>
            <a:pPr marL="12700" lvl="0" indent="0" algn="l" rtl="0">
              <a:lnSpc>
                <a:spcPct val="115000"/>
              </a:lnSpc>
              <a:spcBef>
                <a:spcPts val="1000"/>
              </a:spcBef>
              <a:spcAft>
                <a:spcPts val="0"/>
              </a:spcAft>
              <a:buNone/>
            </a:pPr>
            <a:r>
              <a:rPr lang="en" sz="1300">
                <a:solidFill>
                  <a:srgbClr val="000000"/>
                </a:solidFill>
                <a:latin typeface="Verdana"/>
                <a:ea typeface="Verdana"/>
                <a:cs typeface="Verdana"/>
                <a:sym typeface="Verdana"/>
              </a:rPr>
              <a:t>❖</a:t>
            </a:r>
            <a:r>
              <a:rPr lang="en" sz="1300" b="1">
                <a:solidFill>
                  <a:srgbClr val="000000"/>
                </a:solidFill>
                <a:latin typeface="Verdana"/>
                <a:ea typeface="Verdana"/>
                <a:cs typeface="Verdana"/>
                <a:sym typeface="Verdana"/>
              </a:rPr>
              <a:t>Data Cleaning and Validation: </a:t>
            </a:r>
            <a:r>
              <a:rPr lang="en" sz="1300">
                <a:solidFill>
                  <a:srgbClr val="000000"/>
                </a:solidFill>
                <a:latin typeface="Verdana"/>
                <a:ea typeface="Verdana"/>
                <a:cs typeface="Verdana"/>
                <a:sym typeface="Verdana"/>
              </a:rPr>
              <a:t>Checked and removed duplicates in the data sets also treated null values.</a:t>
            </a:r>
            <a:endParaRPr sz="1300">
              <a:solidFill>
                <a:srgbClr val="000000"/>
              </a:solidFill>
              <a:latin typeface="Verdana"/>
              <a:ea typeface="Verdana"/>
              <a:cs typeface="Verdana"/>
              <a:sym typeface="Verdana"/>
            </a:endParaRPr>
          </a:p>
          <a:p>
            <a:pPr marL="12700" lvl="0" indent="0" algn="l" rtl="0">
              <a:lnSpc>
                <a:spcPct val="115000"/>
              </a:lnSpc>
              <a:spcBef>
                <a:spcPts val="0"/>
              </a:spcBef>
              <a:spcAft>
                <a:spcPts val="0"/>
              </a:spcAft>
              <a:buNone/>
            </a:pPr>
            <a:r>
              <a:rPr lang="en" sz="1300">
                <a:solidFill>
                  <a:srgbClr val="000000"/>
                </a:solidFill>
                <a:latin typeface="Verdana"/>
                <a:ea typeface="Verdana"/>
                <a:cs typeface="Verdana"/>
                <a:sym typeface="Verdana"/>
              </a:rPr>
              <a:t>❖</a:t>
            </a:r>
            <a:r>
              <a:rPr lang="en" sz="1300" b="1">
                <a:solidFill>
                  <a:srgbClr val="000000"/>
                </a:solidFill>
                <a:latin typeface="Verdana"/>
                <a:ea typeface="Verdana"/>
                <a:cs typeface="Verdana"/>
                <a:sym typeface="Verdana"/>
              </a:rPr>
              <a:t>Analysis: </a:t>
            </a:r>
            <a:r>
              <a:rPr lang="en" sz="1300">
                <a:solidFill>
                  <a:srgbClr val="000000"/>
                </a:solidFill>
                <a:latin typeface="Verdana"/>
                <a:ea typeface="Verdana"/>
                <a:cs typeface="Verdana"/>
                <a:sym typeface="Verdana"/>
              </a:rPr>
              <a:t>Utilized sql techniques such as Common Table Expressions (CTE), Aggregate Functions:(AVG, COUNT,ROUND, etc), Subqueries, Group By clause, Rank,Window functions.</a:t>
            </a:r>
            <a:endParaRPr sz="1300">
              <a:solidFill>
                <a:srgbClr val="000000"/>
              </a:solidFill>
              <a:latin typeface="Verdana"/>
              <a:ea typeface="Verdana"/>
              <a:cs typeface="Verdana"/>
              <a:sym typeface="Verdana"/>
            </a:endParaRPr>
          </a:p>
          <a:p>
            <a:pPr marL="0" lvl="0" indent="0" algn="l" rtl="0">
              <a:spcBef>
                <a:spcPts val="0"/>
              </a:spcBef>
              <a:spcAft>
                <a:spcPts val="1600"/>
              </a:spcAft>
              <a:buNone/>
            </a:pPr>
            <a:endParaRPr/>
          </a:p>
        </p:txBody>
      </p:sp>
      <p:sp>
        <p:nvSpPr>
          <p:cNvPr id="106" name="Google Shape;106;p19"/>
          <p:cNvSpPr txBox="1">
            <a:spLocks noGrp="1"/>
          </p:cNvSpPr>
          <p:nvPr>
            <p:ph type="body" idx="2"/>
          </p:nvPr>
        </p:nvSpPr>
        <p:spPr>
          <a:xfrm>
            <a:off x="4705125" y="1832100"/>
            <a:ext cx="3999900" cy="3076500"/>
          </a:xfrm>
          <a:prstGeom prst="rect">
            <a:avLst/>
          </a:prstGeom>
        </p:spPr>
        <p:txBody>
          <a:bodyPr spcFirstLastPara="1" wrap="square" lIns="91425" tIns="91425" rIns="91425" bIns="91425" anchor="t" anchorCtr="0">
            <a:noAutofit/>
          </a:bodyPr>
          <a:lstStyle/>
          <a:p>
            <a:pPr marL="12700" lvl="0" indent="0" algn="l" rtl="0">
              <a:lnSpc>
                <a:spcPct val="115000"/>
              </a:lnSpc>
              <a:spcBef>
                <a:spcPts val="0"/>
              </a:spcBef>
              <a:spcAft>
                <a:spcPts val="0"/>
              </a:spcAft>
              <a:buNone/>
            </a:pPr>
            <a:r>
              <a:rPr lang="en">
                <a:solidFill>
                  <a:srgbClr val="000000"/>
                </a:solidFill>
                <a:latin typeface="Nunito"/>
                <a:ea typeface="Nunito"/>
                <a:cs typeface="Nunito"/>
                <a:sym typeface="Nunito"/>
              </a:rPr>
              <a:t>❖</a:t>
            </a:r>
            <a:r>
              <a:rPr lang="en" b="1">
                <a:solidFill>
                  <a:srgbClr val="000000"/>
                </a:solidFill>
                <a:latin typeface="Arial"/>
                <a:ea typeface="Arial"/>
                <a:cs typeface="Arial"/>
                <a:sym typeface="Arial"/>
              </a:rPr>
              <a:t>Data Visualization</a:t>
            </a:r>
            <a:r>
              <a:rPr lang="en" sz="1300" b="1">
                <a:solidFill>
                  <a:srgbClr val="000000"/>
                </a:solidFill>
                <a:latin typeface="Arial"/>
                <a:ea typeface="Arial"/>
                <a:cs typeface="Arial"/>
                <a:sym typeface="Arial"/>
              </a:rPr>
              <a:t>:</a:t>
            </a:r>
            <a:r>
              <a:rPr lang="en" sz="1300">
                <a:solidFill>
                  <a:srgbClr val="000000"/>
                </a:solidFill>
                <a:latin typeface="Arial"/>
                <a:ea typeface="Arial"/>
                <a:cs typeface="Arial"/>
                <a:sym typeface="Arial"/>
              </a:rPr>
              <a:t> Visualized key metrics such as total posts, likes, and comments to provide a clear representation of user activity levels. Created charts and graphs to rank users based on engagement rates and to highlight the most influential hashtags.</a:t>
            </a:r>
            <a:endParaRPr sz="1300">
              <a:solidFill>
                <a:srgbClr val="000000"/>
              </a:solidFill>
              <a:latin typeface="Arial"/>
              <a:ea typeface="Arial"/>
              <a:cs typeface="Arial"/>
              <a:sym typeface="Arial"/>
            </a:endParaRPr>
          </a:p>
          <a:p>
            <a:pPr marL="12700" lvl="0" indent="0" algn="l" rtl="0">
              <a:lnSpc>
                <a:spcPct val="115000"/>
              </a:lnSpc>
              <a:spcBef>
                <a:spcPts val="1000"/>
              </a:spcBef>
              <a:spcAft>
                <a:spcPts val="0"/>
              </a:spcAft>
              <a:buNone/>
            </a:pPr>
            <a:r>
              <a:rPr lang="en" sz="1500">
                <a:solidFill>
                  <a:srgbClr val="000000"/>
                </a:solidFill>
                <a:latin typeface="Arial"/>
                <a:ea typeface="Arial"/>
                <a:cs typeface="Arial"/>
                <a:sym typeface="Arial"/>
              </a:rPr>
              <a:t>❖</a:t>
            </a:r>
            <a:r>
              <a:rPr lang="en" b="1">
                <a:solidFill>
                  <a:srgbClr val="000000"/>
                </a:solidFill>
                <a:latin typeface="Arial"/>
                <a:ea typeface="Arial"/>
                <a:cs typeface="Arial"/>
                <a:sym typeface="Arial"/>
              </a:rPr>
              <a:t>Strategy Making: </a:t>
            </a:r>
            <a:r>
              <a:rPr lang="en">
                <a:solidFill>
                  <a:srgbClr val="000000"/>
                </a:solidFill>
                <a:latin typeface="Arial"/>
                <a:ea typeface="Arial"/>
                <a:cs typeface="Arial"/>
                <a:sym typeface="Arial"/>
              </a:rPr>
              <a:t>Prepared plans and strategies for increasing user retention and increasing engagement activities.</a:t>
            </a:r>
            <a:endParaRPr>
              <a:solidFill>
                <a:srgbClr val="000000"/>
              </a:solidFill>
              <a:latin typeface="Arial"/>
              <a:ea typeface="Arial"/>
              <a:cs typeface="Arial"/>
              <a:sym typeface="Arial"/>
            </a:endParaRPr>
          </a:p>
          <a:p>
            <a:pPr marL="12700" lvl="0" indent="0" algn="l" rtl="0">
              <a:lnSpc>
                <a:spcPct val="115000"/>
              </a:lnSpc>
              <a:spcBef>
                <a:spcPts val="0"/>
              </a:spcBef>
              <a:spcAft>
                <a:spcPts val="0"/>
              </a:spcAft>
              <a:buNone/>
            </a:pPr>
            <a:r>
              <a:rPr lang="en" b="1">
                <a:solidFill>
                  <a:srgbClr val="000000"/>
                </a:solidFill>
                <a:latin typeface="Arial"/>
                <a:ea typeface="Arial"/>
                <a:cs typeface="Arial"/>
                <a:sym typeface="Arial"/>
              </a:rPr>
              <a:t>Implementation-</a:t>
            </a:r>
            <a:r>
              <a:rPr lang="en">
                <a:solidFill>
                  <a:srgbClr val="000000"/>
                </a:solidFill>
                <a:latin typeface="Arial"/>
                <a:ea typeface="Arial"/>
                <a:cs typeface="Arial"/>
                <a:sym typeface="Arial"/>
              </a:rPr>
              <a:t>Implementation of the plans and strategy are also discussed for optimised and better results</a:t>
            </a:r>
            <a:endParaRPr sz="1100">
              <a:solidFill>
                <a:srgbClr val="000000"/>
              </a:solidFill>
              <a:latin typeface="Nunito"/>
              <a:ea typeface="Nunito"/>
              <a:cs typeface="Nunito"/>
              <a:sym typeface="Nunito"/>
            </a:endParaRPr>
          </a:p>
          <a:p>
            <a:pPr marL="0" lvl="0" indent="0" algn="l" rtl="0">
              <a:spcBef>
                <a:spcPts val="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body" idx="2"/>
          </p:nvPr>
        </p:nvSpPr>
        <p:spPr>
          <a:xfrm>
            <a:off x="4972125" y="929100"/>
            <a:ext cx="3837000" cy="4066500"/>
          </a:xfrm>
          <a:prstGeom prst="rect">
            <a:avLst/>
          </a:prstGeom>
        </p:spPr>
        <p:txBody>
          <a:bodyPr spcFirstLastPara="1" wrap="square" lIns="91425" tIns="91425" rIns="91425" bIns="91425" anchor="ctr" anchorCtr="0">
            <a:noAutofit/>
          </a:bodyPr>
          <a:lstStyle/>
          <a:p>
            <a:pPr marL="12700" lvl="0" indent="0" algn="l" rtl="0">
              <a:spcBef>
                <a:spcPts val="0"/>
              </a:spcBef>
              <a:spcAft>
                <a:spcPts val="0"/>
              </a:spcAft>
              <a:buNone/>
            </a:pPr>
            <a:r>
              <a:rPr lang="en" sz="1300" dirty="0">
                <a:solidFill>
                  <a:schemeClr val="bg2">
                    <a:lumMod val="50000"/>
                  </a:schemeClr>
                </a:solidFill>
                <a:latin typeface="Verdana"/>
                <a:ea typeface="Verdana"/>
                <a:cs typeface="Verdana"/>
                <a:sym typeface="Verdana"/>
              </a:rPr>
              <a:t>❖Dreamy Tag has the highest likes where as foodie tags has lowest number of likes.</a:t>
            </a:r>
            <a:endParaRPr sz="1300" dirty="0">
              <a:solidFill>
                <a:schemeClr val="bg2">
                  <a:lumMod val="50000"/>
                </a:schemeClr>
              </a:solidFill>
              <a:latin typeface="Verdana"/>
              <a:ea typeface="Verdana"/>
              <a:cs typeface="Verdana"/>
              <a:sym typeface="Verdana"/>
            </a:endParaRPr>
          </a:p>
          <a:p>
            <a:pPr marL="12700" lvl="0" indent="0" algn="l" rtl="0">
              <a:spcBef>
                <a:spcPts val="0"/>
              </a:spcBef>
              <a:spcAft>
                <a:spcPts val="0"/>
              </a:spcAft>
              <a:buNone/>
            </a:pPr>
            <a:r>
              <a:rPr lang="en" sz="1300" dirty="0">
                <a:solidFill>
                  <a:schemeClr val="bg2">
                    <a:lumMod val="50000"/>
                  </a:schemeClr>
                </a:solidFill>
                <a:latin typeface="Verdana"/>
                <a:ea typeface="Verdana"/>
                <a:cs typeface="Verdana"/>
                <a:sym typeface="Verdana"/>
              </a:rPr>
              <a:t>❖Hashtags with high count of Likes are the popular tags among all.</a:t>
            </a:r>
            <a:endParaRPr sz="1300" dirty="0">
              <a:solidFill>
                <a:schemeClr val="bg2">
                  <a:lumMod val="50000"/>
                </a:schemeClr>
              </a:solidFill>
              <a:latin typeface="Verdana"/>
              <a:ea typeface="Verdana"/>
              <a:cs typeface="Verdana"/>
              <a:sym typeface="Verdana"/>
            </a:endParaRPr>
          </a:p>
          <a:p>
            <a:pPr marL="12700" lvl="0" indent="0" algn="l" rtl="0">
              <a:spcBef>
                <a:spcPts val="0"/>
              </a:spcBef>
              <a:spcAft>
                <a:spcPts val="0"/>
              </a:spcAft>
              <a:buNone/>
            </a:pPr>
            <a:r>
              <a:rPr lang="en" sz="1300" dirty="0">
                <a:solidFill>
                  <a:schemeClr val="bg2">
                    <a:lumMod val="50000"/>
                  </a:schemeClr>
                </a:solidFill>
                <a:latin typeface="Verdana"/>
                <a:ea typeface="Verdana"/>
                <a:cs typeface="Verdana"/>
                <a:sym typeface="Verdana"/>
              </a:rPr>
              <a:t>❖Popular tags will be promoted and influencers will promote popular tags by using them in their posts.</a:t>
            </a:r>
            <a:endParaRPr sz="1300" dirty="0">
              <a:solidFill>
                <a:schemeClr val="bg2">
                  <a:lumMod val="50000"/>
                </a:schemeClr>
              </a:solidFill>
              <a:latin typeface="Verdana"/>
              <a:ea typeface="Verdana"/>
              <a:cs typeface="Verdana"/>
              <a:sym typeface="Verdana"/>
            </a:endParaRPr>
          </a:p>
          <a:p>
            <a:pPr marL="12700" lvl="0" indent="0" algn="l" rtl="0">
              <a:spcBef>
                <a:spcPts val="0"/>
              </a:spcBef>
              <a:spcAft>
                <a:spcPts val="0"/>
              </a:spcAft>
              <a:buNone/>
            </a:pPr>
            <a:r>
              <a:rPr lang="en" sz="1300" dirty="0">
                <a:solidFill>
                  <a:schemeClr val="bg2">
                    <a:lumMod val="50000"/>
                  </a:schemeClr>
                </a:solidFill>
                <a:latin typeface="Verdana"/>
                <a:ea typeface="Verdana"/>
                <a:cs typeface="Verdana"/>
                <a:sym typeface="Verdana"/>
              </a:rPr>
              <a:t>❖Contents related to these tags should be frequently shown on explore pages of the users to engage them.</a:t>
            </a:r>
            <a:endParaRPr sz="1300" dirty="0">
              <a:solidFill>
                <a:schemeClr val="bg2">
                  <a:lumMod val="50000"/>
                </a:schemeClr>
              </a:solidFill>
              <a:latin typeface="Verdana"/>
              <a:ea typeface="Verdana"/>
              <a:cs typeface="Verdana"/>
              <a:sym typeface="Verdana"/>
            </a:endParaRPr>
          </a:p>
          <a:p>
            <a:pPr marL="12700" lvl="0" indent="0" algn="l" rtl="0">
              <a:spcBef>
                <a:spcPts val="0"/>
              </a:spcBef>
              <a:spcAft>
                <a:spcPts val="0"/>
              </a:spcAft>
              <a:buNone/>
            </a:pPr>
            <a:r>
              <a:rPr lang="en" sz="1300" dirty="0">
                <a:solidFill>
                  <a:schemeClr val="bg2">
                    <a:lumMod val="50000"/>
                  </a:schemeClr>
                </a:solidFill>
                <a:latin typeface="Verdana"/>
                <a:ea typeface="Verdana"/>
                <a:cs typeface="Verdana"/>
                <a:sym typeface="Verdana"/>
              </a:rPr>
              <a:t>❖Tags other than dreamy have very much same no. of likes so they should also be optimised.</a:t>
            </a:r>
            <a:endParaRPr sz="1300" dirty="0">
              <a:solidFill>
                <a:schemeClr val="bg2">
                  <a:lumMod val="50000"/>
                </a:schemeClr>
              </a:solidFill>
              <a:latin typeface="Verdana"/>
              <a:ea typeface="Verdana"/>
              <a:cs typeface="Verdana"/>
              <a:sym typeface="Verdana"/>
            </a:endParaRPr>
          </a:p>
          <a:p>
            <a:pPr marL="0" lvl="0" indent="0" algn="l" rtl="0">
              <a:spcBef>
                <a:spcPts val="0"/>
              </a:spcBef>
              <a:spcAft>
                <a:spcPts val="1600"/>
              </a:spcAft>
              <a:buNone/>
            </a:pPr>
            <a:endParaRPr dirty="0"/>
          </a:p>
        </p:txBody>
      </p:sp>
      <p:pic>
        <p:nvPicPr>
          <p:cNvPr id="112" name="Google Shape;112;p20"/>
          <p:cNvPicPr preferRelativeResize="0"/>
          <p:nvPr/>
        </p:nvPicPr>
        <p:blipFill>
          <a:blip r:embed="rId3">
            <a:alphaModFix/>
          </a:blip>
          <a:stretch>
            <a:fillRect/>
          </a:stretch>
        </p:blipFill>
        <p:spPr>
          <a:xfrm>
            <a:off x="152400" y="929100"/>
            <a:ext cx="4275575" cy="4066500"/>
          </a:xfrm>
          <a:prstGeom prst="rect">
            <a:avLst/>
          </a:prstGeom>
          <a:noFill/>
          <a:ln>
            <a:noFill/>
          </a:ln>
        </p:spPr>
      </p:pic>
      <p:sp>
        <p:nvSpPr>
          <p:cNvPr id="113" name="Google Shape;113;p20"/>
          <p:cNvSpPr txBox="1">
            <a:spLocks noGrp="1"/>
          </p:cNvSpPr>
          <p:nvPr>
            <p:ph type="title"/>
          </p:nvPr>
        </p:nvSpPr>
        <p:spPr>
          <a:xfrm>
            <a:off x="1241825" y="65400"/>
            <a:ext cx="6698400" cy="77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300">
                <a:solidFill>
                  <a:srgbClr val="000000"/>
                </a:solidFill>
                <a:latin typeface="Verdana"/>
                <a:ea typeface="Verdana"/>
                <a:cs typeface="Verdana"/>
                <a:sym typeface="Verdana"/>
              </a:rPr>
              <a:t>Content Performance</a:t>
            </a:r>
            <a:endParaRPr>
              <a:solidFill>
                <a:srgbClr val="000000"/>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body" idx="2"/>
          </p:nvPr>
        </p:nvSpPr>
        <p:spPr>
          <a:xfrm>
            <a:off x="4939500" y="724200"/>
            <a:ext cx="3837000" cy="4217400"/>
          </a:xfrm>
          <a:prstGeom prst="rect">
            <a:avLst/>
          </a:prstGeom>
        </p:spPr>
        <p:txBody>
          <a:bodyPr spcFirstLastPara="1" wrap="square" lIns="91425" tIns="91425" rIns="91425" bIns="91425" anchor="ctr" anchorCtr="0">
            <a:noAutofit/>
          </a:bodyPr>
          <a:lstStyle/>
          <a:p>
            <a:pPr marL="12700" lvl="0" indent="0" algn="l" rtl="0">
              <a:spcBef>
                <a:spcPts val="0"/>
              </a:spcBef>
              <a:spcAft>
                <a:spcPts val="0"/>
              </a:spcAft>
              <a:buNone/>
            </a:pPr>
            <a:r>
              <a:rPr lang="en" sz="1300" dirty="0">
                <a:solidFill>
                  <a:schemeClr val="bg2">
                    <a:lumMod val="50000"/>
                  </a:schemeClr>
                </a:solidFill>
                <a:latin typeface="Verdana"/>
                <a:ea typeface="Verdana"/>
                <a:cs typeface="Verdana"/>
                <a:sym typeface="Verdana"/>
              </a:rPr>
              <a:t>❖Ad campaigns on the basis of user’s category.</a:t>
            </a:r>
            <a:endParaRPr sz="1300" dirty="0">
              <a:solidFill>
                <a:schemeClr val="bg2">
                  <a:lumMod val="50000"/>
                </a:schemeClr>
              </a:solidFill>
              <a:latin typeface="Verdana"/>
              <a:ea typeface="Verdana"/>
              <a:cs typeface="Verdana"/>
              <a:sym typeface="Verdana"/>
            </a:endParaRPr>
          </a:p>
          <a:p>
            <a:pPr marL="12700" lvl="0" indent="0" algn="l" rtl="0">
              <a:spcBef>
                <a:spcPts val="0"/>
              </a:spcBef>
              <a:spcAft>
                <a:spcPts val="0"/>
              </a:spcAft>
              <a:buNone/>
            </a:pPr>
            <a:r>
              <a:rPr lang="en" sz="1300" dirty="0">
                <a:solidFill>
                  <a:schemeClr val="bg2">
                    <a:lumMod val="50000"/>
                  </a:schemeClr>
                </a:solidFill>
                <a:latin typeface="Verdana"/>
                <a:ea typeface="Verdana"/>
                <a:cs typeface="Verdana"/>
                <a:sym typeface="Verdana"/>
              </a:rPr>
              <a:t>❖Utilise user data for personalised ad and content.</a:t>
            </a:r>
            <a:endParaRPr sz="1300" dirty="0">
              <a:solidFill>
                <a:schemeClr val="bg2">
                  <a:lumMod val="50000"/>
                </a:schemeClr>
              </a:solidFill>
              <a:latin typeface="Verdana"/>
              <a:ea typeface="Verdana"/>
              <a:cs typeface="Verdana"/>
              <a:sym typeface="Verdana"/>
            </a:endParaRPr>
          </a:p>
          <a:p>
            <a:pPr marL="12700" lvl="0" indent="0" algn="l" rtl="0">
              <a:spcBef>
                <a:spcPts val="0"/>
              </a:spcBef>
              <a:spcAft>
                <a:spcPts val="0"/>
              </a:spcAft>
              <a:buNone/>
            </a:pPr>
            <a:r>
              <a:rPr lang="en" sz="1300" dirty="0">
                <a:solidFill>
                  <a:schemeClr val="bg2">
                    <a:lumMod val="50000"/>
                  </a:schemeClr>
                </a:solidFill>
                <a:latin typeface="Verdana"/>
                <a:ea typeface="Verdana"/>
                <a:cs typeface="Verdana"/>
                <a:sym typeface="Verdana"/>
              </a:rPr>
              <a:t>❖ Notifications and recommendations should be given on the basis of content users follow and like the most.</a:t>
            </a:r>
            <a:endParaRPr sz="1300" dirty="0">
              <a:solidFill>
                <a:schemeClr val="bg2">
                  <a:lumMod val="50000"/>
                </a:schemeClr>
              </a:solidFill>
              <a:latin typeface="Verdana"/>
              <a:ea typeface="Verdana"/>
              <a:cs typeface="Verdana"/>
              <a:sym typeface="Verdana"/>
            </a:endParaRPr>
          </a:p>
          <a:p>
            <a:pPr marL="12700" lvl="0" indent="0" algn="l" rtl="0">
              <a:spcBef>
                <a:spcPts val="0"/>
              </a:spcBef>
              <a:spcAft>
                <a:spcPts val="0"/>
              </a:spcAft>
              <a:buNone/>
            </a:pPr>
            <a:r>
              <a:rPr lang="en" sz="1300" dirty="0">
                <a:solidFill>
                  <a:schemeClr val="bg2">
                    <a:lumMod val="50000"/>
                  </a:schemeClr>
                </a:solidFill>
                <a:latin typeface="Verdana"/>
                <a:ea typeface="Verdana"/>
                <a:cs typeface="Verdana"/>
                <a:sym typeface="Verdana"/>
              </a:rPr>
              <a:t>❖Collaborations with the Highly engaged users to encourage others for re-engaging on the platform.</a:t>
            </a:r>
            <a:r>
              <a:rPr lang="en" sz="1500" dirty="0">
                <a:solidFill>
                  <a:schemeClr val="bg2">
                    <a:lumMod val="50000"/>
                  </a:schemeClr>
                </a:solidFill>
                <a:latin typeface="Verdana"/>
                <a:ea typeface="Verdana"/>
                <a:cs typeface="Verdana"/>
                <a:sym typeface="Verdana"/>
              </a:rPr>
              <a:t> </a:t>
            </a:r>
            <a:endParaRPr sz="1500" dirty="0">
              <a:solidFill>
                <a:schemeClr val="bg2">
                  <a:lumMod val="50000"/>
                </a:schemeClr>
              </a:solidFill>
              <a:latin typeface="Verdana"/>
              <a:ea typeface="Verdana"/>
              <a:cs typeface="Verdana"/>
              <a:sym typeface="Verdana"/>
            </a:endParaRPr>
          </a:p>
          <a:p>
            <a:pPr marL="0" lvl="0" indent="0" algn="l" rtl="0">
              <a:spcBef>
                <a:spcPts val="0"/>
              </a:spcBef>
              <a:spcAft>
                <a:spcPts val="1600"/>
              </a:spcAft>
              <a:buNone/>
            </a:pPr>
            <a:endParaRPr dirty="0"/>
          </a:p>
        </p:txBody>
      </p:sp>
      <p:sp>
        <p:nvSpPr>
          <p:cNvPr id="119" name="Google Shape;119;p21"/>
          <p:cNvSpPr txBox="1">
            <a:spLocks noGrp="1"/>
          </p:cNvSpPr>
          <p:nvPr>
            <p:ph type="title"/>
          </p:nvPr>
        </p:nvSpPr>
        <p:spPr>
          <a:xfrm>
            <a:off x="317525" y="65400"/>
            <a:ext cx="8003400" cy="77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300">
                <a:solidFill>
                  <a:srgbClr val="000000"/>
                </a:solidFill>
                <a:latin typeface="Verdana"/>
                <a:ea typeface="Verdana"/>
                <a:cs typeface="Verdana"/>
                <a:sym typeface="Verdana"/>
              </a:rPr>
              <a:t>Advertisement Strategy</a:t>
            </a:r>
            <a:endParaRPr sz="3700">
              <a:solidFill>
                <a:srgbClr val="000000"/>
              </a:solidFill>
              <a:latin typeface="Verdana"/>
              <a:ea typeface="Verdana"/>
              <a:cs typeface="Verdana"/>
              <a:sym typeface="Verdana"/>
            </a:endParaRPr>
          </a:p>
        </p:txBody>
      </p:sp>
      <p:pic>
        <p:nvPicPr>
          <p:cNvPr id="120" name="Google Shape;120;p21"/>
          <p:cNvPicPr preferRelativeResize="0"/>
          <p:nvPr/>
        </p:nvPicPr>
        <p:blipFill>
          <a:blip r:embed="rId3">
            <a:alphaModFix/>
          </a:blip>
          <a:stretch>
            <a:fillRect/>
          </a:stretch>
        </p:blipFill>
        <p:spPr>
          <a:xfrm>
            <a:off x="0" y="842100"/>
            <a:ext cx="4482351" cy="4099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body" idx="2"/>
          </p:nvPr>
        </p:nvSpPr>
        <p:spPr>
          <a:xfrm>
            <a:off x="4939500" y="826650"/>
            <a:ext cx="3837000" cy="4201800"/>
          </a:xfrm>
          <a:prstGeom prst="rect">
            <a:avLst/>
          </a:prstGeom>
        </p:spPr>
        <p:txBody>
          <a:bodyPr spcFirstLastPara="1" wrap="square" lIns="91425" tIns="91425" rIns="91425" bIns="91425" anchor="ctr" anchorCtr="0">
            <a:noAutofit/>
          </a:bodyPr>
          <a:lstStyle/>
          <a:p>
            <a:pPr marL="12700" lvl="0" indent="0" algn="l" rtl="0">
              <a:spcBef>
                <a:spcPts val="0"/>
              </a:spcBef>
              <a:spcAft>
                <a:spcPts val="0"/>
              </a:spcAft>
              <a:buNone/>
            </a:pPr>
            <a:endParaRPr sz="1500" dirty="0">
              <a:solidFill>
                <a:srgbClr val="FFFFFF"/>
              </a:solidFill>
              <a:latin typeface="Arial"/>
              <a:ea typeface="Arial"/>
              <a:cs typeface="Arial"/>
              <a:sym typeface="Arial"/>
            </a:endParaRPr>
          </a:p>
          <a:p>
            <a:pPr marL="12700" lvl="0" indent="0" algn="l" rtl="0">
              <a:spcBef>
                <a:spcPts val="0"/>
              </a:spcBef>
              <a:spcAft>
                <a:spcPts val="0"/>
              </a:spcAft>
              <a:buNone/>
            </a:pPr>
            <a:endParaRPr sz="1500" dirty="0">
              <a:solidFill>
                <a:schemeClr val="bg2">
                  <a:lumMod val="50000"/>
                </a:schemeClr>
              </a:solidFill>
              <a:latin typeface="Arial"/>
              <a:ea typeface="Arial"/>
              <a:cs typeface="Arial"/>
              <a:sym typeface="Arial"/>
            </a:endParaRPr>
          </a:p>
          <a:p>
            <a:pPr marL="12700" lvl="0" indent="0" algn="l" rtl="0">
              <a:spcBef>
                <a:spcPts val="0"/>
              </a:spcBef>
              <a:spcAft>
                <a:spcPts val="0"/>
              </a:spcAft>
              <a:buNone/>
            </a:pPr>
            <a:r>
              <a:rPr lang="en" sz="1300" dirty="0">
                <a:solidFill>
                  <a:schemeClr val="bg2">
                    <a:lumMod val="50000"/>
                  </a:schemeClr>
                </a:solidFill>
                <a:latin typeface="Verdana"/>
                <a:ea typeface="Verdana"/>
                <a:cs typeface="Verdana"/>
                <a:sym typeface="Verdana"/>
              </a:rPr>
              <a:t>❖Target audience on the basis of categories and content they brows.</a:t>
            </a:r>
            <a:endParaRPr sz="1300" dirty="0">
              <a:solidFill>
                <a:schemeClr val="bg2">
                  <a:lumMod val="50000"/>
                </a:schemeClr>
              </a:solidFill>
              <a:latin typeface="Verdana"/>
              <a:ea typeface="Verdana"/>
              <a:cs typeface="Verdana"/>
              <a:sym typeface="Verdana"/>
            </a:endParaRPr>
          </a:p>
          <a:p>
            <a:pPr marL="12700" lvl="0" indent="0" algn="l" rtl="0">
              <a:spcBef>
                <a:spcPts val="1000"/>
              </a:spcBef>
              <a:spcAft>
                <a:spcPts val="0"/>
              </a:spcAft>
              <a:buNone/>
            </a:pPr>
            <a:r>
              <a:rPr lang="en" sz="1300" dirty="0">
                <a:solidFill>
                  <a:schemeClr val="bg2">
                    <a:lumMod val="50000"/>
                  </a:schemeClr>
                </a:solidFill>
                <a:latin typeface="Verdana"/>
                <a:ea typeface="Verdana"/>
                <a:cs typeface="Verdana"/>
                <a:sym typeface="Verdana"/>
              </a:rPr>
              <a:t>❖Personalised notification and emails should be send the the users to increase engagement.</a:t>
            </a:r>
            <a:endParaRPr sz="1300" dirty="0">
              <a:solidFill>
                <a:schemeClr val="bg2">
                  <a:lumMod val="50000"/>
                </a:schemeClr>
              </a:solidFill>
              <a:latin typeface="Verdana"/>
              <a:ea typeface="Verdana"/>
              <a:cs typeface="Verdana"/>
              <a:sym typeface="Verdana"/>
            </a:endParaRPr>
          </a:p>
          <a:p>
            <a:pPr marL="12700" lvl="0" indent="0" algn="l" rtl="0">
              <a:spcBef>
                <a:spcPts val="1000"/>
              </a:spcBef>
              <a:spcAft>
                <a:spcPts val="0"/>
              </a:spcAft>
              <a:buNone/>
            </a:pPr>
            <a:r>
              <a:rPr lang="en" sz="1300" dirty="0">
                <a:solidFill>
                  <a:schemeClr val="bg2">
                    <a:lumMod val="50000"/>
                  </a:schemeClr>
                </a:solidFill>
                <a:latin typeface="Verdana"/>
                <a:ea typeface="Verdana"/>
                <a:cs typeface="Verdana"/>
                <a:sym typeface="Verdana"/>
              </a:rPr>
              <a:t>❖Notification should be catchy and funny so user may not feel disturbed and irritated.</a:t>
            </a:r>
            <a:endParaRPr sz="1300" dirty="0">
              <a:solidFill>
                <a:schemeClr val="bg2">
                  <a:lumMod val="50000"/>
                </a:schemeClr>
              </a:solidFill>
              <a:latin typeface="Verdana"/>
              <a:ea typeface="Verdana"/>
              <a:cs typeface="Verdana"/>
              <a:sym typeface="Verdana"/>
            </a:endParaRPr>
          </a:p>
          <a:p>
            <a:pPr marL="12700" lvl="0" indent="0" algn="l" rtl="0">
              <a:spcBef>
                <a:spcPts val="1000"/>
              </a:spcBef>
              <a:spcAft>
                <a:spcPts val="0"/>
              </a:spcAft>
              <a:buNone/>
            </a:pPr>
            <a:r>
              <a:rPr lang="en" sz="1300" dirty="0">
                <a:solidFill>
                  <a:schemeClr val="bg2">
                    <a:lumMod val="50000"/>
                  </a:schemeClr>
                </a:solidFill>
                <a:latin typeface="Verdana"/>
                <a:ea typeface="Verdana"/>
                <a:cs typeface="Verdana"/>
                <a:sym typeface="Verdana"/>
              </a:rPr>
              <a:t>❖Analyse the ad campaigns which are getting low response and substitute them.</a:t>
            </a:r>
            <a:endParaRPr sz="1300" dirty="0">
              <a:solidFill>
                <a:schemeClr val="bg2">
                  <a:lumMod val="50000"/>
                </a:schemeClr>
              </a:solidFill>
              <a:latin typeface="Verdana"/>
              <a:ea typeface="Verdana"/>
              <a:cs typeface="Verdana"/>
              <a:sym typeface="Verdana"/>
            </a:endParaRPr>
          </a:p>
          <a:p>
            <a:pPr marL="12700" lvl="0" indent="0" algn="l" rtl="0">
              <a:spcBef>
                <a:spcPts val="1000"/>
              </a:spcBef>
              <a:spcAft>
                <a:spcPts val="0"/>
              </a:spcAft>
              <a:buNone/>
            </a:pPr>
            <a:r>
              <a:rPr lang="en" sz="1300" dirty="0">
                <a:solidFill>
                  <a:schemeClr val="bg2">
                    <a:lumMod val="50000"/>
                  </a:schemeClr>
                </a:solidFill>
                <a:latin typeface="Verdana"/>
                <a:ea typeface="Verdana"/>
                <a:cs typeface="Verdana"/>
                <a:sym typeface="Verdana"/>
              </a:rPr>
              <a:t>❖Collaborations should be done with brands and users, pay the user for paid posts who have better reach and engagement.</a:t>
            </a:r>
            <a:endParaRPr sz="1300" dirty="0">
              <a:solidFill>
                <a:schemeClr val="bg2">
                  <a:lumMod val="50000"/>
                </a:schemeClr>
              </a:solidFill>
              <a:latin typeface="Verdana"/>
              <a:ea typeface="Verdana"/>
              <a:cs typeface="Verdana"/>
              <a:sym typeface="Verdana"/>
            </a:endParaRPr>
          </a:p>
          <a:p>
            <a:pPr marL="0" lvl="0" indent="0" algn="l" rtl="0">
              <a:spcBef>
                <a:spcPts val="0"/>
              </a:spcBef>
              <a:spcAft>
                <a:spcPts val="1600"/>
              </a:spcAft>
              <a:buNone/>
            </a:pPr>
            <a:endParaRPr dirty="0"/>
          </a:p>
        </p:txBody>
      </p:sp>
      <p:sp>
        <p:nvSpPr>
          <p:cNvPr id="126" name="Google Shape;126;p22"/>
          <p:cNvSpPr txBox="1">
            <a:spLocks noGrp="1"/>
          </p:cNvSpPr>
          <p:nvPr>
            <p:ph type="title"/>
          </p:nvPr>
        </p:nvSpPr>
        <p:spPr>
          <a:xfrm>
            <a:off x="317525" y="65400"/>
            <a:ext cx="8003400" cy="77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300">
                <a:solidFill>
                  <a:srgbClr val="000000"/>
                </a:solidFill>
                <a:latin typeface="Arial"/>
                <a:ea typeface="Arial"/>
                <a:cs typeface="Arial"/>
                <a:sym typeface="Arial"/>
              </a:rPr>
              <a:t>Campaigns and Projections</a:t>
            </a:r>
            <a:endParaRPr sz="3700">
              <a:solidFill>
                <a:srgbClr val="000000"/>
              </a:solidFill>
            </a:endParaRPr>
          </a:p>
        </p:txBody>
      </p:sp>
      <p:pic>
        <p:nvPicPr>
          <p:cNvPr id="127" name="Google Shape;127;p22"/>
          <p:cNvPicPr preferRelativeResize="0"/>
          <p:nvPr/>
        </p:nvPicPr>
        <p:blipFill>
          <a:blip r:embed="rId3">
            <a:alphaModFix/>
          </a:blip>
          <a:stretch>
            <a:fillRect/>
          </a:stretch>
        </p:blipFill>
        <p:spPr>
          <a:xfrm>
            <a:off x="424250" y="929250"/>
            <a:ext cx="3663550" cy="3996599"/>
          </a:xfrm>
          <a:prstGeom prst="rect">
            <a:avLst/>
          </a:prstGeom>
          <a:noFill/>
          <a:ln>
            <a:noFill/>
          </a:ln>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853</Words>
  <Application>Microsoft Office PowerPoint</Application>
  <PresentationFormat>On-screen Show (16:9)</PresentationFormat>
  <Paragraphs>71</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Roboto</vt:lpstr>
      <vt:lpstr>Nunito</vt:lpstr>
      <vt:lpstr>Arial</vt:lpstr>
      <vt:lpstr>Verdana</vt:lpstr>
      <vt:lpstr>Material</vt:lpstr>
      <vt:lpstr>Social Media Project “From Likes to Loyalty: Unlocking Insights for Smarter Marketing”</vt:lpstr>
      <vt:lpstr>Agenda</vt:lpstr>
      <vt:lpstr>The Problem</vt:lpstr>
      <vt:lpstr>Data Description</vt:lpstr>
      <vt:lpstr>Data Overview</vt:lpstr>
      <vt:lpstr>Approach</vt:lpstr>
      <vt:lpstr>Content Performance</vt:lpstr>
      <vt:lpstr>Advertisement Strategy</vt:lpstr>
      <vt:lpstr>Campaigns and Projections</vt:lpstr>
      <vt:lpstr>Engagement Analysis</vt:lpstr>
      <vt:lpstr>User Classification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cp:lastModifiedBy>Tina Kapse</cp:lastModifiedBy>
  <cp:revision>1</cp:revision>
  <dcterms:modified xsi:type="dcterms:W3CDTF">2025-04-02T12:35:45Z</dcterms:modified>
</cp:coreProperties>
</file>