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8"/>
    <p:restoredTop sz="94686"/>
  </p:normalViewPr>
  <p:slideViewPr>
    <p:cSldViewPr snapToGrid="0">
      <p:cViewPr varScale="1">
        <p:scale>
          <a:sx n="146" d="100"/>
          <a:sy n="146" d="100"/>
        </p:scale>
        <p:origin x="16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Yelp Review Analysis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Tina Lin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6D18C-9CCB-0F42-A426-F9CBD1A4788A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2C3D7A-936E-B444-A126-2AA6BF3BD021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ED10-10E1-BE4E-8420-9FF3C15B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105E-3A43-B642-A93A-573D635C6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Yelp Review contains a lot of data that can be mined and infer meaning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8CA1-E73D-6C4D-B93E-48E6EB5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95D8-4805-E147-8B95-64D3A0100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https://</a:t>
            </a:r>
            <a:r>
              <a:rPr lang="en-US" sz="1400" dirty="0" err="1"/>
              <a:t>www.kaggle.com</a:t>
            </a:r>
            <a:r>
              <a:rPr lang="en-US" sz="1400" dirty="0"/>
              <a:t>/yelp-dataset/yelp-dataset/data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0062-C20D-A74E-8825-125560BD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7896-C554-1845-9DCF-F37C20BB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22584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400" b="1" dirty="0"/>
              <a:t>1. Find the most popular words users have written in positive reviews</a:t>
            </a:r>
          </a:p>
          <a:p>
            <a:pPr>
              <a:buFontTx/>
              <a:buChar char="-"/>
            </a:pPr>
            <a:r>
              <a:rPr lang="en-US" sz="1400" b="1" dirty="0" err="1"/>
              <a:t>nltk</a:t>
            </a:r>
            <a:r>
              <a:rPr lang="en-US" sz="1400" b="1" dirty="0"/>
              <a:t> (tokenize &amp; remove </a:t>
            </a:r>
            <a:r>
              <a:rPr lang="en-US" sz="1400" b="1" dirty="0" err="1"/>
              <a:t>stopwords</a:t>
            </a:r>
            <a:r>
              <a:rPr lang="en-US" sz="1400" b="1" dirty="0"/>
              <a:t>)</a:t>
            </a:r>
          </a:p>
          <a:p>
            <a:pPr>
              <a:buFontTx/>
              <a:buChar char="-"/>
            </a:pPr>
            <a:r>
              <a:rPr lang="en-US" sz="1400" b="1" dirty="0"/>
              <a:t>text analysis </a:t>
            </a:r>
          </a:p>
          <a:p>
            <a:pPr marL="146050" indent="0">
              <a:buNone/>
            </a:pPr>
            <a:endParaRPr lang="en-US" sz="1400" b="1" dirty="0"/>
          </a:p>
          <a:p>
            <a:pPr marL="146050" indent="0">
              <a:buNone/>
            </a:pPr>
            <a:r>
              <a:rPr lang="en-US" sz="1400" b="1" dirty="0"/>
              <a:t>2.  Find the 10 most frequent part of speech tags in the review text</a:t>
            </a:r>
          </a:p>
          <a:p>
            <a:pPr>
              <a:buFontTx/>
              <a:buChar char="-"/>
            </a:pPr>
            <a:r>
              <a:rPr lang="en-US" sz="1400" b="1" dirty="0"/>
              <a:t>map reduce</a:t>
            </a:r>
          </a:p>
          <a:p>
            <a:pPr>
              <a:buFontTx/>
              <a:buChar char="-"/>
            </a:pPr>
            <a:r>
              <a:rPr lang="en-US" sz="1400" b="1" dirty="0"/>
              <a:t>regex expression</a:t>
            </a:r>
          </a:p>
          <a:p>
            <a:pPr marL="146050" indent="0">
              <a:buNone/>
            </a:pPr>
            <a:endParaRPr lang="en-US" sz="1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0062-C20D-A74E-8825-125560BD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7896-C554-1845-9DCF-F37C20BB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22584"/>
            <a:ext cx="7038900" cy="2911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3. Find whether there is a correlation between useful, funny and cool.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.</a:t>
            </a:r>
            <a:r>
              <a:rPr lang="en-US" sz="1400" b="1" dirty="0" err="1">
                <a:solidFill>
                  <a:schemeClr val="bg1"/>
                </a:solidFill>
              </a:rPr>
              <a:t>corr</a:t>
            </a:r>
            <a:r>
              <a:rPr lang="en-US" sz="1400" b="1" dirty="0">
                <a:solidFill>
                  <a:schemeClr val="bg1"/>
                </a:solidFill>
              </a:rPr>
              <a:t> function </a:t>
            </a:r>
          </a:p>
          <a:p>
            <a:pPr marL="285750" indent="-285750">
              <a:buFontTx/>
              <a:buChar char="-"/>
            </a:pPr>
            <a:r>
              <a:rPr lang="en-US" sz="1400" b="1" dirty="0" err="1">
                <a:solidFill>
                  <a:schemeClr val="bg1"/>
                </a:solidFill>
              </a:rPr>
              <a:t>Pairplot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4. Predict whether a review is positive or negative according to yelp review text.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feature importance (“useful”, “funny”, “cool”, “length”, “</a:t>
            </a:r>
            <a:r>
              <a:rPr lang="en-US" sz="1400" b="1" dirty="0" err="1">
                <a:solidFill>
                  <a:schemeClr val="bg1"/>
                </a:solidFill>
              </a:rPr>
              <a:t>word_count</a:t>
            </a:r>
            <a:r>
              <a:rPr lang="en-US" sz="1400" b="1" dirty="0">
                <a:solidFill>
                  <a:schemeClr val="bg1"/>
                </a:solidFill>
              </a:rPr>
              <a:t>”, “</a:t>
            </a:r>
            <a:r>
              <a:rPr lang="en-US" sz="1400" b="1" dirty="0" err="1">
                <a:solidFill>
                  <a:schemeClr val="bg1"/>
                </a:solidFill>
              </a:rPr>
              <a:t>flesch_score</a:t>
            </a:r>
            <a:r>
              <a:rPr lang="en-US" sz="1400" b="1" dirty="0">
                <a:solidFill>
                  <a:schemeClr val="bg1"/>
                </a:solidFill>
              </a:rPr>
              <a:t>”, “</a:t>
            </a:r>
            <a:r>
              <a:rPr lang="en-US" sz="1400" b="1" dirty="0" err="1">
                <a:solidFill>
                  <a:schemeClr val="bg1"/>
                </a:solidFill>
              </a:rPr>
              <a:t>flesch_kincaid_score</a:t>
            </a:r>
            <a:r>
              <a:rPr lang="en-US" sz="1400" b="1" dirty="0">
                <a:solidFill>
                  <a:schemeClr val="bg1"/>
                </a:solidFill>
              </a:rPr>
              <a:t>”, “</a:t>
            </a:r>
            <a:r>
              <a:rPr lang="en-US" sz="1400" b="1" dirty="0" err="1">
                <a:solidFill>
                  <a:schemeClr val="bg1"/>
                </a:solidFill>
              </a:rPr>
              <a:t>has_poswords</a:t>
            </a:r>
            <a:r>
              <a:rPr lang="en-US" sz="1400" b="1" dirty="0">
                <a:solidFill>
                  <a:schemeClr val="bg1"/>
                </a:solidFill>
              </a:rPr>
              <a:t>”, “</a:t>
            </a:r>
            <a:r>
              <a:rPr lang="en-US" sz="1400" b="1" dirty="0" err="1">
                <a:solidFill>
                  <a:schemeClr val="bg1"/>
                </a:solidFill>
              </a:rPr>
              <a:t>avg_sim</a:t>
            </a:r>
            <a:r>
              <a:rPr lang="en-US" sz="1400" b="1" dirty="0">
                <a:solidFill>
                  <a:schemeClr val="bg1"/>
                </a:solidFill>
              </a:rPr>
              <a:t>”, “</a:t>
            </a:r>
            <a:r>
              <a:rPr lang="en-US" sz="1400" b="1" dirty="0" err="1">
                <a:solidFill>
                  <a:schemeClr val="bg1"/>
                </a:solidFill>
              </a:rPr>
              <a:t>min_sim</a:t>
            </a:r>
            <a:r>
              <a:rPr lang="en-US" sz="1400" b="1" dirty="0">
                <a:solidFill>
                  <a:schemeClr val="bg1"/>
                </a:solidFill>
              </a:rPr>
              <a:t>”, “</a:t>
            </a:r>
            <a:r>
              <a:rPr lang="en-US" sz="1400" b="1" dirty="0" err="1">
                <a:solidFill>
                  <a:schemeClr val="bg1"/>
                </a:solidFill>
              </a:rPr>
              <a:t>max_sim</a:t>
            </a:r>
            <a:r>
              <a:rPr lang="en-US" sz="1400" b="1" dirty="0">
                <a:solidFill>
                  <a:schemeClr val="bg1"/>
                </a:solidFill>
              </a:rPr>
              <a:t>” and “order”)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random forest classification (80%: train data 20%: test data)</a:t>
            </a:r>
          </a:p>
          <a:p>
            <a:pPr marL="146050" indent="0">
              <a:buNone/>
            </a:pPr>
            <a:endParaRPr lang="en-US" sz="1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9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3716-93E8-9D4F-96DB-AEC68CE4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Findings </a:t>
            </a:r>
          </a:p>
        </p:txBody>
      </p:sp>
      <p:pic>
        <p:nvPicPr>
          <p:cNvPr id="4" name="Picture 3" descr="Screenshot 2018-04-14 18.39.52.png">
            <a:extLst>
              <a:ext uri="{FF2B5EF4-FFF2-40B4-BE49-F238E27FC236}">
                <a16:creationId xmlns:a16="http://schemas.microsoft.com/office/drawing/2014/main" id="{024713AD-DDF9-AD45-9FB9-0AEA927E7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44" y="1567550"/>
            <a:ext cx="2742554" cy="31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A11D-5222-7A4A-9684-9DD52964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Findings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creenshot 2018-04-14 19.33.43.png">
            <a:extLst>
              <a:ext uri="{FF2B5EF4-FFF2-40B4-BE49-F238E27FC236}">
                <a16:creationId xmlns:a16="http://schemas.microsoft.com/office/drawing/2014/main" id="{732F278A-7BA2-4B47-A7C7-EF5784A8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08" y="1583078"/>
            <a:ext cx="5411284" cy="31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B944-3593-7F49-BDCF-7A941C8C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Findings</a:t>
            </a:r>
          </a:p>
        </p:txBody>
      </p:sp>
      <p:pic>
        <p:nvPicPr>
          <p:cNvPr id="4" name="Picture 3" descr="Screenshot 2018-04-14 19.36.31.png">
            <a:extLst>
              <a:ext uri="{FF2B5EF4-FFF2-40B4-BE49-F238E27FC236}">
                <a16:creationId xmlns:a16="http://schemas.microsoft.com/office/drawing/2014/main" id="{2EF1458C-094E-F140-B6EF-B49ACB29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64" y="1377827"/>
            <a:ext cx="4049072" cy="33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9A1C-43F1-954B-A878-20B6F603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7C606-FE0C-DA43-A9F1-65F7CB973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reasonable feature importance: </a:t>
            </a:r>
            <a:r>
              <a:rPr lang="en-US" dirty="0" err="1"/>
              <a:t>has_poswords</a:t>
            </a:r>
            <a:r>
              <a:rPr lang="en-US" dirty="0"/>
              <a:t> (0.32)</a:t>
            </a:r>
          </a:p>
          <a:p>
            <a:r>
              <a:rPr lang="en-US" dirty="0"/>
              <a:t>Accuracy for Random Forest Classifier: 0.71</a:t>
            </a:r>
          </a:p>
        </p:txBody>
      </p:sp>
    </p:spTree>
    <p:extLst>
      <p:ext uri="{BB962C8B-B14F-4D97-AF65-F5344CB8AC3E}">
        <p14:creationId xmlns:p14="http://schemas.microsoft.com/office/powerpoint/2010/main" val="327290648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216</Words>
  <Application>Microsoft Macintosh PowerPoint</Application>
  <PresentationFormat>On-screen Show (16:9)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Lato</vt:lpstr>
      <vt:lpstr>Focus</vt:lpstr>
      <vt:lpstr>Yelp Review Analysis</vt:lpstr>
      <vt:lpstr>Motivation</vt:lpstr>
      <vt:lpstr>Data Sources </vt:lpstr>
      <vt:lpstr>Description &amp; Analysis </vt:lpstr>
      <vt:lpstr>Description &amp; Analysis </vt:lpstr>
      <vt:lpstr>Results &amp; Findings </vt:lpstr>
      <vt:lpstr>Results &amp; Findings  </vt:lpstr>
      <vt:lpstr>Results &amp; Findings</vt:lpstr>
      <vt:lpstr>Results &amp;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Review Analysis</dc:title>
  <cp:lastModifiedBy>Lin, Yuanting</cp:lastModifiedBy>
  <cp:revision>3</cp:revision>
  <dcterms:modified xsi:type="dcterms:W3CDTF">2019-05-28T01:09:57Z</dcterms:modified>
</cp:coreProperties>
</file>