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3" r:id="rId9"/>
    <p:sldId id="267" r:id="rId10"/>
    <p:sldId id="268" r:id="rId11"/>
    <p:sldId id="271" r:id="rId12"/>
    <p:sldId id="270" r:id="rId13"/>
    <p:sldId id="272" r:id="rId14"/>
    <p:sldId id="273" r:id="rId15"/>
    <p:sldId id="274" r:id="rId16"/>
    <p:sldId id="276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69" r:id="rId27"/>
    <p:sldId id="287" r:id="rId28"/>
    <p:sldId id="2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n Nie" initials="LN" lastIdx="2" clrIdx="0">
    <p:extLst>
      <p:ext uri="{19B8F6BF-5375-455C-9EA6-DF929625EA0E}">
        <p15:presenceInfo xmlns:p15="http://schemas.microsoft.com/office/powerpoint/2012/main" userId="S::lnie19@ubishops.ca::9790cafd-4a89-4a8f-8dd8-7542f68ca2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80ABE-515A-7045-B7AC-8B017565052B}" v="130" dt="2021-04-16T01:30:28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 snapToObjects="1">
      <p:cViewPr>
        <p:scale>
          <a:sx n="92" d="100"/>
          <a:sy n="92" d="100"/>
        </p:scale>
        <p:origin x="1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articles/38-regression-model-validation/157-cross-validation-essentials-in-r/" TargetMode="External"/><Relationship Id="rId2" Type="http://schemas.openxmlformats.org/officeDocument/2006/relationships/hyperlink" Target="https://topepo.github.io/caret/subsampling-for-class-imbalanc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tats/cvpartitio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learnjl.readthedocs.io/en/latest/cross_validation/" TargetMode="External"/><Relationship Id="rId2" Type="http://schemas.openxmlformats.org/officeDocument/2006/relationships/hyperlink" Target="https://scikitlearnjl.readthedocs.io/en/latest/quickstar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Stats/MLBase.jl" TargetMode="External"/><Relationship Id="rId2" Type="http://schemas.openxmlformats.org/officeDocument/2006/relationships/hyperlink" Target="https://mlbasejl.readthedocs.io/en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/scikit-learn/tree/95119c13af77c76e150b753485c662b7c52a41a2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D35E-608C-D74B-8954-200877D04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CS 504 – Programming Languages for Data Analysis Assignment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F242-4770-E04D-8551-CE8F167B8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Lin, </a:t>
            </a:r>
            <a:r>
              <a:rPr lang="en-CA" dirty="0" err="1"/>
              <a:t>Junjia</a:t>
            </a:r>
            <a:r>
              <a:rPr lang="en-CA" dirty="0"/>
              <a:t> 002268506 </a:t>
            </a:r>
          </a:p>
          <a:p>
            <a:r>
              <a:rPr lang="en-CA" dirty="0" err="1"/>
              <a:t>Nie</a:t>
            </a:r>
            <a:r>
              <a:rPr lang="en-CA" dirty="0"/>
              <a:t>, </a:t>
            </a:r>
            <a:r>
              <a:rPr lang="en-CA" dirty="0" err="1"/>
              <a:t>Luyun</a:t>
            </a:r>
            <a:r>
              <a:rPr lang="en-CA" dirty="0"/>
              <a:t> 002268087 </a:t>
            </a:r>
          </a:p>
        </p:txBody>
      </p:sp>
    </p:spTree>
    <p:extLst>
      <p:ext uri="{BB962C8B-B14F-4D97-AF65-F5344CB8AC3E}">
        <p14:creationId xmlns:p14="http://schemas.microsoft.com/office/powerpoint/2010/main" val="270343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61-4D2F-234E-8C88-124B326F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CA" cap="none" dirty="0"/>
              <a:t>Scikit-learn.</a:t>
            </a:r>
            <a:r>
              <a:rPr lang="en-CA" dirty="0"/>
              <a:t> </a:t>
            </a:r>
            <a:r>
              <a:rPr lang="en-CA" cap="none" dirty="0" err="1"/>
              <a:t>model_selection</a:t>
            </a:r>
            <a:r>
              <a:rPr lang="en-US" cap="none" dirty="0"/>
              <a:t> </a:t>
            </a:r>
            <a:r>
              <a:rPr lang="en-US" cap="none" dirty="0" err="1"/>
              <a:t>Implimentation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8449-4DA4-804A-8C58-836333C0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4449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Data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4E2E0-D066-D043-9471-D91399E6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263899"/>
            <a:ext cx="8813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/>
              <a:t>2.2.1 Non-Cross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4051"/>
            <a:ext cx="9905998" cy="31242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Non-Cross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Non-Cross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7758113" y="1634051"/>
            <a:ext cx="3600450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ShuffleSplit</a:t>
            </a:r>
            <a:r>
              <a:rPr lang="en-US" dirty="0"/>
              <a:t> function separates a sample into 2 subsets of sized rates.  It returns both the  training set and the testing set. Also, it iterates the length of sample times.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ShuffleSplit</a:t>
            </a:r>
            <a:r>
              <a:rPr lang="en-CA" dirty="0"/>
              <a:t>(</a:t>
            </a:r>
            <a:r>
              <a:rPr lang="en-CA" dirty="0" err="1"/>
              <a:t>train_size,test_size</a:t>
            </a:r>
            <a:r>
              <a:rPr lang="en-CA" dirty="0"/>
              <a:t>) and </a:t>
            </a:r>
            <a:r>
              <a:rPr lang="en-CA" dirty="0" err="1"/>
              <a:t>X.split</a:t>
            </a:r>
            <a:r>
              <a:rPr lang="en-CA" dirty="0"/>
              <a:t>(Sample)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EC901-2B3F-F24F-81C4-D761A901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64666"/>
            <a:ext cx="6083301" cy="1066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2B745-4673-5442-9ABB-C4C64D8A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337974"/>
            <a:ext cx="2930525" cy="21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3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/>
              <a:t>2.2.</a:t>
            </a:r>
            <a:r>
              <a:rPr lang="en-US" altLang="zh-CN" cap="none" dirty="0"/>
              <a:t>2</a:t>
            </a:r>
            <a:r>
              <a:rPr lang="en-US" cap="none" dirty="0"/>
              <a:t> K</a:t>
            </a:r>
            <a:r>
              <a:rPr lang="en-US" altLang="zh-CN" cap="none" dirty="0"/>
              <a:t>-fold</a:t>
            </a:r>
            <a:r>
              <a:rPr lang="en-US" cap="none" dirty="0"/>
              <a:t>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5533"/>
            <a:ext cx="9905998" cy="31242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K-fold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K-fold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7135811" y="2128838"/>
            <a:ext cx="4179889" cy="336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KFold</a:t>
            </a:r>
            <a:r>
              <a:rPr lang="en-US" dirty="0"/>
              <a:t> function separates a sample into k disjoint validation subsets of nearly the same length.  The function returns both the  training set and the testing 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KFold</a:t>
            </a:r>
            <a:r>
              <a:rPr lang="en-CA" dirty="0"/>
              <a:t>(k) and </a:t>
            </a:r>
            <a:r>
              <a:rPr lang="en-CA" dirty="0" err="1"/>
              <a:t>X.split</a:t>
            </a:r>
            <a:r>
              <a:rPr lang="en-CA" dirty="0"/>
              <a:t>(Sample)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AFFF7-8E2F-324C-84B6-07029123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49" y="2992433"/>
            <a:ext cx="4832351" cy="126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32932-A24C-5849-8269-5D1D7BD2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8" y="4778366"/>
            <a:ext cx="4179889" cy="13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/>
              <a:t>2.2.3 LOOCV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741"/>
            <a:ext cx="9905998" cy="31242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LOOCV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LOOCV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6313489" y="2250214"/>
            <a:ext cx="4179889" cy="294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LOOCV function selects one of n samples as the testing subset. It returns the both training set and the testing 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LeaveOneOut</a:t>
            </a:r>
            <a:r>
              <a:rPr lang="en-CA" dirty="0"/>
              <a:t>() and </a:t>
            </a:r>
            <a:r>
              <a:rPr lang="en-CA" dirty="0" err="1"/>
              <a:t>X.split</a:t>
            </a:r>
            <a:r>
              <a:rPr lang="en-CA" dirty="0"/>
              <a:t>(Sample)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3BD9E-5935-EE4A-BC2B-1394F042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4" y="2410779"/>
            <a:ext cx="4179889" cy="1194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8595F-06E0-4D48-9CCD-30731ABF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4" y="4203051"/>
            <a:ext cx="2698751" cy="22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359B0-8166-7C4D-9CC6-612217F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3. R </a:t>
            </a:r>
            <a:br>
              <a:rPr lang="en-US" sz="5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5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(“trainControl”)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A77-EFF8-4E45-A907-9F4824D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</a:t>
            </a:r>
            <a:r>
              <a:rPr lang="en-US" cap="none" dirty="0"/>
              <a:t> </a:t>
            </a:r>
            <a:r>
              <a:rPr lang="en-CA" cap="none" dirty="0" err="1"/>
              <a:t>TrainControl</a:t>
            </a:r>
            <a:r>
              <a:rPr lang="en-CA" cap="none" dirty="0"/>
              <a:t> </a:t>
            </a:r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37EE-56DB-154A-9CBC-2603CB39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00296"/>
            <a:ext cx="9905998" cy="35853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Introduction</a:t>
            </a:r>
            <a:r>
              <a:rPr lang="en-US" cap="none" dirty="0"/>
              <a:t>: </a:t>
            </a:r>
            <a:r>
              <a:rPr lang="en-US" cap="none" dirty="0" err="1"/>
              <a:t>TrainContol</a:t>
            </a:r>
            <a:r>
              <a:rPr lang="en-US" cap="none" dirty="0"/>
              <a:t> provides </a:t>
            </a:r>
            <a:r>
              <a:rPr lang="en-US" cap="none" dirty="0" err="1"/>
              <a:t>surpots</a:t>
            </a:r>
            <a:r>
              <a:rPr lang="en-US" cap="none" dirty="0"/>
              <a:t> for the Train function.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Documentation</a:t>
            </a:r>
            <a:r>
              <a:rPr lang="en-US" cap="none" dirty="0"/>
              <a:t>: </a:t>
            </a:r>
            <a:r>
              <a:rPr lang="en-CA" cap="none" dirty="0"/>
              <a:t>https://</a:t>
            </a:r>
            <a:r>
              <a:rPr lang="en-CA" cap="none" dirty="0" err="1"/>
              <a:t>www.rdocumentation.org</a:t>
            </a:r>
            <a:r>
              <a:rPr lang="en-CA" cap="none" dirty="0"/>
              <a:t>/packages/caret/versions/6.0-86/topics/</a:t>
            </a:r>
            <a:r>
              <a:rPr lang="en-CA" cap="none" dirty="0" err="1"/>
              <a:t>trainControl</a:t>
            </a:r>
            <a:r>
              <a:rPr lang="en-CA" cap="none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Source</a:t>
            </a:r>
            <a:r>
              <a:rPr lang="en-US" cap="none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cap="none" dirty="0">
                <a:hlinkClick r:id="rId2"/>
              </a:rPr>
              <a:t>https://topepo.github.io/caret/subsampling-for-class-imbalances.html</a:t>
            </a:r>
            <a:endParaRPr lang="en-US" cap="none" dirty="0"/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effectLst/>
                <a:hlinkClick r:id="rId3"/>
              </a:rPr>
              <a:t>http://www.sthda.com/english/articles/38-regression-model-validation/157-cross-validation-essentials-in-r/</a:t>
            </a:r>
            <a:r>
              <a:rPr lang="en-US" cap="none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Schemes</a:t>
            </a:r>
            <a:r>
              <a:rPr lang="en-US" cap="none" dirty="0"/>
              <a:t>: cv, LOOCV</a:t>
            </a:r>
          </a:p>
        </p:txBody>
      </p:sp>
    </p:spTree>
    <p:extLst>
      <p:ext uri="{BB962C8B-B14F-4D97-AF65-F5344CB8AC3E}">
        <p14:creationId xmlns:p14="http://schemas.microsoft.com/office/powerpoint/2010/main" val="425212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61-4D2F-234E-8C88-124B326F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CA" cap="none" dirty="0" err="1"/>
              <a:t>TrainControl</a:t>
            </a:r>
            <a:r>
              <a:rPr lang="en-CA" cap="none" dirty="0"/>
              <a:t> </a:t>
            </a:r>
            <a:r>
              <a:rPr lang="en-US" cap="none" dirty="0" err="1"/>
              <a:t>Implimentation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8449-4DA4-804A-8C58-836333C0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4449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Data Definition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1165F-F20C-C846-A814-92AA8403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3352799"/>
            <a:ext cx="3568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6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3.2.1 Non-Cross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5354"/>
            <a:ext cx="9905998" cy="496304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Non-Cross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  <a:buNone/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Non-Cross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7157789" y="4038356"/>
            <a:ext cx="3697290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createDataPartition</a:t>
            </a:r>
            <a:r>
              <a:rPr lang="en-US" dirty="0"/>
              <a:t> function separates a sample into 2 subsets of sized rates.  It returns both the  training set.</a:t>
            </a:r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createDataPartition</a:t>
            </a:r>
            <a:r>
              <a:rPr lang="en-CA" dirty="0"/>
              <a:t>(p)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EB245-7953-6346-A105-E3298FF0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2" y="5180227"/>
            <a:ext cx="2116685" cy="863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D0DFE-BFEA-BD42-B35C-22F190B2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3" y="2010616"/>
            <a:ext cx="4241654" cy="1664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375313-00F5-7646-9428-505F76C2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2390"/>
            <a:ext cx="5494485" cy="1692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B5FEA-D107-454D-9011-E1159C50C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784" y="5304664"/>
            <a:ext cx="2782890" cy="5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3.2.</a:t>
            </a:r>
            <a:r>
              <a:rPr lang="en-US" altLang="zh-CN" cap="none" dirty="0"/>
              <a:t>2</a:t>
            </a:r>
            <a:r>
              <a:rPr lang="en-US" cap="none" dirty="0"/>
              <a:t> K</a:t>
            </a:r>
            <a:r>
              <a:rPr lang="en-US" altLang="zh-CN" cap="none" dirty="0"/>
              <a:t>-fold</a:t>
            </a:r>
            <a:r>
              <a:rPr lang="en-US" cap="none" dirty="0"/>
              <a:t>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5548"/>
            <a:ext cx="9905998" cy="48828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K-fold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K-fold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6183248" y="3429000"/>
            <a:ext cx="5114968" cy="294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cv function separates a sample into k disjoint validation subsets of nearly the same length.  The function returns both the  training set and the testing 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trainControl</a:t>
            </a:r>
            <a:r>
              <a:rPr lang="en-CA" dirty="0"/>
              <a:t>(method,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60D5B-4290-124A-B77C-4DC8C3C4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48" y="1882129"/>
            <a:ext cx="4832352" cy="1071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387E9-D4DE-5C4F-BD02-74F6D76A3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67" y="1882130"/>
            <a:ext cx="4627644" cy="107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A694B-E77C-534C-BF18-027AEF469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32" y="3806973"/>
            <a:ext cx="4229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3.2.3 LOOCV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5548"/>
            <a:ext cx="9905998" cy="48828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LOOCV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LOOCV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7629524" y="3429000"/>
            <a:ext cx="3900489" cy="294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LOOCV function selects one of n samples as the testing subset. It returns the testing size.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</a:t>
            </a:r>
            <a:r>
              <a:rPr lang="en-US" dirty="0" err="1"/>
              <a:t>istrainControl</a:t>
            </a:r>
            <a:r>
              <a:rPr lang="en-US" dirty="0"/>
              <a:t>(method = ‘LOOCV’)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7CC89-4152-4A41-89E2-DD6FCC63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709643"/>
            <a:ext cx="5902325" cy="199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F74ED-D722-E843-928F-FDE2FBA9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908648"/>
            <a:ext cx="5027549" cy="1170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CF4C6-5AFE-D64A-8633-635EBC112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88" y="1965334"/>
            <a:ext cx="5114968" cy="11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359B0-8166-7C4D-9CC6-612217F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1. Julia (“MLBase”)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9B0-8166-7C4D-9CC6-612217F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4. Octave </a:t>
            </a:r>
            <a:b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(“</a:t>
            </a:r>
            <a:r>
              <a:rPr lang="en-CA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cvpartition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319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A77-EFF8-4E45-A907-9F4824D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</a:t>
            </a:r>
            <a:r>
              <a:rPr lang="en-US" cap="none" dirty="0"/>
              <a:t> </a:t>
            </a:r>
            <a:r>
              <a:rPr lang="en-CA" cap="none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Cvpartion</a:t>
            </a:r>
            <a:r>
              <a:rPr lang="en-CA" cap="none" dirty="0"/>
              <a:t> </a:t>
            </a:r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37EE-56DB-154A-9CBC-2603CB39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00296"/>
            <a:ext cx="9905998" cy="3585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Introduction</a:t>
            </a:r>
            <a:r>
              <a:rPr lang="en-US" cap="none" dirty="0"/>
              <a:t>: </a:t>
            </a:r>
            <a:r>
              <a:rPr lang="en-US" cap="none" dirty="0" err="1"/>
              <a:t>Cvpartion</a:t>
            </a:r>
            <a:r>
              <a:rPr lang="en-US" cap="none" dirty="0"/>
              <a:t> provides </a:t>
            </a:r>
            <a:r>
              <a:rPr lang="en-US" cap="none" dirty="0" err="1"/>
              <a:t>seperation</a:t>
            </a:r>
            <a:r>
              <a:rPr lang="en-US" cap="none" dirty="0"/>
              <a:t> samples.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Documentation</a:t>
            </a:r>
            <a:r>
              <a:rPr lang="en-US" cap="none" dirty="0"/>
              <a:t>: </a:t>
            </a:r>
            <a:r>
              <a:rPr lang="en-CA" cap="none" dirty="0"/>
              <a:t>https://</a:t>
            </a:r>
            <a:r>
              <a:rPr lang="en-CA" cap="none" dirty="0" err="1"/>
              <a:t>octave.sourceforge.io</a:t>
            </a:r>
            <a:r>
              <a:rPr lang="en-CA" cap="none" dirty="0"/>
              <a:t>/statistics/function/@</a:t>
            </a:r>
            <a:r>
              <a:rPr lang="en-CA" cap="none" dirty="0" err="1"/>
              <a:t>cvpartition</a:t>
            </a:r>
            <a:r>
              <a:rPr lang="en-CA" cap="none" dirty="0"/>
              <a:t>/</a:t>
            </a:r>
            <a:r>
              <a:rPr lang="en-CA" cap="none" dirty="0" err="1"/>
              <a:t>cvpartition.html</a:t>
            </a:r>
            <a:r>
              <a:rPr lang="en-CA" cap="none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Source</a:t>
            </a:r>
            <a:r>
              <a:rPr lang="en-US" cap="none" dirty="0"/>
              <a:t>: </a:t>
            </a:r>
            <a:r>
              <a:rPr lang="en-US" cap="none" dirty="0">
                <a:hlinkClick r:id="rId2"/>
              </a:rPr>
              <a:t>https://www.mathworks.com/help/stats/cvpartition.html</a:t>
            </a:r>
            <a:endParaRPr lang="en-US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Schemes</a:t>
            </a:r>
            <a:r>
              <a:rPr lang="en-US" cap="none" dirty="0"/>
              <a:t>: </a:t>
            </a:r>
            <a:r>
              <a:rPr lang="en-US" cap="none" dirty="0" err="1"/>
              <a:t>Houdout,KFold</a:t>
            </a:r>
            <a:r>
              <a:rPr lang="en-US" cap="none" dirty="0"/>
              <a:t>, </a:t>
            </a:r>
            <a:r>
              <a:rPr lang="en-US" cap="none" dirty="0" err="1"/>
              <a:t>Leaveout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874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61-4D2F-234E-8C88-124B326F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</a:t>
            </a:r>
            <a:r>
              <a:rPr lang="en-CA" cap="none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Cvpartion</a:t>
            </a:r>
            <a:r>
              <a:rPr lang="en-CA" cap="none" dirty="0"/>
              <a:t> </a:t>
            </a:r>
            <a:r>
              <a:rPr lang="en-US" cap="none" dirty="0" err="1"/>
              <a:t>Implimentation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8449-4DA4-804A-8C58-836333C0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4449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Data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C9B0F-0D1A-EE47-B6E9-FB4F1146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28999"/>
            <a:ext cx="6032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4.2.1 Non-Cross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5354"/>
            <a:ext cx="9905998" cy="496304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Non-Cross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  <a:buNone/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Non-Cross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6071942" y="2194626"/>
            <a:ext cx="4482854" cy="294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cvpartition</a:t>
            </a:r>
            <a:r>
              <a:rPr lang="en-US" dirty="0"/>
              <a:t> function separates a sample into 2 subsets of sized rates.  It returns both the  training set and the test 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cvpartition</a:t>
            </a:r>
            <a:r>
              <a:rPr lang="en-CA" dirty="0"/>
              <a:t>(</a:t>
            </a:r>
            <a:r>
              <a:rPr lang="en-CA" dirty="0" err="1"/>
              <a:t>X,’Holdout’,p</a:t>
            </a:r>
            <a:r>
              <a:rPr lang="en-CA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BFE70-2655-AE42-9CCB-77BD8949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2133"/>
            <a:ext cx="3192217" cy="1707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ADDB8B-DEF5-EF4E-BCA5-BEA8E117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245117"/>
            <a:ext cx="784137" cy="1896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E0372F-F0A4-E84B-8CD5-8B8A01F8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25" y="4245117"/>
            <a:ext cx="784136" cy="19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4.2.</a:t>
            </a:r>
            <a:r>
              <a:rPr lang="en-US" altLang="zh-CN" cap="none" dirty="0"/>
              <a:t>2</a:t>
            </a:r>
            <a:r>
              <a:rPr lang="en-US" cap="none" dirty="0"/>
              <a:t> K</a:t>
            </a:r>
            <a:r>
              <a:rPr lang="en-US" altLang="zh-CN" cap="none" dirty="0"/>
              <a:t>-fold</a:t>
            </a:r>
            <a:r>
              <a:rPr lang="en-US" cap="none" dirty="0"/>
              <a:t>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5548"/>
            <a:ext cx="9905998" cy="48828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K-fold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  <a:buNone/>
            </a:pPr>
            <a:endParaRPr lang="en-US" b="1" cap="none" dirty="0"/>
          </a:p>
          <a:p>
            <a:pPr marL="0" indent="0">
              <a:lnSpc>
                <a:spcPct val="150000"/>
              </a:lnSpc>
              <a:buNone/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K-fold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8603673" y="1709668"/>
            <a:ext cx="3054761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KFold</a:t>
            </a:r>
            <a:r>
              <a:rPr lang="en-US" dirty="0"/>
              <a:t> function separates a sample into k disjoint validation subsets of nearly the same length.  The function returns both the  training set and the testing 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cvpartition</a:t>
            </a:r>
            <a:r>
              <a:rPr lang="en-CA" dirty="0"/>
              <a:t>(y,’</a:t>
            </a:r>
            <a:r>
              <a:rPr lang="en-CA" dirty="0" err="1"/>
              <a:t>KFold</a:t>
            </a:r>
            <a:r>
              <a:rPr lang="en-CA" dirty="0"/>
              <a:t>’,k)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1E1F2-DCEE-964D-8E7A-1756CEB0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88495"/>
            <a:ext cx="3244544" cy="164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A60CA-E41B-9E4A-9567-D335362C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62" y="1988496"/>
            <a:ext cx="3244544" cy="1708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8DA3E6-CB39-E242-B6B4-4D87687DE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60842"/>
            <a:ext cx="3244544" cy="20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4.2.3 LOOCV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5548"/>
            <a:ext cx="9905998" cy="48828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LOOCV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LOOCV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7012637" y="3584305"/>
            <a:ext cx="4684860" cy="211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LOOCV function selects one of n samples as the testing subset. It returns the testing and the training 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</a:t>
            </a:r>
            <a:r>
              <a:rPr lang="en-CA" dirty="0" err="1"/>
              <a:t>cvpartition</a:t>
            </a:r>
            <a:r>
              <a:rPr lang="en-CA" dirty="0"/>
              <a:t>(y, ‘</a:t>
            </a:r>
            <a:r>
              <a:rPr lang="en-CA" dirty="0" err="1"/>
              <a:t>Leaveout</a:t>
            </a:r>
            <a:r>
              <a:rPr lang="en-CA" dirty="0"/>
              <a:t>’)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52460-4DB8-904A-8CF7-3EAA6B5A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7698"/>
            <a:ext cx="3723986" cy="1244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972D3-325F-A048-8D04-954B25E7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702210"/>
            <a:ext cx="4876404" cy="2296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C018F-B650-2547-906D-D4E728B6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128" y="1731412"/>
            <a:ext cx="2711018" cy="15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A23-1A30-A548-942D-A9C41674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4509"/>
          </a:xfrm>
        </p:spPr>
        <p:txBody>
          <a:bodyPr/>
          <a:lstStyle/>
          <a:p>
            <a:r>
              <a:rPr lang="en-CA" dirty="0">
                <a:effectLst/>
              </a:rPr>
              <a:t>conclusion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DA1D-68A9-1249-9262-C2207CA0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60000"/>
              </a:lnSpc>
              <a:buAutoNum type="arabicPeriod"/>
            </a:pPr>
            <a:r>
              <a:rPr lang="en-CA" cap="none" dirty="0">
                <a:effectLst/>
              </a:rPr>
              <a:t>Which one of the programming languages that you studied does support best the three variants of cross-validation? Justify your answer.</a:t>
            </a: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cap="none" dirty="0"/>
              <a:t>Answer: We considered that the R supporting best of cross-validation. Cross Validation is a process of machine learning in testing. In R, its machine learning algorithms contain control functions where cross validation can be applied within the ‘</a:t>
            </a:r>
            <a:r>
              <a:rPr lang="en-CA" cap="none" dirty="0" err="1"/>
              <a:t>TrainControl</a:t>
            </a:r>
            <a:r>
              <a:rPr lang="en-CA" cap="none" dirty="0"/>
              <a:t>’ module. As we mentioned before, no extra split functions needed to perform cross validation. By other languages, at least one line code should be written to separate rows.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94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A23-1A30-A548-942D-A9C41674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4509"/>
          </a:xfrm>
        </p:spPr>
        <p:txBody>
          <a:bodyPr/>
          <a:lstStyle/>
          <a:p>
            <a:r>
              <a:rPr lang="en-CA" dirty="0">
                <a:effectLst/>
              </a:rPr>
              <a:t>conclusion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DA1D-68A9-1249-9262-C2207CA0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8572"/>
            <a:ext cx="9905998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cap="none" dirty="0">
                <a:effectLst/>
                <a:latin typeface="+mj-lt"/>
              </a:rPr>
              <a:t>2.  Do all the programming languages that you studied support the three variants of cross- validation? </a:t>
            </a:r>
            <a:br>
              <a:rPr lang="en-CA" dirty="0">
                <a:effectLst/>
              </a:rPr>
            </a:br>
            <a:endParaRPr lang="en-CA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CA" cap="none" dirty="0"/>
              <a:t>Answer:  All languages we studied support the three variants of cross validation. Considered the executing time, the grammar and the documentation, R won the champion of other three. It executes fast and has specified application documentation. Beginners like us could learn it quicker.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33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45D1B-F181-6F47-8A6E-DB28843A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BDB-95C0-5A4F-B2A0-4613F60B8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effectLst/>
              </a:rPr>
              <a:t>Julia</a:t>
            </a:r>
          </a:p>
          <a:p>
            <a:pPr marL="0" indent="0">
              <a:buNone/>
            </a:pPr>
            <a:r>
              <a:rPr lang="en-CA" dirty="0">
                <a:effectLst/>
                <a:hlinkClick r:id="rId2"/>
              </a:rPr>
              <a:t>https://scikitlearnjl.readthedocs.io/en/latest/quickstart/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>
                <a:effectLst/>
                <a:hlinkClick r:id="rId3"/>
              </a:rPr>
              <a:t>https://scikitlearnjl.readthedocs.io/en/latest/cross_validation/</a:t>
            </a:r>
            <a:endParaRPr lang="en-CA" dirty="0">
              <a:effectLst/>
            </a:endParaRPr>
          </a:p>
          <a:p>
            <a:r>
              <a:rPr lang="en-CA" dirty="0">
                <a:effectLst/>
              </a:rPr>
              <a:t>Python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https://scikit-</a:t>
            </a:r>
            <a:r>
              <a:rPr lang="en-CA" dirty="0" err="1">
                <a:effectLst/>
              </a:rPr>
              <a:t>learn.org</a:t>
            </a:r>
            <a:r>
              <a:rPr lang="en-CA" dirty="0">
                <a:effectLst/>
              </a:rPr>
              <a:t>/stable/modules/</a:t>
            </a:r>
            <a:r>
              <a:rPr lang="en-CA" dirty="0" err="1">
                <a:effectLst/>
              </a:rPr>
              <a:t>cross_validation.html</a:t>
            </a:r>
            <a:endParaRPr lang="en-CA" dirty="0">
              <a:effectLst/>
            </a:endParaRPr>
          </a:p>
          <a:p>
            <a:r>
              <a:rPr lang="en-CA" dirty="0">
                <a:effectLst/>
              </a:rPr>
              <a:t>R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http://</a:t>
            </a:r>
            <a:r>
              <a:rPr lang="en-CA" dirty="0" err="1">
                <a:effectLst/>
              </a:rPr>
              <a:t>www.sthda.com</a:t>
            </a:r>
            <a:r>
              <a:rPr lang="en-CA" dirty="0">
                <a:effectLst/>
              </a:rPr>
              <a:t>/</a:t>
            </a:r>
            <a:r>
              <a:rPr lang="en-CA" dirty="0" err="1">
                <a:effectLst/>
              </a:rPr>
              <a:t>english</a:t>
            </a:r>
            <a:r>
              <a:rPr lang="en-CA" dirty="0">
                <a:effectLst/>
              </a:rPr>
              <a:t>/articles/38-regression-model-validation/157-cross-validation-essentials-in-r/</a:t>
            </a:r>
          </a:p>
          <a:p>
            <a:r>
              <a:rPr lang="en-CA" dirty="0">
                <a:effectLst/>
              </a:rPr>
              <a:t>Octave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/help/stats/</a:t>
            </a:r>
            <a:r>
              <a:rPr lang="en-US" dirty="0" err="1"/>
              <a:t>cvpartition.html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73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A77-EFF8-4E45-A907-9F4824D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cap="none" dirty="0" err="1"/>
              <a:t>MLBase</a:t>
            </a:r>
            <a:r>
              <a:rPr lang="en-US" cap="none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37EE-56DB-154A-9CBC-2603CB39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5853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Introduction</a:t>
            </a:r>
            <a:r>
              <a:rPr lang="en-US" cap="none" dirty="0"/>
              <a:t>: it contains several tools to support machine learning algorithms including the Cross Validation</a:t>
            </a:r>
          </a:p>
          <a:p>
            <a:pPr>
              <a:lnSpc>
                <a:spcPct val="150000"/>
              </a:lnSpc>
            </a:pPr>
            <a:endParaRPr lang="en-US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Documentation</a:t>
            </a:r>
            <a:r>
              <a:rPr lang="en-US" cap="none" dirty="0"/>
              <a:t>: </a:t>
            </a:r>
            <a:r>
              <a:rPr lang="en-US" cap="none" dirty="0">
                <a:hlinkClick r:id="rId2"/>
              </a:rPr>
              <a:t>https://mlbasejl.readthedocs.io/en/latest/</a:t>
            </a:r>
            <a:endParaRPr lang="en-US" cap="none" dirty="0"/>
          </a:p>
          <a:p>
            <a:pPr marL="0" indent="0">
              <a:lnSpc>
                <a:spcPct val="150000"/>
              </a:lnSpc>
              <a:buNone/>
            </a:pPr>
            <a:endParaRPr lang="en-US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Source</a:t>
            </a:r>
            <a:r>
              <a:rPr lang="en-US" cap="none" dirty="0"/>
              <a:t>: </a:t>
            </a:r>
            <a:r>
              <a:rPr lang="en-US" cap="none" dirty="0">
                <a:hlinkClick r:id="rId3"/>
              </a:rPr>
              <a:t>https://github.com/JuliaStats/MLBase.jl</a:t>
            </a:r>
            <a:endParaRPr lang="en-US" cap="none" dirty="0"/>
          </a:p>
          <a:p>
            <a:pPr marL="0" indent="0">
              <a:lnSpc>
                <a:spcPct val="150000"/>
              </a:lnSpc>
              <a:buNone/>
            </a:pPr>
            <a:endParaRPr lang="en-US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Schemes</a:t>
            </a:r>
            <a:r>
              <a:rPr lang="en-US" cap="none" dirty="0"/>
              <a:t>: </a:t>
            </a:r>
            <a:r>
              <a:rPr lang="en-US" cap="none" dirty="0" err="1"/>
              <a:t>RandomSub</a:t>
            </a:r>
            <a:r>
              <a:rPr lang="en-CA" cap="none" dirty="0"/>
              <a:t>, K-Fold, LOOCV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742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61-4D2F-234E-8C88-124B326F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cap="none" dirty="0" err="1"/>
              <a:t>MLBase</a:t>
            </a:r>
            <a:r>
              <a:rPr lang="en-US" cap="none" dirty="0"/>
              <a:t> </a:t>
            </a:r>
            <a:r>
              <a:rPr lang="en-US" cap="none" dirty="0" err="1"/>
              <a:t>Implimentation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8449-4DA4-804A-8C58-836333C0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4449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Data Definition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01104-24FF-9A45-A9E6-BAA9BBC8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71" y="3429000"/>
            <a:ext cx="9523882" cy="18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/>
              <a:t>1.2.1 Non-Cross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5533"/>
            <a:ext cx="9905998" cy="31242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Non-Cross Validation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Non-Cross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F7295-4DB6-2B4E-9D73-BABBCB26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016250"/>
            <a:ext cx="5892800" cy="82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5A4A9-60DB-1D41-9A9C-70BBFE66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859334"/>
            <a:ext cx="5753100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8172450" y="2128838"/>
            <a:ext cx="3143250" cy="336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RandomSub</a:t>
            </a:r>
            <a:r>
              <a:rPr lang="en-US" dirty="0"/>
              <a:t> function randomly selects k subsets from n samples and one subset contains </a:t>
            </a:r>
            <a:r>
              <a:rPr lang="en-US" dirty="0" err="1"/>
              <a:t>kn</a:t>
            </a:r>
            <a:r>
              <a:rPr lang="en-US" dirty="0"/>
              <a:t> numbers of data.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RandomSub</a:t>
            </a:r>
            <a:r>
              <a:rPr lang="en-CA" dirty="0"/>
              <a:t>(n, </a:t>
            </a:r>
            <a:r>
              <a:rPr lang="en-CA" dirty="0" err="1"/>
              <a:t>kn</a:t>
            </a:r>
            <a:r>
              <a:rPr lang="en-CA" dirty="0"/>
              <a:t>, 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/>
              <a:t>1.2.2 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5533"/>
            <a:ext cx="9905998" cy="31242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K-Fold Cross Validation–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K-Fold Cross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8172450" y="2128838"/>
            <a:ext cx="3143250" cy="377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Kfold</a:t>
            </a:r>
            <a:r>
              <a:rPr lang="en-US" dirty="0"/>
              <a:t> function </a:t>
            </a:r>
            <a:r>
              <a:rPr lang="en-US" dirty="0" err="1"/>
              <a:t>seperates</a:t>
            </a:r>
            <a:r>
              <a:rPr lang="en-US" dirty="0"/>
              <a:t> n samples into k disjoint validation subsets of nearly the same length.  The function returns a training subset of length about </a:t>
            </a:r>
            <a:r>
              <a:rPr lang="en-CA" b="1" dirty="0"/>
              <a:t>n*(1-1/k).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 err="1"/>
              <a:t>Kfold</a:t>
            </a:r>
            <a:r>
              <a:rPr lang="en-CA" dirty="0"/>
              <a:t>(n, k)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97804-063F-0745-AB9A-9917CA4E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79733"/>
            <a:ext cx="4087812" cy="1235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46B83B-663B-9741-913A-9892F453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862942"/>
            <a:ext cx="4914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4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FD8A-01F2-E744-80F8-E740E8C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/>
              <a:t>1.2.3 LOOCV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B9E-052C-8B4A-8F9E-3E233AA2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9133"/>
            <a:ext cx="9905998" cy="31242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LOOCV – Codes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endParaRPr lang="en-US" b="1" cap="none" dirty="0"/>
          </a:p>
          <a:p>
            <a:pPr>
              <a:lnSpc>
                <a:spcPct val="150000"/>
              </a:lnSpc>
            </a:pPr>
            <a:r>
              <a:rPr lang="en-US" b="1" cap="none" dirty="0"/>
              <a:t>K-Fold Cross Validation - Results</a:t>
            </a:r>
          </a:p>
          <a:p>
            <a:pPr>
              <a:lnSpc>
                <a:spcPct val="150000"/>
              </a:lnSpc>
            </a:pPr>
            <a:endParaRPr lang="en-US" b="1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E1E4-2016-BC40-BC07-BD8EE0220E0A}"/>
              </a:ext>
            </a:extLst>
          </p:cNvPr>
          <p:cNvSpPr txBox="1"/>
          <p:nvPr/>
        </p:nvSpPr>
        <p:spPr>
          <a:xfrm>
            <a:off x="7904161" y="2062035"/>
            <a:ext cx="3143250" cy="336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LOOCV function selects one of n samples as the testing subset. It returns other sample indexes as the training subset.</a:t>
            </a:r>
            <a:endParaRPr lang="en-CA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grammar is </a:t>
            </a:r>
            <a:r>
              <a:rPr lang="en-CA" dirty="0"/>
              <a:t>LOOCV(n)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07700-6EC0-894D-9FF8-7E7F548F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514600"/>
            <a:ext cx="4159250" cy="1121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CB7B3-A5C3-174E-A001-AB88C94E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4364899"/>
            <a:ext cx="4159250" cy="21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0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359B0-8166-7C4D-9CC6-612217F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2. Python (“sklearn.model_selection”)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A77-EFF8-4E45-A907-9F4824D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</a:t>
            </a:r>
            <a:r>
              <a:rPr lang="en-US" cap="none" dirty="0"/>
              <a:t> </a:t>
            </a:r>
            <a:r>
              <a:rPr lang="en-CA" cap="none" dirty="0"/>
              <a:t>Scikit-learn </a:t>
            </a:r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37EE-56DB-154A-9CBC-2603CB39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585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/>
              <a:t>Introduction</a:t>
            </a:r>
            <a:r>
              <a:rPr lang="en-US" cap="none" dirty="0"/>
              <a:t>: Scikit-learn contains a lot of simple and usable tool for data analysis. This package was started by volunteers from 2007.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Documentation</a:t>
            </a:r>
            <a:r>
              <a:rPr lang="en-US" cap="none" dirty="0"/>
              <a:t>: </a:t>
            </a:r>
            <a:r>
              <a:rPr lang="en-CA" cap="none" dirty="0">
                <a:hlinkClick r:id="rId2"/>
              </a:rPr>
              <a:t>https://scikit-learn.org/stable/</a:t>
            </a:r>
            <a:r>
              <a:rPr lang="en-CA" cap="none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cap="none" dirty="0" err="1"/>
              <a:t>Github</a:t>
            </a:r>
            <a:r>
              <a:rPr lang="en-US" cap="none" dirty="0"/>
              <a:t>: </a:t>
            </a:r>
            <a:r>
              <a:rPr lang="en-US" cap="none" dirty="0">
                <a:hlinkClick r:id="rId3"/>
              </a:rPr>
              <a:t>https://github.com/scikit-learn/scikit-learn/tree/95119c13af77c76e150b753485c662b7c52a41a2</a:t>
            </a:r>
            <a:r>
              <a:rPr lang="en-US" cap="none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cap="none" dirty="0"/>
              <a:t>Schemes</a:t>
            </a:r>
            <a:r>
              <a:rPr lang="en-US" cap="none" dirty="0"/>
              <a:t>: </a:t>
            </a:r>
            <a:r>
              <a:rPr lang="en-CA" cap="none" dirty="0" err="1"/>
              <a:t>ShuffleSplit</a:t>
            </a:r>
            <a:r>
              <a:rPr lang="en-CA" cap="none" dirty="0"/>
              <a:t>, K-Fold, </a:t>
            </a:r>
            <a:r>
              <a:rPr lang="en-CA" cap="none" dirty="0" err="1"/>
              <a:t>LeaveOneOut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661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359</TotalTime>
  <Words>1125</Words>
  <Application>Microsoft Macintosh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Mesh</vt:lpstr>
      <vt:lpstr>CS 504 – Programming Languages for Data Analysis Assignment 4</vt:lpstr>
      <vt:lpstr>1. Julia (“MLBase”)</vt:lpstr>
      <vt:lpstr>1.1 MLBase Introduction</vt:lpstr>
      <vt:lpstr>1.2 MLBase Implimentation</vt:lpstr>
      <vt:lpstr>1.2.1 Non-Cross Validation</vt:lpstr>
      <vt:lpstr>1.2.2 K-Fold Cross Validation</vt:lpstr>
      <vt:lpstr>1.2.3 LOOCV</vt:lpstr>
      <vt:lpstr>2. Python (“sklearn.model_selection”)</vt:lpstr>
      <vt:lpstr>2.1 Scikit-learn Introduction</vt:lpstr>
      <vt:lpstr>2.2 Scikit-learn. model_selection Implimentation</vt:lpstr>
      <vt:lpstr>2.2.1 Non-Cross Validation</vt:lpstr>
      <vt:lpstr>2.2.2 K-fold Validation</vt:lpstr>
      <vt:lpstr>2.2.3 LOOCV Validation</vt:lpstr>
      <vt:lpstr>3. R  (“trainControl”)</vt:lpstr>
      <vt:lpstr>3.1 TrainControl Introduction</vt:lpstr>
      <vt:lpstr>3.2 TrainControl Implimentation</vt:lpstr>
      <vt:lpstr>3.2.1 Non-Cross Validation</vt:lpstr>
      <vt:lpstr>3.2.2 K-fold Validation</vt:lpstr>
      <vt:lpstr>3.2.3 LOOCV Validation</vt:lpstr>
      <vt:lpstr>4. Octave  (“cvpartition”)</vt:lpstr>
      <vt:lpstr>4.1 Cvpartion Introduction</vt:lpstr>
      <vt:lpstr>4.2 Cvpartion Implimentation</vt:lpstr>
      <vt:lpstr>4.2.1 Non-Cross Validation</vt:lpstr>
      <vt:lpstr>4.2.2 K-fold Validation</vt:lpstr>
      <vt:lpstr>4.2.3 LOOCV Validation</vt:lpstr>
      <vt:lpstr>conclusion 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504 – Programming Languages for Data Analysis Assignment 4</dc:title>
  <dc:creator>Luyun Nie</dc:creator>
  <cp:lastModifiedBy>Luyun Nie</cp:lastModifiedBy>
  <cp:revision>8</cp:revision>
  <dcterms:created xsi:type="dcterms:W3CDTF">2021-04-15T19:38:46Z</dcterms:created>
  <dcterms:modified xsi:type="dcterms:W3CDTF">2021-04-16T01:38:39Z</dcterms:modified>
</cp:coreProperties>
</file>