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992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78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098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93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846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5585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50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9571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6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24742FD6-0775-44C4-9861-CEAC5E68071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20A0C84D-D489-49F0-9033-7B579496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5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arcana.com/posts/2013/05/18/achieving-maximum-memory-bandwidth.html#fn-4" TargetMode="External"/><Relationship Id="rId2" Type="http://schemas.openxmlformats.org/officeDocument/2006/relationships/hyperlink" Target="http://www.wolframalpha.com/input/?i=1600+MHz+*+64+bits+*+2+to+GB/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 smtClean="0"/>
              <a:t>گزارش پروژه برنامه‌نویسی چندهسته‌ای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a-IR" dirty="0" smtClean="0"/>
              <a:t>تینا صداقت</a:t>
            </a:r>
          </a:p>
          <a:p>
            <a:pPr algn="ctr"/>
            <a:r>
              <a:rPr lang="fa-IR" dirty="0" smtClean="0"/>
              <a:t>9331044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665018"/>
            <a:ext cx="9692640" cy="5515119"/>
          </a:xfrm>
        </p:spPr>
        <p:txBody>
          <a:bodyPr/>
          <a:lstStyle/>
          <a:p>
            <a:pPr algn="r" rtl="1"/>
            <a:r>
              <a:rPr lang="fa-IR" dirty="0" smtClean="0"/>
              <a:t>موازی سازی تابع </a:t>
            </a:r>
            <a:r>
              <a:rPr lang="en-US" dirty="0" err="1" smtClean="0"/>
              <a:t>getmatch</a:t>
            </a:r>
            <a:r>
              <a:rPr lang="fa-IR" dirty="0" smtClean="0"/>
              <a:t>:</a:t>
            </a:r>
            <a:endParaRPr lang="en-US" dirty="0" smtClean="0"/>
          </a:p>
          <a:p>
            <a:pPr lvl="1" algn="r" rtl="1"/>
            <a:r>
              <a:rPr lang="fa-IR" dirty="0" smtClean="0"/>
              <a:t>به دلیل اینکه در </a:t>
            </a:r>
            <a:r>
              <a:rPr lang="en-US" dirty="0" smtClean="0"/>
              <a:t>For</a:t>
            </a:r>
            <a:r>
              <a:rPr lang="fa-IR" dirty="0" smtClean="0"/>
              <a:t> داخلی تابع </a:t>
            </a:r>
            <a:r>
              <a:rPr lang="en-US" dirty="0" smtClean="0"/>
              <a:t>break</a:t>
            </a:r>
            <a:r>
              <a:rPr lang="fa-IR" dirty="0" smtClean="0"/>
              <a:t> داریم و تعداد تکرار این حلقه از قبل معلوم نیست، نمیتوانیم </a:t>
            </a:r>
            <a:r>
              <a:rPr lang="en-US" dirty="0" smtClean="0"/>
              <a:t>for</a:t>
            </a:r>
            <a:r>
              <a:rPr lang="fa-IR" dirty="0" smtClean="0"/>
              <a:t> داخلی را با </a:t>
            </a:r>
            <a:r>
              <a:rPr lang="en-US" dirty="0" smtClean="0"/>
              <a:t>pragma</a:t>
            </a:r>
            <a:r>
              <a:rPr lang="fa-IR" dirty="0" smtClean="0"/>
              <a:t> موازی کنیم. در </a:t>
            </a:r>
            <a:r>
              <a:rPr lang="en-US" dirty="0" smtClean="0"/>
              <a:t>for</a:t>
            </a:r>
            <a:r>
              <a:rPr lang="fa-IR" dirty="0" smtClean="0"/>
              <a:t> دومی از بیرون، نمی‌توانیم </a:t>
            </a:r>
            <a:r>
              <a:rPr lang="en-US" dirty="0" smtClean="0"/>
              <a:t>#pragma</a:t>
            </a:r>
            <a:r>
              <a:rPr lang="fa-IR" dirty="0" smtClean="0"/>
              <a:t> استفاده کنیم چون مقدار </a:t>
            </a:r>
            <a:r>
              <a:rPr lang="en-US" dirty="0" err="1" smtClean="0"/>
              <a:t>ij</a:t>
            </a:r>
            <a:r>
              <a:rPr lang="fa-IR" dirty="0" smtClean="0"/>
              <a:t> در این حلقه ممکن است تغییر کند. اما </a:t>
            </a:r>
            <a:r>
              <a:rPr lang="en-US" dirty="0" smtClean="0"/>
              <a:t>for</a:t>
            </a:r>
            <a:r>
              <a:rPr lang="fa-IR" dirty="0" smtClean="0"/>
              <a:t> بیرونی را میتوانیم موازی انجام دهیم. از </a:t>
            </a:r>
            <a:r>
              <a:rPr lang="en-US" dirty="0" smtClean="0"/>
              <a:t>schedule(dynamic)</a:t>
            </a:r>
            <a:r>
              <a:rPr lang="fa-IR" dirty="0" smtClean="0"/>
              <a:t> استفاده می کنیم چون نمی دانیم هر حلقه قرار است چند تکرار داشته باشد.</a:t>
            </a:r>
          </a:p>
          <a:p>
            <a:pPr lvl="1" algn="r" rt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/>
              <a:t>تکنیک‌های بهینه سازی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9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859" y="145916"/>
            <a:ext cx="6821553" cy="65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3038" y="665017"/>
            <a:ext cx="9991474" cy="5978973"/>
          </a:xfrm>
        </p:spPr>
        <p:txBody>
          <a:bodyPr>
            <a:normAutofit fontScale="62500" lnSpcReduction="20000"/>
          </a:bodyPr>
          <a:lstStyle/>
          <a:p>
            <a:pPr algn="r" rtl="1"/>
            <a:r>
              <a:rPr lang="fa-IR" sz="2900" dirty="0" smtClean="0"/>
              <a:t>موازی سازی تابع </a:t>
            </a:r>
            <a:r>
              <a:rPr lang="en-US" sz="2900" dirty="0" smtClean="0"/>
              <a:t>rotate</a:t>
            </a:r>
            <a:r>
              <a:rPr lang="fa-IR" sz="2900" dirty="0" smtClean="0"/>
              <a:t>:</a:t>
            </a:r>
            <a:endParaRPr lang="en-US" sz="2900" dirty="0" smtClean="0"/>
          </a:p>
          <a:p>
            <a:pPr lvl="1" algn="r" rtl="1"/>
            <a:r>
              <a:rPr lang="fa-IR" sz="2900" dirty="0" smtClean="0"/>
              <a:t>در این تابع دو تا </a:t>
            </a:r>
            <a:r>
              <a:rPr lang="en-US" sz="2900" dirty="0" smtClean="0"/>
              <a:t>for</a:t>
            </a:r>
            <a:r>
              <a:rPr lang="fa-IR" sz="2900" dirty="0" smtClean="0"/>
              <a:t> داخل هم داریم که می‌توانیم </a:t>
            </a:r>
            <a:r>
              <a:rPr lang="en-US" sz="2900" dirty="0" smtClean="0"/>
              <a:t>for</a:t>
            </a:r>
            <a:r>
              <a:rPr lang="fa-IR" sz="2900" dirty="0" smtClean="0"/>
              <a:t> بیرونی را با </a:t>
            </a:r>
            <a:r>
              <a:rPr lang="en-US" sz="2900" dirty="0" smtClean="0"/>
              <a:t>#pragma</a:t>
            </a:r>
            <a:r>
              <a:rPr lang="fa-IR" sz="2900" dirty="0" smtClean="0"/>
              <a:t> موازی کنیم.</a:t>
            </a:r>
          </a:p>
          <a:p>
            <a:pPr marL="0" indent="0">
              <a:buNone/>
            </a:pPr>
            <a:r>
              <a:rPr lang="en-US" dirty="0"/>
              <a:t>void rotate(float *in, </a:t>
            </a:r>
            <a:r>
              <a:rPr lang="en-US" dirty="0" err="1"/>
              <a:t>int</a:t>
            </a:r>
            <a:r>
              <a:rPr lang="en-US" dirty="0"/>
              <a:t> width, </a:t>
            </a:r>
            <a:r>
              <a:rPr lang="en-US" dirty="0" err="1"/>
              <a:t>int</a:t>
            </a:r>
            <a:r>
              <a:rPr lang="en-US" dirty="0"/>
              <a:t> height, float *out) {</a:t>
            </a:r>
          </a:p>
          <a:p>
            <a:pPr marL="0" indent="0">
              <a:buNone/>
            </a:pPr>
            <a:r>
              <a:rPr lang="en-US" dirty="0"/>
              <a:t>float *b;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index = 0;</a:t>
            </a:r>
          </a:p>
          <a:p>
            <a:pPr marL="0" indent="0">
              <a:buNone/>
            </a:pPr>
            <a:r>
              <a:rPr lang="en-US" dirty="0"/>
              <a:t>b = (float 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(float) * width*height);</a:t>
            </a:r>
          </a:p>
          <a:p>
            <a:pPr marL="0" indent="0">
              <a:buNone/>
            </a:pPr>
            <a:r>
              <a:rPr lang="en-US" dirty="0"/>
              <a:t>//create a new team of threads</a:t>
            </a:r>
          </a:p>
          <a:p>
            <a:pPr marL="0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for </a:t>
            </a:r>
          </a:p>
          <a:p>
            <a:pPr marL="0" indent="0">
              <a:buNone/>
            </a:pPr>
            <a:r>
              <a:rPr lang="nn-NO" dirty="0"/>
              <a:t>for (int i = 0; i&lt;width; i++)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height - 1; j &gt;= 0; j--)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out[index</a:t>
            </a:r>
            <a:r>
              <a:rPr lang="en-US" dirty="0"/>
              <a:t>] = in[j*width + 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smtClean="0"/>
              <a:t>		index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fa-IR" dirty="0" smtClean="0"/>
          </a:p>
          <a:p>
            <a:pPr lvl="1" algn="r" rtl="1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/>
              <a:t>تکنیک‌های بهینه سازی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7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3038" y="665017"/>
                <a:ext cx="9991474" cy="5978973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fa-IR" dirty="0" smtClean="0">
                    <a:latin typeface="Cambria Math" panose="02040503050406030204" pitchFamily="18" charset="0"/>
                  </a:rPr>
                  <a:t>تسریع </a:t>
                </a:r>
                <a:r>
                  <a:rPr lang="fa-IR" dirty="0">
                    <a:latin typeface="Cambria Math" panose="02040503050406030204" pitchFamily="18" charset="0"/>
                  </a:rPr>
                  <a:t>فقط نیمی از داستان </a:t>
                </a:r>
                <a:r>
                  <a:rPr lang="fa-IR" dirty="0" smtClean="0">
                    <a:latin typeface="Cambria Math" panose="02040503050406030204" pitchFamily="18" charset="0"/>
                  </a:rPr>
                  <a:t>است. اینکه </a:t>
                </a:r>
                <a:r>
                  <a:rPr lang="fa-IR" dirty="0">
                    <a:latin typeface="Cambria Math" panose="02040503050406030204" pitchFamily="18" charset="0"/>
                  </a:rPr>
                  <a:t>با چه تعداد هسته به این تسریع رسیده‌ایم هم مهم است.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  <a:p>
                <a:pPr algn="r" rtl="1"/>
                <a:r>
                  <a:rPr lang="fa-IR" dirty="0"/>
                  <a:t>در حالت ایده‌آل (تسریع خطی) انتظار داریم بازده یک باشد. در عمل (تسریع زیرخطی) بازده مقداری کم‌تر از یک دارد. </a:t>
                </a:r>
              </a:p>
              <a:p>
                <a:pPr algn="r" rtl="1"/>
                <a:r>
                  <a:rPr lang="fa-IR" dirty="0"/>
                  <a:t>بازده در واقع معیاری از میزان بهره‌برداری (</a:t>
                </a:r>
                <a:r>
                  <a:rPr lang="en-US" dirty="0"/>
                  <a:t>Utilization</a:t>
                </a:r>
                <a:r>
                  <a:rPr lang="fa-IR" dirty="0"/>
                  <a:t>) هسته‌ها نیز است. </a:t>
                </a:r>
              </a:p>
              <a:p>
                <a:pPr lvl="1" algn="r" rtl="1"/>
                <a:r>
                  <a:rPr lang="fa-IR" dirty="0"/>
                  <a:t>اگر با افزایش تعداد هسته‌ها، بازده کاهش یابد یعنی میزان بهره‌وری آنها نیز کاهش یافته است</a:t>
                </a:r>
                <a:r>
                  <a:rPr lang="fa-IR" dirty="0" smtClean="0"/>
                  <a:t>.</a:t>
                </a:r>
              </a:p>
              <a:p>
                <a:pPr lvl="1" algn="r" rtl="1"/>
                <a:r>
                  <a:rPr lang="fa-IR" dirty="0" smtClean="0"/>
                  <a:t>مقدار زمان به دست آمده را از اجرای سریال و موازی را از اسلایدهای بعد در فرمول جایگذاری می‌کنیم.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i="1" spc="1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600" i="1" spc="1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pc="1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pc="1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3600" i="1" spc="1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600" i="1" spc="1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pc="1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pc="1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spc="1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i="1" spc="1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3600" i="1" spc="1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3600" i="1" spc="1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spc="1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i="1" spc="1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spc="1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pc="1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pc="1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342870</m:t>
                        </m:r>
                      </m:num>
                      <m:den>
                        <m:r>
                          <a:rPr lang="en-US" sz="3600" b="0" i="1" spc="1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600" b="0" i="1" spc="1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∗  </m:t>
                        </m:r>
                        <m:r>
                          <a:rPr lang="en-US" sz="3600" b="0" i="1" spc="1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285354</m:t>
                        </m:r>
                      </m:den>
                    </m:f>
                  </m:oMath>
                </a14:m>
                <a:r>
                  <a:rPr lang="en-US" dirty="0" smtClean="0"/>
                  <a:t> = 0.3</a:t>
                </a:r>
                <a:endParaRPr lang="fa-IR" dirty="0"/>
              </a:p>
              <a:p>
                <a:pPr lvl="1" algn="r" rtl="1"/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038" y="665017"/>
                <a:ext cx="9991474" cy="5978973"/>
              </a:xfrm>
              <a:blipFill>
                <a:blip r:embed="rId2"/>
                <a:stretch>
                  <a:fillRect l="-488" t="-714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/>
              <a:t>بهره‌وری از اجزاء پردازنده استفاده شده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38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3038" y="665017"/>
                <a:ext cx="9991474" cy="5978973"/>
              </a:xfrm>
            </p:spPr>
            <p:txBody>
              <a:bodyPr>
                <a:normAutofit/>
              </a:bodyPr>
              <a:lstStyle/>
              <a:p>
                <a:pPr lvl="1" algn="r" rtl="1"/>
                <a:r>
                  <a:rPr lang="fa-IR" dirty="0" smtClean="0"/>
                  <a:t>بسته به تعداد نخ‌ها تسریع متفاوتی را انتظار داریم.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 algn="r" rtl="1"/>
                <a:r>
                  <a:rPr lang="fa-IR" dirty="0" smtClean="0"/>
                  <a:t>به طور مثال عکس های زیر را به عنوان ورودی به برنامه می‌دهیم: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038" y="665017"/>
                <a:ext cx="9991474" cy="5978973"/>
              </a:xfrm>
              <a:blipFill>
                <a:blip r:embed="rId2"/>
                <a:stretch>
                  <a:fillRect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/>
              <a:t>محاسبه مقدار تسریع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2789609"/>
            <a:ext cx="5748641" cy="3232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9912" y="3060257"/>
            <a:ext cx="412517" cy="412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033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63038" y="665017"/>
            <a:ext cx="9991474" cy="5978973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با 4 تا نخ باید تسریع 4 برابر داشته باشیم اما به دلیل سربار ها به این مقدار تسریع نخواهیم رسید.</a:t>
            </a:r>
          </a:p>
          <a:p>
            <a:pPr lvl="1" algn="r" rtl="1"/>
            <a:r>
              <a:rPr lang="fa-IR" dirty="0" smtClean="0"/>
              <a:t>زمان اجرای سریال برای این عکس های ورودی به صورت زیر است: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/>
              <a:t>محاسبه مقدار تسریع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1872" y="1421720"/>
            <a:ext cx="8277070" cy="48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5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63038" y="665017"/>
            <a:ext cx="9991474" cy="5978973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زمان اجرای حالت موازی برای این عکس های ورودی به صورت زیر است: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/>
              <a:t>محاسبه مقدار تسریع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306" y="1070042"/>
            <a:ext cx="5797685" cy="532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0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63038" y="665017"/>
            <a:ext cx="9991474" cy="5978973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حالا مقدار تسریع را حساب می‌کنیم:</a:t>
            </a:r>
          </a:p>
          <a:p>
            <a:pPr marL="274320" lvl="1" indent="0" algn="r" rtl="1">
              <a:buNone/>
            </a:pPr>
            <a:endParaRPr lang="fa-IR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/>
              <a:t>محاسبه مقدار تسریع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31584"/>
              </p:ext>
            </p:extLst>
          </p:nvPr>
        </p:nvGraphicFramePr>
        <p:xfrm>
          <a:off x="1894775" y="146869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79758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68439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922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زمان سریال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زمان</a:t>
                      </a:r>
                      <a:r>
                        <a:rPr lang="fa-IR" baseline="0" dirty="0" smtClean="0"/>
                        <a:t> موازی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تسریع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7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342870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285394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3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345358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285210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0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338731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266133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31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4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63038" y="665017"/>
            <a:ext cx="9991474" cy="5978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/>
            <a:endParaRPr lang="fa-IR" dirty="0" smtClean="0"/>
          </a:p>
          <a:p>
            <a:pPr marL="274320" lvl="1" indent="0" algn="r" rtl="1">
              <a:buFont typeface="Wingdings 2" pitchFamily="18" charset="2"/>
              <a:buNone/>
            </a:pPr>
            <a:endParaRPr lang="fa-IR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dirty="0" smtClean="0"/>
              <a:t>Roofline model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15438" y="817417"/>
            <a:ext cx="9991474" cy="5978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273050" algn="r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94B6D2"/>
              </a:buClr>
              <a:buSzPct val="70000"/>
              <a:buFont typeface="Wingdings 2" pitchFamily="18" charset="2"/>
              <a:buChar char=""/>
            </a:pPr>
            <a:r>
              <a:rPr lang="fa-IR" sz="26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بیشینه کارایی پردازشی هسته‌ها (</a:t>
            </a:r>
            <a:r>
              <a:rPr lang="el-GR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fa-IR" sz="26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)</a:t>
            </a:r>
          </a:p>
          <a:p>
            <a:pPr marL="914400" lvl="2" indent="-228600" algn="r" rtl="1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DD8047"/>
              </a:buClr>
              <a:buSzPct val="75000"/>
              <a:buFont typeface="Wingdings" pitchFamily="2" charset="2"/>
              <a:buChar char=""/>
            </a:pPr>
            <a:r>
              <a:rPr lang="fa-IR" sz="23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واحد اندازه‌گیری: تعداد عملیات ممیز شناور در ثانیه (</a:t>
            </a:r>
            <a:r>
              <a:rPr lang="en-US" sz="2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GFLOP/s</a:t>
            </a:r>
            <a:r>
              <a:rPr lang="fa-IR" sz="23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)</a:t>
            </a:r>
          </a:p>
          <a:p>
            <a:pPr marL="639763" lvl="1" indent="-273050" algn="r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94B6D2"/>
              </a:buClr>
              <a:buSzPct val="70000"/>
              <a:buFont typeface="Wingdings 2" pitchFamily="18" charset="2"/>
              <a:buChar char=""/>
            </a:pPr>
            <a:r>
              <a:rPr lang="fa-IR" sz="26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بیشینه پهنای باند حافظه (</a:t>
            </a:r>
            <a:r>
              <a:rPr lang="el-GR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fa-IR" sz="26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)</a:t>
            </a:r>
            <a:endParaRPr lang="en-US" sz="2600" dirty="0">
              <a:solidFill>
                <a:prstClr val="black"/>
              </a:solidFill>
              <a:latin typeface="Calibri"/>
              <a:cs typeface="B Nazanin" panose="00000400000000000000" pitchFamily="2" charset="-78"/>
            </a:endParaRPr>
          </a:p>
          <a:p>
            <a:pPr marL="914400" lvl="2" indent="-228600" algn="r" rtl="1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DD8047"/>
              </a:buClr>
              <a:buSzPct val="75000"/>
              <a:buFont typeface="Wingdings" pitchFamily="2" charset="2"/>
              <a:buChar char=""/>
            </a:pPr>
            <a:r>
              <a:rPr lang="fa-IR" sz="23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واحد اندازه‌گیری: بایت بر ثانیه (</a:t>
            </a:r>
            <a:r>
              <a:rPr lang="en-US" sz="2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B/s</a:t>
            </a:r>
            <a:r>
              <a:rPr lang="fa-IR" sz="23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)</a:t>
            </a:r>
          </a:p>
          <a:p>
            <a:pPr marL="639763" lvl="1" indent="-273050" algn="r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94B6D2"/>
              </a:buClr>
              <a:buSzPct val="70000"/>
              <a:buFont typeface="Wingdings 2" pitchFamily="18" charset="2"/>
              <a:buChar char=""/>
            </a:pPr>
            <a:r>
              <a:rPr lang="fa-IR" sz="26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ضریب «شدت حسابی» برنامه (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a-IR" sz="26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)</a:t>
            </a:r>
          </a:p>
          <a:p>
            <a:pPr marL="914400" lvl="2" indent="-228600" algn="r" rtl="1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DD8047"/>
              </a:buClr>
              <a:buSzPct val="75000"/>
              <a:buFont typeface="Wingdings" pitchFamily="2" charset="2"/>
              <a:buChar char=""/>
            </a:pPr>
            <a:r>
              <a:rPr lang="fa-IR" sz="23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شدت حسابی= تعداد عملیات ممیز شناور به ازای هر بایت خوانده شده</a:t>
            </a:r>
          </a:p>
          <a:p>
            <a:pPr marL="914400" lvl="2" indent="-228600" algn="r" rtl="1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DD8047"/>
              </a:buClr>
              <a:buSzPct val="75000"/>
              <a:buFont typeface="Wingdings" pitchFamily="2" charset="2"/>
              <a:buChar char=""/>
            </a:pPr>
            <a:r>
              <a:rPr lang="fa-IR" sz="23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واحد اندازه‌گیری: تعداد عملیات ممیز شناور بر بایت (</a:t>
            </a:r>
            <a:r>
              <a:rPr lang="en-US" sz="2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GFLOP/B</a:t>
            </a:r>
            <a:r>
              <a:rPr lang="fa-IR" sz="2300" dirty="0">
                <a:solidFill>
                  <a:prstClr val="black"/>
                </a:solidFill>
                <a:latin typeface="Calibri"/>
                <a:cs typeface="B Nazanin" panose="00000400000000000000" pitchFamily="2" charset="-78"/>
              </a:rPr>
              <a:t>)</a:t>
            </a:r>
            <a:endParaRPr lang="en-US" sz="2300" dirty="0">
              <a:solidFill>
                <a:prstClr val="black"/>
              </a:solidFill>
              <a:latin typeface="Calibri"/>
              <a:cs typeface="B Nazanin" panose="00000400000000000000" pitchFamily="2" charset="-78"/>
            </a:endParaRPr>
          </a:p>
          <a:p>
            <a:pPr marL="366713" lvl="1" indent="0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94B6D2"/>
              </a:buClr>
              <a:buSzPct val="70000"/>
              <a:buNone/>
            </a:pPr>
            <a:endParaRPr lang="en-US" sz="2600" i="1" dirty="0">
              <a:solidFill>
                <a:prstClr val="black"/>
              </a:solidFill>
              <a:latin typeface="Cambria Math" panose="02040503050406030204" pitchFamily="18" charset="0"/>
              <a:cs typeface="B Nazanin" panose="00000400000000000000" pitchFamily="2" charset="-78"/>
            </a:endParaRPr>
          </a:p>
          <a:p>
            <a:pPr marL="274320" lvl="1" indent="0" algn="r" rtl="1">
              <a:buFont typeface="Wingdings 2" pitchFamily="18" charset="2"/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212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710120"/>
                <a:ext cx="8595360" cy="5470018"/>
              </a:xfrm>
            </p:spPr>
            <p:txBody>
              <a:bodyPr/>
              <a:lstStyle/>
              <a:p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l-GR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  <a:cs typeface="B Nazanin" panose="00000400000000000000" pitchFamily="2" charset="-7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710120"/>
                <a:ext cx="8595360" cy="54700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upload.wikimedia.org/wikipedia/commons/thumb/0/01/Roofline_model_bandwidth_ceilings.png/372px-Roofline_model_bandwidth_ceilin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9422" y="807397"/>
            <a:ext cx="5400260" cy="348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dirty="0" smtClean="0"/>
              <a:t>Roofline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32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فهرست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206654" y="1821077"/>
            <a:ext cx="1305294" cy="740664"/>
          </a:xfrm>
          <a:custGeom>
            <a:avLst/>
            <a:gdLst>
              <a:gd name="connsiteX0" fmla="*/ 0 w 1740392"/>
              <a:gd name="connsiteY0" fmla="*/ 0 h 987552"/>
              <a:gd name="connsiteX1" fmla="*/ 1740392 w 1740392"/>
              <a:gd name="connsiteY1" fmla="*/ 0 h 987552"/>
              <a:gd name="connsiteX2" fmla="*/ 1740392 w 1740392"/>
              <a:gd name="connsiteY2" fmla="*/ 493776 h 987552"/>
              <a:gd name="connsiteX3" fmla="*/ 1740392 w 1740392"/>
              <a:gd name="connsiteY3" fmla="*/ 987552 h 987552"/>
              <a:gd name="connsiteX4" fmla="*/ 0 w 1740392"/>
              <a:gd name="connsiteY4" fmla="*/ 987552 h 987552"/>
              <a:gd name="connsiteX5" fmla="*/ 493776 w 1740392"/>
              <a:gd name="connsiteY5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392" h="987552">
                <a:moveTo>
                  <a:pt x="0" y="0"/>
                </a:moveTo>
                <a:lnTo>
                  <a:pt x="1740392" y="0"/>
                </a:lnTo>
                <a:lnTo>
                  <a:pt x="1740392" y="493776"/>
                </a:lnTo>
                <a:lnTo>
                  <a:pt x="1740392" y="987552"/>
                </a:lnTo>
                <a:lnTo>
                  <a:pt x="0" y="987552"/>
                </a:lnTo>
                <a:lnTo>
                  <a:pt x="493776" y="4937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4320" bIns="0" rtlCol="0" anchor="ctr"/>
          <a:lstStyle/>
          <a:p>
            <a:pPr algn="r"/>
            <a:r>
              <a:rPr lang="fa-IR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33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651677" y="1821077"/>
            <a:ext cx="4691105" cy="740664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sz="2800" b="1" dirty="0" smtClean="0">
                <a:solidFill>
                  <a:prstClr val="white"/>
                </a:solidFill>
              </a:rPr>
              <a:t>الگوریتم سریال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206654" y="3497014"/>
            <a:ext cx="1305294" cy="740664"/>
          </a:xfrm>
          <a:custGeom>
            <a:avLst/>
            <a:gdLst>
              <a:gd name="connsiteX0" fmla="*/ 0 w 1740392"/>
              <a:gd name="connsiteY0" fmla="*/ 0 h 987552"/>
              <a:gd name="connsiteX1" fmla="*/ 1740392 w 1740392"/>
              <a:gd name="connsiteY1" fmla="*/ 0 h 987552"/>
              <a:gd name="connsiteX2" fmla="*/ 1740392 w 1740392"/>
              <a:gd name="connsiteY2" fmla="*/ 493776 h 987552"/>
              <a:gd name="connsiteX3" fmla="*/ 1740392 w 1740392"/>
              <a:gd name="connsiteY3" fmla="*/ 987552 h 987552"/>
              <a:gd name="connsiteX4" fmla="*/ 0 w 1740392"/>
              <a:gd name="connsiteY4" fmla="*/ 987552 h 987552"/>
              <a:gd name="connsiteX5" fmla="*/ 493776 w 1740392"/>
              <a:gd name="connsiteY5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392" h="987552">
                <a:moveTo>
                  <a:pt x="0" y="0"/>
                </a:moveTo>
                <a:lnTo>
                  <a:pt x="1740392" y="0"/>
                </a:lnTo>
                <a:lnTo>
                  <a:pt x="1740392" y="493776"/>
                </a:lnTo>
                <a:lnTo>
                  <a:pt x="1740392" y="987552"/>
                </a:lnTo>
                <a:lnTo>
                  <a:pt x="0" y="987552"/>
                </a:lnTo>
                <a:lnTo>
                  <a:pt x="493776" y="4937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68580" tIns="0" rIns="274320" bIns="0" anchor="ctr" anchorCtr="0">
            <a:noAutofit/>
          </a:bodyPr>
          <a:lstStyle/>
          <a:p>
            <a:pPr algn="r"/>
            <a:r>
              <a:rPr lang="fa-IR" sz="3200" b="1" dirty="0" smtClean="0">
                <a:solidFill>
                  <a:schemeClr val="accent4">
                    <a:lumMod val="50000"/>
                  </a:schemeClr>
                </a:solidFill>
                <a:ea typeface="Roboto"/>
                <a:cs typeface="Roboto"/>
              </a:rPr>
              <a:t>3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ea typeface="Roboto"/>
              <a:cs typeface="Roboto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651677" y="3497014"/>
            <a:ext cx="4691105" cy="740664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34285" tIns="17138" rIns="34285" bIns="17138" anchor="ctr" anchorCtr="0">
            <a:noAutofit/>
          </a:bodyPr>
          <a:lstStyle/>
          <a:p>
            <a:pPr lvl="0" algn="ctr"/>
            <a:r>
              <a:rPr lang="fa-IR" sz="2800" b="1" dirty="0" smtClean="0">
                <a:solidFill>
                  <a:schemeClr val="bg1"/>
                </a:solidFill>
              </a:rPr>
              <a:t>بهره‌وری از اجزاء پردازنده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651678" y="2659045"/>
            <a:ext cx="1305294" cy="740664"/>
          </a:xfrm>
          <a:custGeom>
            <a:avLst/>
            <a:gdLst>
              <a:gd name="connsiteX0" fmla="*/ 0 w 1740392"/>
              <a:gd name="connsiteY0" fmla="*/ 0 h 987552"/>
              <a:gd name="connsiteX1" fmla="*/ 1740392 w 1740392"/>
              <a:gd name="connsiteY1" fmla="*/ 0 h 987552"/>
              <a:gd name="connsiteX2" fmla="*/ 1246616 w 1740392"/>
              <a:gd name="connsiteY2" fmla="*/ 493776 h 987552"/>
              <a:gd name="connsiteX3" fmla="*/ 1740392 w 1740392"/>
              <a:gd name="connsiteY3" fmla="*/ 987552 h 987552"/>
              <a:gd name="connsiteX4" fmla="*/ 0 w 1740392"/>
              <a:gd name="connsiteY4" fmla="*/ 987552 h 987552"/>
              <a:gd name="connsiteX5" fmla="*/ 0 w 1740392"/>
              <a:gd name="connsiteY5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392" h="987552">
                <a:moveTo>
                  <a:pt x="0" y="0"/>
                </a:moveTo>
                <a:lnTo>
                  <a:pt x="1740392" y="0"/>
                </a:lnTo>
                <a:lnTo>
                  <a:pt x="1246616" y="493776"/>
                </a:lnTo>
                <a:lnTo>
                  <a:pt x="1740392" y="987552"/>
                </a:lnTo>
                <a:lnTo>
                  <a:pt x="0" y="987552"/>
                </a:lnTo>
                <a:lnTo>
                  <a:pt x="0" y="4937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274320" tIns="0" bIns="0" rtlCol="0" anchor="ctr"/>
          <a:lstStyle/>
          <a:p>
            <a:r>
              <a:rPr lang="fa-IR" sz="2800" b="1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820843" y="2659045"/>
            <a:ext cx="4691105" cy="740664"/>
          </a:xfrm>
          <a:custGeom>
            <a:avLst/>
            <a:gdLst>
              <a:gd name="connsiteX0" fmla="*/ 493776 w 6254806"/>
              <a:gd name="connsiteY0" fmla="*/ 0 h 987552"/>
              <a:gd name="connsiteX1" fmla="*/ 6254806 w 6254806"/>
              <a:gd name="connsiteY1" fmla="*/ 0 h 987552"/>
              <a:gd name="connsiteX2" fmla="*/ 6254806 w 6254806"/>
              <a:gd name="connsiteY2" fmla="*/ 987552 h 987552"/>
              <a:gd name="connsiteX3" fmla="*/ 493776 w 6254806"/>
              <a:gd name="connsiteY3" fmla="*/ 987552 h 987552"/>
              <a:gd name="connsiteX4" fmla="*/ 0 w 6254806"/>
              <a:gd name="connsiteY4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493776" y="0"/>
                </a:moveTo>
                <a:lnTo>
                  <a:pt x="6254806" y="0"/>
                </a:lnTo>
                <a:lnTo>
                  <a:pt x="6254806" y="987552"/>
                </a:lnTo>
                <a:lnTo>
                  <a:pt x="493776" y="987552"/>
                </a:lnTo>
                <a:lnTo>
                  <a:pt x="0" y="4937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sz="2800" b="1" dirty="0" smtClean="0">
                <a:solidFill>
                  <a:prstClr val="white"/>
                </a:solidFill>
              </a:rPr>
              <a:t>تکنیک‌های بهینه‌سازی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820843" y="4334981"/>
            <a:ext cx="4691105" cy="740664"/>
          </a:xfrm>
          <a:custGeom>
            <a:avLst/>
            <a:gdLst>
              <a:gd name="connsiteX0" fmla="*/ 493776 w 6254806"/>
              <a:gd name="connsiteY0" fmla="*/ 0 h 987552"/>
              <a:gd name="connsiteX1" fmla="*/ 6254806 w 6254806"/>
              <a:gd name="connsiteY1" fmla="*/ 0 h 987552"/>
              <a:gd name="connsiteX2" fmla="*/ 6254806 w 6254806"/>
              <a:gd name="connsiteY2" fmla="*/ 987552 h 987552"/>
              <a:gd name="connsiteX3" fmla="*/ 493776 w 6254806"/>
              <a:gd name="connsiteY3" fmla="*/ 987552 h 987552"/>
              <a:gd name="connsiteX4" fmla="*/ 0 w 6254806"/>
              <a:gd name="connsiteY4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493776" y="0"/>
                </a:moveTo>
                <a:lnTo>
                  <a:pt x="6254806" y="0"/>
                </a:lnTo>
                <a:lnTo>
                  <a:pt x="6254806" y="987552"/>
                </a:lnTo>
                <a:lnTo>
                  <a:pt x="493776" y="987552"/>
                </a:lnTo>
                <a:lnTo>
                  <a:pt x="0" y="4937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sz="2800" b="1" dirty="0" smtClean="0">
                <a:solidFill>
                  <a:prstClr val="white"/>
                </a:solidFill>
              </a:rPr>
              <a:t>محاسبه مقدار تسریع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651678" y="4334981"/>
            <a:ext cx="1305294" cy="740664"/>
          </a:xfrm>
          <a:custGeom>
            <a:avLst/>
            <a:gdLst>
              <a:gd name="connsiteX0" fmla="*/ 0 w 1740392"/>
              <a:gd name="connsiteY0" fmla="*/ 0 h 987552"/>
              <a:gd name="connsiteX1" fmla="*/ 1740392 w 1740392"/>
              <a:gd name="connsiteY1" fmla="*/ 0 h 987552"/>
              <a:gd name="connsiteX2" fmla="*/ 1246616 w 1740392"/>
              <a:gd name="connsiteY2" fmla="*/ 493776 h 987552"/>
              <a:gd name="connsiteX3" fmla="*/ 1740392 w 1740392"/>
              <a:gd name="connsiteY3" fmla="*/ 987552 h 987552"/>
              <a:gd name="connsiteX4" fmla="*/ 0 w 1740392"/>
              <a:gd name="connsiteY4" fmla="*/ 987552 h 987552"/>
              <a:gd name="connsiteX5" fmla="*/ 0 w 1740392"/>
              <a:gd name="connsiteY5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392" h="987552">
                <a:moveTo>
                  <a:pt x="0" y="0"/>
                </a:moveTo>
                <a:lnTo>
                  <a:pt x="1740392" y="0"/>
                </a:lnTo>
                <a:lnTo>
                  <a:pt x="1246616" y="493776"/>
                </a:lnTo>
                <a:lnTo>
                  <a:pt x="1740392" y="987552"/>
                </a:lnTo>
                <a:lnTo>
                  <a:pt x="0" y="987552"/>
                </a:lnTo>
                <a:lnTo>
                  <a:pt x="0" y="4937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274320" tIns="0" bIns="0" rtlCol="0" anchor="ctr"/>
          <a:lstStyle/>
          <a:p>
            <a:r>
              <a:rPr lang="fa-IR" sz="3200" b="1" dirty="0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206654" y="5172948"/>
            <a:ext cx="1305294" cy="740664"/>
          </a:xfrm>
          <a:custGeom>
            <a:avLst/>
            <a:gdLst>
              <a:gd name="connsiteX0" fmla="*/ 0 w 1740392"/>
              <a:gd name="connsiteY0" fmla="*/ 0 h 987552"/>
              <a:gd name="connsiteX1" fmla="*/ 1740392 w 1740392"/>
              <a:gd name="connsiteY1" fmla="*/ 0 h 987552"/>
              <a:gd name="connsiteX2" fmla="*/ 1740392 w 1740392"/>
              <a:gd name="connsiteY2" fmla="*/ 493776 h 987552"/>
              <a:gd name="connsiteX3" fmla="*/ 1740392 w 1740392"/>
              <a:gd name="connsiteY3" fmla="*/ 987552 h 987552"/>
              <a:gd name="connsiteX4" fmla="*/ 0 w 1740392"/>
              <a:gd name="connsiteY4" fmla="*/ 987552 h 987552"/>
              <a:gd name="connsiteX5" fmla="*/ 493776 w 1740392"/>
              <a:gd name="connsiteY5" fmla="*/ 493776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392" h="987552">
                <a:moveTo>
                  <a:pt x="0" y="0"/>
                </a:moveTo>
                <a:lnTo>
                  <a:pt x="1740392" y="0"/>
                </a:lnTo>
                <a:lnTo>
                  <a:pt x="1740392" y="493776"/>
                </a:lnTo>
                <a:lnTo>
                  <a:pt x="1740392" y="987552"/>
                </a:lnTo>
                <a:lnTo>
                  <a:pt x="0" y="987552"/>
                </a:lnTo>
                <a:lnTo>
                  <a:pt x="493776" y="4937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68580" tIns="0" rIns="274320" bIns="0" anchor="ctr" anchorCtr="0">
            <a:noAutofit/>
          </a:bodyPr>
          <a:lstStyle/>
          <a:p>
            <a:pPr algn="r"/>
            <a:r>
              <a:rPr lang="fa-IR" sz="3200" b="1" dirty="0" smtClean="0">
                <a:solidFill>
                  <a:schemeClr val="accent4">
                    <a:lumMod val="50000"/>
                  </a:schemeClr>
                </a:solidFill>
                <a:ea typeface="Roboto"/>
                <a:cs typeface="Roboto"/>
              </a:rPr>
              <a:t>5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ea typeface="Roboto"/>
              <a:cs typeface="Roboto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51677" y="5172948"/>
            <a:ext cx="4691105" cy="740664"/>
          </a:xfrm>
          <a:custGeom>
            <a:avLst/>
            <a:gdLst>
              <a:gd name="connsiteX0" fmla="*/ 0 w 6254806"/>
              <a:gd name="connsiteY0" fmla="*/ 0 h 987552"/>
              <a:gd name="connsiteX1" fmla="*/ 5761030 w 6254806"/>
              <a:gd name="connsiteY1" fmla="*/ 0 h 987552"/>
              <a:gd name="connsiteX2" fmla="*/ 6254806 w 6254806"/>
              <a:gd name="connsiteY2" fmla="*/ 493776 h 987552"/>
              <a:gd name="connsiteX3" fmla="*/ 5761030 w 6254806"/>
              <a:gd name="connsiteY3" fmla="*/ 987552 h 987552"/>
              <a:gd name="connsiteX4" fmla="*/ 0 w 6254806"/>
              <a:gd name="connsiteY4" fmla="*/ 987552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06" h="987552">
                <a:moveTo>
                  <a:pt x="0" y="0"/>
                </a:moveTo>
                <a:lnTo>
                  <a:pt x="5761030" y="0"/>
                </a:lnTo>
                <a:lnTo>
                  <a:pt x="6254806" y="493776"/>
                </a:lnTo>
                <a:lnTo>
                  <a:pt x="5761030" y="987552"/>
                </a:lnTo>
                <a:lnTo>
                  <a:pt x="0" y="9875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34285" tIns="17138" rIns="34285" bIns="17138" anchor="ctr" anchorCtr="0">
            <a:noAutofit/>
          </a:bodyPr>
          <a:lstStyle/>
          <a:p>
            <a:pPr lvl="0" algn="ctr"/>
            <a:r>
              <a:rPr lang="en-US" sz="2800" b="1" dirty="0" smtClean="0">
                <a:solidFill>
                  <a:schemeClr val="bg1"/>
                </a:solidFill>
              </a:rPr>
              <a:t>Roofline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665018"/>
            <a:ext cx="9613651" cy="5515119"/>
          </a:xfrm>
        </p:spPr>
        <p:txBody>
          <a:bodyPr/>
          <a:lstStyle/>
          <a:p>
            <a:pPr algn="r" rtl="1"/>
            <a:r>
              <a:rPr lang="fa-IR" dirty="0" smtClean="0"/>
              <a:t>محاسبه ماکسیمم پهنای باند:</a:t>
            </a:r>
          </a:p>
          <a:p>
            <a:pPr lvl="1" algn="r" rtl="1"/>
            <a:r>
              <a:rPr lang="en-US" dirty="0" smtClean="0"/>
              <a:t>DDR3 SDRAM</a:t>
            </a:r>
            <a:r>
              <a:rPr lang="fa-IR" dirty="0" smtClean="0"/>
              <a:t> با فرکانس </a:t>
            </a:r>
            <a:r>
              <a:rPr lang="en-US" dirty="0" smtClean="0"/>
              <a:t>1600MHZ</a:t>
            </a:r>
            <a:r>
              <a:rPr lang="fa-IR" dirty="0" smtClean="0"/>
              <a:t> که هر یک به باس 64 بیتی وصل هستند با ماکسیمم پهنای باند تئوری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25.6 GB/s</a:t>
            </a:r>
            <a:r>
              <a:rPr lang="en-US" dirty="0">
                <a:solidFill>
                  <a:schemeClr val="tx1"/>
                </a:solidFill>
                <a:hlinkClick r:id="rId3"/>
              </a:rPr>
              <a:t>2</a:t>
            </a:r>
            <a:r>
              <a:rPr lang="fa-IR" dirty="0">
                <a:solidFill>
                  <a:schemeClr val="tx1"/>
                </a:solidFill>
              </a:rPr>
              <a:t>  </a:t>
            </a:r>
            <a:r>
              <a:rPr lang="fa-IR" dirty="0"/>
              <a:t>است. </a:t>
            </a:r>
            <a:r>
              <a:rPr lang="fa-IR" dirty="0" smtClean="0"/>
              <a:t>به این معنی که بیشترین مقدار حافظه ای که در یک ثانیه می‌توانیم استفاده کنیم </a:t>
            </a:r>
            <a:r>
              <a:rPr lang="en-US" dirty="0" smtClean="0"/>
              <a:t>25.6 GB</a:t>
            </a:r>
            <a:r>
              <a:rPr lang="fa-IR" dirty="0" smtClean="0"/>
              <a:t> است.</a:t>
            </a:r>
            <a:endParaRPr lang="en-US" dirty="0"/>
          </a:p>
          <a:p>
            <a:pPr algn="r" rtl="1"/>
            <a:r>
              <a:rPr lang="fa-IR" dirty="0" smtClean="0"/>
              <a:t>اما مقدار واقعی، مقداری کمتر از این است. باید زمان و مقدار حافظه ای که برای یک تابع لازم داریم را حساب می‌کنیم و پهنای باند را از روی آن به دست می‌آوریم.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dirty="0" smtClean="0"/>
              <a:t>Roofline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74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27943"/>
            <a:ext cx="9692640" cy="537075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/>
              <a:t>الگوریتم سریال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73" y="729673"/>
            <a:ext cx="10326439" cy="5874327"/>
          </a:xfrm>
        </p:spPr>
        <p:txBody>
          <a:bodyPr/>
          <a:lstStyle/>
          <a:p>
            <a:pPr algn="r" rtl="1"/>
            <a:r>
              <a:rPr lang="fa-IR" dirty="0" smtClean="0"/>
              <a:t>خواندن فایل </a:t>
            </a:r>
            <a:r>
              <a:rPr lang="en-US" dirty="0" smtClean="0"/>
              <a:t>.bmp</a:t>
            </a:r>
            <a:r>
              <a:rPr lang="fa-IR" dirty="0" smtClean="0"/>
              <a:t> و قرار دادن پیکسل‌ها در یک آرایه یک بعدی</a:t>
            </a:r>
          </a:p>
          <a:p>
            <a:pPr algn="r" rtl="1"/>
            <a:r>
              <a:rPr lang="fa-IR" dirty="0" smtClean="0"/>
              <a:t>از کتابخانه </a:t>
            </a:r>
            <a:r>
              <a:rPr lang="en-US" dirty="0" err="1" smtClean="0"/>
              <a:t>bitmap_image</a:t>
            </a:r>
            <a:r>
              <a:rPr lang="fa-IR" dirty="0" smtClean="0"/>
              <a:t> استفاده کردم.</a:t>
            </a:r>
            <a:endParaRPr lang="en-US" dirty="0" smtClean="0"/>
          </a:p>
          <a:p>
            <a:pPr marL="0" indent="0" algn="l">
              <a:buNone/>
            </a:pP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997" y="1290814"/>
            <a:ext cx="5250732" cy="50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665018"/>
            <a:ext cx="9692640" cy="5515119"/>
          </a:xfrm>
        </p:spPr>
        <p:txBody>
          <a:bodyPr/>
          <a:lstStyle/>
          <a:p>
            <a:pPr algn="r" rtl="1"/>
            <a:r>
              <a:rPr lang="fa-IR" dirty="0" smtClean="0"/>
              <a:t>الگوریتم </a:t>
            </a:r>
            <a:r>
              <a:rPr lang="en-US" dirty="0" smtClean="0"/>
              <a:t>template-matching</a:t>
            </a:r>
            <a:r>
              <a:rPr lang="fa-IR" dirty="0" smtClean="0"/>
              <a:t>:</a:t>
            </a:r>
          </a:p>
          <a:p>
            <a:pPr lvl="1" algn="r" rtl="1"/>
            <a:r>
              <a:rPr lang="fa-IR" dirty="0" smtClean="0"/>
              <a:t>با دو تا </a:t>
            </a:r>
            <a:r>
              <a:rPr lang="en-US" dirty="0" smtClean="0"/>
              <a:t>for</a:t>
            </a:r>
            <a:r>
              <a:rPr lang="fa-IR" dirty="0" smtClean="0"/>
              <a:t> روی آرایه عکس اصلی جلو می‌رویم. با دو تا </a:t>
            </a:r>
            <a:r>
              <a:rPr lang="en-US" dirty="0" smtClean="0"/>
              <a:t>for</a:t>
            </a:r>
            <a:r>
              <a:rPr lang="fa-IR" dirty="0" smtClean="0"/>
              <a:t> داخل آن، روی آرایه عکس الگو جلو می‌رویم و اگر به قسمتی رسیدیم که تفاوت پیکسل عکس الگو با عکس اصلی 0 نشد، دیگر فایده ندارد آن قسمت را ادامه بدهیم برای همین </a:t>
            </a:r>
            <a:r>
              <a:rPr lang="en-US" dirty="0" smtClean="0"/>
              <a:t>break</a:t>
            </a:r>
            <a:r>
              <a:rPr lang="fa-IR" dirty="0" smtClean="0"/>
              <a:t> می‌کنیم. و اگر 0 بود باید در صورتی که </a:t>
            </a:r>
            <a:r>
              <a:rPr lang="en-US" dirty="0" err="1" smtClean="0"/>
              <a:t>ij</a:t>
            </a:r>
            <a:r>
              <a:rPr lang="fa-IR" dirty="0" smtClean="0"/>
              <a:t> مقداری کمتر از </a:t>
            </a:r>
            <a:r>
              <a:rPr lang="en-US" dirty="0" err="1" smtClean="0"/>
              <a:t>Iwidth</a:t>
            </a:r>
            <a:r>
              <a:rPr lang="fa-IR" dirty="0" smtClean="0"/>
              <a:t> داشته باشد، مقدارش را یکی زیاد کنیم تا به پیکسل‌های ستون بعدی آرایه اصلی دسترسی پیدا کنیم.</a:t>
            </a:r>
          </a:p>
          <a:p>
            <a:pPr lvl="1" algn="r" rtl="1"/>
            <a:r>
              <a:rPr lang="fa-IR" dirty="0" smtClean="0"/>
              <a:t>شرط پیدا شدن عکس: اگر در این 4 تا </a:t>
            </a:r>
            <a:r>
              <a:rPr lang="en-US" dirty="0" smtClean="0"/>
              <a:t>for</a:t>
            </a:r>
            <a:r>
              <a:rPr lang="fa-IR" dirty="0" smtClean="0"/>
              <a:t>، به آخر دو تا </a:t>
            </a:r>
            <a:r>
              <a:rPr lang="en-US" dirty="0" smtClean="0"/>
              <a:t>for</a:t>
            </a:r>
            <a:r>
              <a:rPr lang="fa-IR" dirty="0" smtClean="0"/>
              <a:t> داخلی رسیدیم، یعنی بررسی الگو در یک محل به طور کامل انجام شد و </a:t>
            </a:r>
            <a:r>
              <a:rPr lang="en-US" dirty="0" smtClean="0"/>
              <a:t>break</a:t>
            </a:r>
            <a:r>
              <a:rPr lang="fa-IR" dirty="0" smtClean="0"/>
              <a:t> نداشتیم، یعنی در این قسمت الگو پیدا شده است، پس </a:t>
            </a:r>
            <a:r>
              <a:rPr lang="en-US" dirty="0" smtClean="0"/>
              <a:t>counter</a:t>
            </a:r>
            <a:r>
              <a:rPr lang="fa-IR" dirty="0" smtClean="0"/>
              <a:t> را یکی زیاد می‌کنیم.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61872" y="127943"/>
            <a:ext cx="9692640" cy="537075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/>
              <a:t>الگوریتم سریال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037" y="396480"/>
            <a:ext cx="7729405" cy="62168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1872" y="127943"/>
            <a:ext cx="9692640" cy="537075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/>
              <a:t>الگوریتم سریال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75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665018"/>
            <a:ext cx="9692640" cy="5515119"/>
          </a:xfrm>
        </p:spPr>
        <p:txBody>
          <a:bodyPr/>
          <a:lstStyle/>
          <a:p>
            <a:pPr algn="r" rtl="1"/>
            <a:r>
              <a:rPr lang="fa-IR" dirty="0" smtClean="0"/>
              <a:t>الگوریتم چرخاندن تصویر:</a:t>
            </a:r>
          </a:p>
          <a:p>
            <a:pPr lvl="1" algn="r" rtl="1"/>
            <a:r>
              <a:rPr lang="fa-IR" dirty="0" smtClean="0"/>
              <a:t>با دو تا </a:t>
            </a:r>
            <a:r>
              <a:rPr lang="en-US" dirty="0" smtClean="0"/>
              <a:t>for</a:t>
            </a:r>
            <a:r>
              <a:rPr lang="fa-IR" dirty="0" smtClean="0"/>
              <a:t> که اولی از 0 تا طول آرایه جلو می‌رود و دومی از عرض منهای یک آرایه تا 0 کم می‌شود، می‌توانیم با قرار دادن خانه‌ی </a:t>
            </a:r>
            <a:r>
              <a:rPr lang="en-US" dirty="0" smtClean="0"/>
              <a:t>[j][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fa-IR" dirty="0" smtClean="0"/>
              <a:t> عکس، در خانه‌ی از 0 شروع شده‌ی آرایه خروجی، عکس را 90 درجه بچرخانیم.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1872" y="127943"/>
            <a:ext cx="9692640" cy="537075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/>
              <a:t>الگوریتم سریال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1872" y="1987749"/>
            <a:ext cx="6580360" cy="34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61872" y="665018"/>
            <a:ext cx="9692640" cy="5515119"/>
          </a:xfrm>
        </p:spPr>
        <p:txBody>
          <a:bodyPr/>
          <a:lstStyle/>
          <a:p>
            <a:pPr algn="r" rtl="1"/>
            <a:r>
              <a:rPr lang="fa-IR" dirty="0" smtClean="0"/>
              <a:t>تابع </a:t>
            </a:r>
            <a:r>
              <a:rPr lang="en-US" dirty="0" smtClean="0"/>
              <a:t>main()</a:t>
            </a:r>
            <a:r>
              <a:rPr lang="fa-IR" dirty="0" smtClean="0"/>
              <a:t>:</a:t>
            </a:r>
          </a:p>
          <a:p>
            <a:pPr lvl="1" algn="r" rtl="1"/>
            <a:r>
              <a:rPr lang="fa-IR" dirty="0" smtClean="0"/>
              <a:t>در این تابع ابتدا آرگومان‌های ورودی را با یک </a:t>
            </a:r>
            <a:r>
              <a:rPr lang="en-US" dirty="0" smtClean="0"/>
              <a:t>for</a:t>
            </a:r>
            <a:r>
              <a:rPr lang="fa-IR" dirty="0" smtClean="0"/>
              <a:t> روی </a:t>
            </a:r>
            <a:r>
              <a:rPr lang="en-US" dirty="0" err="1" smtClean="0"/>
              <a:t>argc</a:t>
            </a:r>
            <a:r>
              <a:rPr lang="fa-IR" dirty="0" smtClean="0"/>
              <a:t> بررسی می‌کنیم. </a:t>
            </a:r>
            <a:r>
              <a:rPr lang="en-US" dirty="0" err="1" smtClean="0"/>
              <a:t>argc</a:t>
            </a:r>
            <a:r>
              <a:rPr lang="fa-IR" dirty="0" smtClean="0"/>
              <a:t>های فرد عکس‌های اصلی و </a:t>
            </a:r>
            <a:r>
              <a:rPr lang="en-US" dirty="0" err="1" smtClean="0"/>
              <a:t>argc</a:t>
            </a:r>
            <a:r>
              <a:rPr lang="fa-IR" dirty="0" smtClean="0"/>
              <a:t>های زوج عکس‌های الگو هستند. با این </a:t>
            </a:r>
            <a:r>
              <a:rPr lang="en-US" dirty="0" smtClean="0"/>
              <a:t>for</a:t>
            </a:r>
            <a:r>
              <a:rPr lang="fa-IR" dirty="0"/>
              <a:t>،</a:t>
            </a:r>
            <a:r>
              <a:rPr lang="fa-IR" dirty="0" smtClean="0"/>
              <a:t> تابع‌های </a:t>
            </a:r>
            <a:r>
              <a:rPr lang="en-US" dirty="0" smtClean="0"/>
              <a:t>read</a:t>
            </a:r>
            <a:r>
              <a:rPr lang="fa-IR" dirty="0"/>
              <a:t> </a:t>
            </a:r>
            <a:r>
              <a:rPr lang="fa-IR" dirty="0" smtClean="0"/>
              <a:t>و 4 بار </a:t>
            </a:r>
            <a:r>
              <a:rPr lang="en-US" dirty="0" smtClean="0"/>
              <a:t>rotate</a:t>
            </a:r>
            <a:r>
              <a:rPr lang="fa-IR" dirty="0" smtClean="0"/>
              <a:t> و </a:t>
            </a:r>
            <a:r>
              <a:rPr lang="en-US" dirty="0" err="1" smtClean="0"/>
              <a:t>getmatch</a:t>
            </a:r>
            <a:r>
              <a:rPr lang="fa-IR" dirty="0" smtClean="0"/>
              <a:t> را برای هر جفت عکس ورودی صدا می‌زنیم و زمان را با کرنومتر اندازه می‌گیریم.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1872" y="127943"/>
            <a:ext cx="9692640" cy="537075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/>
              <a:t>الگوریتم سریال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3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665018"/>
            <a:ext cx="9692640" cy="5515119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fa-IR" dirty="0" smtClean="0"/>
              <a:t>به کمک </a:t>
            </a:r>
            <a:r>
              <a:rPr lang="en-US" dirty="0" err="1" smtClean="0"/>
              <a:t>openmp</a:t>
            </a:r>
            <a:r>
              <a:rPr lang="fa-IR" dirty="0" smtClean="0"/>
              <a:t> می‌توانیم قسمت‌هایی که می‌توانند موازی اجرا شوند را </a:t>
            </a:r>
            <a:r>
              <a:rPr lang="en-US" dirty="0" smtClean="0"/>
              <a:t>Section</a:t>
            </a:r>
            <a:r>
              <a:rPr lang="fa-IR" dirty="0" smtClean="0"/>
              <a:t> بندی کنیم.</a:t>
            </a:r>
          </a:p>
          <a:p>
            <a:pPr algn="r" rtl="1"/>
            <a:r>
              <a:rPr lang="fa-IR" dirty="0" smtClean="0"/>
              <a:t>در تابع </a:t>
            </a:r>
            <a:r>
              <a:rPr lang="en-US" dirty="0" smtClean="0"/>
              <a:t>main</a:t>
            </a:r>
            <a:r>
              <a:rPr lang="fa-IR" dirty="0" smtClean="0"/>
              <a:t> می‌توانیم دو تابع </a:t>
            </a:r>
            <a:r>
              <a:rPr lang="en-US" dirty="0" smtClean="0"/>
              <a:t>read</a:t>
            </a:r>
            <a:r>
              <a:rPr lang="fa-IR" dirty="0" smtClean="0"/>
              <a:t> را همزمان اجرا کنیم. برای همین می‌توانیم از </a:t>
            </a:r>
            <a:r>
              <a:rPr lang="en-US" dirty="0" smtClean="0"/>
              <a:t>Sections</a:t>
            </a:r>
            <a:r>
              <a:rPr lang="fa-IR" dirty="0" smtClean="0"/>
              <a:t> استفاده کنیم:</a:t>
            </a:r>
          </a:p>
          <a:p>
            <a:pPr marL="0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sections</a:t>
            </a:r>
          </a:p>
          <a:p>
            <a:pPr marL="0" indent="0">
              <a:buNone/>
            </a:pPr>
            <a:r>
              <a:rPr lang="fa-IR" dirty="0" smtClean="0"/>
              <a:t>	</a:t>
            </a:r>
            <a:r>
              <a:rPr lang="en-US" dirty="0" smtClean="0"/>
              <a:t>{</a:t>
            </a:r>
            <a:endParaRPr lang="fa-IR" dirty="0" smtClean="0"/>
          </a:p>
          <a:p>
            <a:pPr marL="0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section</a:t>
            </a:r>
          </a:p>
          <a:p>
            <a:pPr marL="0" indent="0">
              <a:buNone/>
            </a:pPr>
            <a:r>
              <a:rPr lang="fa-IR" dirty="0" smtClean="0"/>
              <a:t>	</a:t>
            </a:r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fa-IR" dirty="0" smtClean="0"/>
              <a:t>		</a:t>
            </a:r>
            <a:r>
              <a:rPr lang="en-US" dirty="0" smtClean="0"/>
              <a:t>I </a:t>
            </a:r>
            <a:r>
              <a:rPr lang="en-US" dirty="0"/>
              <a:t>= read(</a:t>
            </a:r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&amp;</a:t>
            </a:r>
            <a:r>
              <a:rPr lang="en-US" dirty="0" err="1"/>
              <a:t>I_width</a:t>
            </a:r>
            <a:r>
              <a:rPr lang="en-US" dirty="0"/>
              <a:t>, &amp;</a:t>
            </a:r>
            <a:r>
              <a:rPr lang="en-US" dirty="0" err="1"/>
              <a:t>I_height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fa-IR" dirty="0" smtClean="0"/>
              <a:t>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pragma </a:t>
            </a:r>
            <a:r>
              <a:rPr lang="en-US" dirty="0" err="1"/>
              <a:t>omp</a:t>
            </a:r>
            <a:r>
              <a:rPr lang="en-US" dirty="0"/>
              <a:t> section</a:t>
            </a:r>
          </a:p>
          <a:p>
            <a:pPr marL="0" indent="0">
              <a:buNone/>
            </a:pPr>
            <a:r>
              <a:rPr lang="fa-IR" dirty="0" smtClean="0"/>
              <a:t>	</a:t>
            </a:r>
            <a:r>
              <a:rPr lang="en-US" dirty="0" smtClean="0"/>
              <a:t>	{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T </a:t>
            </a:r>
            <a:r>
              <a:rPr lang="en-US" dirty="0"/>
              <a:t>= read(</a:t>
            </a:r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&amp;</a:t>
            </a:r>
            <a:r>
              <a:rPr lang="en-US" dirty="0" err="1"/>
              <a:t>T_width</a:t>
            </a:r>
            <a:r>
              <a:rPr lang="en-US" dirty="0"/>
              <a:t>, &amp;</a:t>
            </a:r>
            <a:r>
              <a:rPr lang="en-US" dirty="0" err="1"/>
              <a:t>T_height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/>
              <a:t>تکنیک‌های بهینه سازی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17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61872" y="665018"/>
            <a:ext cx="9692640" cy="5515119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fa-IR" dirty="0" smtClean="0"/>
              <a:t>در تابع </a:t>
            </a:r>
            <a:r>
              <a:rPr lang="en-US" dirty="0" smtClean="0"/>
              <a:t>main</a:t>
            </a:r>
            <a:r>
              <a:rPr lang="fa-IR" dirty="0" smtClean="0"/>
              <a:t> می‌توانیم دو تابع </a:t>
            </a:r>
            <a:r>
              <a:rPr lang="en-US" dirty="0" err="1" smtClean="0"/>
              <a:t>getmatch</a:t>
            </a:r>
            <a:r>
              <a:rPr lang="fa-IR" dirty="0" smtClean="0"/>
              <a:t> و </a:t>
            </a:r>
            <a:r>
              <a:rPr lang="en-US" dirty="0" smtClean="0"/>
              <a:t>rotate</a:t>
            </a:r>
            <a:r>
              <a:rPr lang="fa-IR" dirty="0" smtClean="0"/>
              <a:t> کردن عکس بعدی را همزمان اجرا کنیم. برای همین می‌توانیم از </a:t>
            </a:r>
            <a:r>
              <a:rPr lang="en-US" dirty="0" smtClean="0"/>
              <a:t>Sections</a:t>
            </a:r>
            <a:r>
              <a:rPr lang="fa-IR" dirty="0" smtClean="0"/>
              <a:t> استفاده کنیم:</a:t>
            </a:r>
          </a:p>
          <a:p>
            <a:pPr marL="0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sections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#</a:t>
            </a:r>
            <a:r>
              <a:rPr lang="en-US" dirty="0"/>
              <a:t>pragma </a:t>
            </a:r>
            <a:r>
              <a:rPr lang="en-US" dirty="0" err="1"/>
              <a:t>omp</a:t>
            </a:r>
            <a:r>
              <a:rPr lang="en-US" dirty="0"/>
              <a:t> section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mygetmatch</a:t>
            </a:r>
            <a:r>
              <a:rPr lang="en-US" dirty="0" smtClean="0"/>
              <a:t>(I</a:t>
            </a:r>
            <a:r>
              <a:rPr lang="en-US" dirty="0"/>
              <a:t>, T, </a:t>
            </a:r>
            <a:r>
              <a:rPr lang="en-US" dirty="0" err="1"/>
              <a:t>I_width</a:t>
            </a:r>
            <a:r>
              <a:rPr lang="en-US" dirty="0"/>
              <a:t>, </a:t>
            </a:r>
            <a:r>
              <a:rPr lang="en-US" dirty="0" err="1"/>
              <a:t>I_height</a:t>
            </a:r>
            <a:r>
              <a:rPr lang="en-US" dirty="0"/>
              <a:t>, </a:t>
            </a:r>
            <a:r>
              <a:rPr lang="en-US" dirty="0" err="1"/>
              <a:t>T_width</a:t>
            </a:r>
            <a:r>
              <a:rPr lang="en-US" dirty="0"/>
              <a:t>, </a:t>
            </a:r>
            <a:r>
              <a:rPr lang="en-US" dirty="0" err="1"/>
              <a:t>T_height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#</a:t>
            </a:r>
            <a:r>
              <a:rPr lang="en-US" dirty="0"/>
              <a:t>pragma </a:t>
            </a:r>
            <a:r>
              <a:rPr lang="en-US" dirty="0" err="1"/>
              <a:t>omp</a:t>
            </a:r>
            <a:r>
              <a:rPr lang="en-US" dirty="0"/>
              <a:t> section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//</a:t>
            </a:r>
            <a:r>
              <a:rPr lang="en-US" dirty="0"/>
              <a:t>second </a:t>
            </a:r>
            <a:r>
              <a:rPr lang="en-US" dirty="0" smtClean="0"/>
              <a:t>round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output1 </a:t>
            </a:r>
            <a:r>
              <a:rPr lang="en-US" dirty="0"/>
              <a:t>= (float 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(float) * </a:t>
            </a:r>
            <a:r>
              <a:rPr lang="en-US" dirty="0" err="1"/>
              <a:t>T_width</a:t>
            </a:r>
            <a:r>
              <a:rPr lang="en-US" dirty="0"/>
              <a:t>*</a:t>
            </a:r>
            <a:r>
              <a:rPr lang="en-US" dirty="0" err="1"/>
              <a:t>T_height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rotate(T</a:t>
            </a:r>
            <a:r>
              <a:rPr lang="en-US" dirty="0"/>
              <a:t>, </a:t>
            </a:r>
            <a:r>
              <a:rPr lang="en-US" dirty="0" err="1"/>
              <a:t>T_width</a:t>
            </a:r>
            <a:r>
              <a:rPr lang="en-US" dirty="0"/>
              <a:t>, </a:t>
            </a:r>
            <a:r>
              <a:rPr lang="en-US" dirty="0" err="1"/>
              <a:t>T_height</a:t>
            </a:r>
            <a:r>
              <a:rPr lang="en-US" dirty="0"/>
              <a:t>, output1);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1872" y="127943"/>
            <a:ext cx="9692640" cy="537075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/>
              <a:t>تکنیک‌های بهینه سازی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719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4213</TotalTime>
  <Words>851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 Nazanin</vt:lpstr>
      <vt:lpstr>Calibri</vt:lpstr>
      <vt:lpstr>Cambria Math</vt:lpstr>
      <vt:lpstr>Century Schoolbook</vt:lpstr>
      <vt:lpstr>Roboto</vt:lpstr>
      <vt:lpstr>Tahoma</vt:lpstr>
      <vt:lpstr>Times New Roman</vt:lpstr>
      <vt:lpstr>Wingdings</vt:lpstr>
      <vt:lpstr>Wingdings 2</vt:lpstr>
      <vt:lpstr>View</vt:lpstr>
      <vt:lpstr>گزارش پروژه برنامه‌نویسی چندهسته‌ای</vt:lpstr>
      <vt:lpstr>فهرست</vt:lpstr>
      <vt:lpstr>الگوریتم سریال</vt:lpstr>
      <vt:lpstr>الگوریتم سریال</vt:lpstr>
      <vt:lpstr>الگوریتم سریال</vt:lpstr>
      <vt:lpstr>الگوریتم سریال</vt:lpstr>
      <vt:lpstr>الگوریتم سریال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گزارش پروژه برنامه‌نویسی چندهسته‌ای</dc:title>
  <dc:creator>Tina s</dc:creator>
  <cp:lastModifiedBy>Tina s</cp:lastModifiedBy>
  <cp:revision>63</cp:revision>
  <dcterms:created xsi:type="dcterms:W3CDTF">2018-07-04T13:36:56Z</dcterms:created>
  <dcterms:modified xsi:type="dcterms:W3CDTF">2018-07-14T15:27:11Z</dcterms:modified>
</cp:coreProperties>
</file>