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3907" autoAdjust="0"/>
  </p:normalViewPr>
  <p:slideViewPr>
    <p:cSldViewPr>
      <p:cViewPr varScale="1">
        <p:scale>
          <a:sx n="40" d="100"/>
          <a:sy n="40" d="100"/>
        </p:scale>
        <p:origin x="26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Analyst\Accenture\Social%20Buzz%20Data%20Clea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yst\Accenture\Social%20Buzz%20Data%20Cleaned%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yst\Accenture\Social%20Buzz%20Data%20Clean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Cleaned.xlsx]Top_Categories!PivotTable1</c:name>
    <c:fmtId val="6"/>
  </c:pivotSource>
  <c:chart>
    <c:title>
      <c:tx>
        <c:rich>
          <a:bodyPr rot="0" spcFirstLastPara="1" vertOverflow="ellipsis" vert="horz" wrap="square" anchor="ctr" anchorCtr="1"/>
          <a:lstStyle/>
          <a:p>
            <a:pPr>
              <a:defRPr sz="3200" b="1" i="0" u="none" strike="noStrike" kern="1200" baseline="0">
                <a:solidFill>
                  <a:schemeClr val="tx1"/>
                </a:solidFill>
                <a:latin typeface="+mn-lt"/>
                <a:ea typeface="+mn-ea"/>
                <a:cs typeface="+mn-cs"/>
              </a:defRPr>
            </a:pPr>
            <a:r>
              <a:rPr lang="en-US" sz="3200" dirty="0">
                <a:solidFill>
                  <a:schemeClr val="tx1"/>
                </a:solidFill>
              </a:rPr>
              <a:t>Top 5 Categories</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Top_Categories!$B$3</c:f>
              <c:strCache>
                <c:ptCount val="1"/>
                <c:pt idx="0">
                  <c:v>Total</c:v>
                </c:pt>
              </c:strCache>
            </c:strRef>
          </c:tx>
          <c:spPr>
            <a:solidFill>
              <a:srgbClr val="A100FF"/>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Top_Categories!$A$4:$A$9</c:f>
              <c:strCache>
                <c:ptCount val="5"/>
                <c:pt idx="0">
                  <c:v>Animals</c:v>
                </c:pt>
                <c:pt idx="1">
                  <c:v>science</c:v>
                </c:pt>
                <c:pt idx="2">
                  <c:v>healthy eating</c:v>
                </c:pt>
                <c:pt idx="3">
                  <c:v>technology</c:v>
                </c:pt>
                <c:pt idx="4">
                  <c:v>food</c:v>
                </c:pt>
              </c:strCache>
            </c:strRef>
          </c:cat>
          <c:val>
            <c:numRef>
              <c:f>Top_Categories!$B$4:$B$9</c:f>
              <c:numCache>
                <c:formatCode>General</c:formatCode>
                <c:ptCount val="5"/>
                <c:pt idx="0">
                  <c:v>68624</c:v>
                </c:pt>
                <c:pt idx="1">
                  <c:v>65405</c:v>
                </c:pt>
                <c:pt idx="2">
                  <c:v>63138</c:v>
                </c:pt>
                <c:pt idx="3">
                  <c:v>63035</c:v>
                </c:pt>
                <c:pt idx="4">
                  <c:v>61598</c:v>
                </c:pt>
              </c:numCache>
            </c:numRef>
          </c:val>
          <c:extLst>
            <c:ext xmlns:c16="http://schemas.microsoft.com/office/drawing/2014/chart" uri="{C3380CC4-5D6E-409C-BE32-E72D297353CC}">
              <c16:uniqueId val="{00000000-46CC-4AF5-A307-F9CE65F172AE}"/>
            </c:ext>
          </c:extLst>
        </c:ser>
        <c:dLbls>
          <c:dLblPos val="outEnd"/>
          <c:showLegendKey val="0"/>
          <c:showVal val="1"/>
          <c:showCatName val="0"/>
          <c:showSerName val="0"/>
          <c:showPercent val="0"/>
          <c:showBubbleSize val="0"/>
        </c:dLbls>
        <c:gapWidth val="100"/>
        <c:overlap val="-24"/>
        <c:axId val="236930304"/>
        <c:axId val="96090256"/>
      </c:barChart>
      <c:catAx>
        <c:axId val="2369303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96090256"/>
        <c:crosses val="autoZero"/>
        <c:auto val="1"/>
        <c:lblAlgn val="ctr"/>
        <c:lblOffset val="100"/>
        <c:noMultiLvlLbl val="0"/>
      </c:catAx>
      <c:valAx>
        <c:axId val="9609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3693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 1.xlsx]Top_Categories!PivotTable2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solidFill>
                  <a:schemeClr val="tx1"/>
                </a:solidFill>
              </a:rPr>
              <a:t>Top 5 Category Percentage</a:t>
            </a:r>
          </a:p>
          <a:p>
            <a:pPr>
              <a:defRPr/>
            </a:pPr>
            <a:endParaRPr lang="en-US" sz="3200" b="1" dirty="0">
              <a:solidFill>
                <a:schemeClr val="tx1"/>
              </a:solidFill>
            </a:endParaRPr>
          </a:p>
        </c:rich>
      </c:tx>
      <c:layout>
        <c:manualLayout>
          <c:xMode val="edge"/>
          <c:yMode val="edge"/>
          <c:x val="0.13545350343865245"/>
          <c:y val="1.07599653376612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s>
    <c:plotArea>
      <c:layout/>
      <c:pieChart>
        <c:varyColors val="1"/>
        <c:ser>
          <c:idx val="0"/>
          <c:order val="0"/>
          <c:tx>
            <c:strRef>
              <c:f>Top_Categories!$B$19</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E71-4844-AD1D-BA2FB7E1746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E71-4844-AD1D-BA2FB7E1746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E71-4844-AD1D-BA2FB7E1746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E71-4844-AD1D-BA2FB7E17469}"/>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2E71-4844-AD1D-BA2FB7E17469}"/>
              </c:ext>
            </c:extLst>
          </c:dPt>
          <c:dLbls>
            <c:dLbl>
              <c:idx val="3"/>
              <c:dLblPos val="inEnd"/>
              <c:showLegendKey val="0"/>
              <c:showVal val="0"/>
              <c:showCatName val="1"/>
              <c:showSerName val="0"/>
              <c:showPercent val="1"/>
              <c:showBubbleSize val="0"/>
              <c:extLst>
                <c:ext xmlns:c15="http://schemas.microsoft.com/office/drawing/2012/chart" uri="{CE6537A1-D6FC-4f65-9D91-7224C49458BB}">
                  <c15:layout>
                    <c:manualLayout>
                      <c:w val="0.31540518372703419"/>
                      <c:h val="0.19558397466680535"/>
                    </c:manualLayout>
                  </c15:layout>
                </c:ext>
                <c:ext xmlns:c16="http://schemas.microsoft.com/office/drawing/2014/chart" uri="{C3380CC4-5D6E-409C-BE32-E72D297353CC}">
                  <c16:uniqueId val="{00000007-2E71-4844-AD1D-BA2FB7E1746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Top_Categories!$A$20:$A$25</c:f>
              <c:strCache>
                <c:ptCount val="5"/>
                <c:pt idx="0">
                  <c:v>Animals</c:v>
                </c:pt>
                <c:pt idx="1">
                  <c:v>science</c:v>
                </c:pt>
                <c:pt idx="2">
                  <c:v>healthy eating</c:v>
                </c:pt>
                <c:pt idx="3">
                  <c:v>technology</c:v>
                </c:pt>
                <c:pt idx="4">
                  <c:v>food</c:v>
                </c:pt>
              </c:strCache>
            </c:strRef>
          </c:cat>
          <c:val>
            <c:numRef>
              <c:f>Top_Categories!$B$20:$B$25</c:f>
              <c:numCache>
                <c:formatCode>0.00%</c:formatCode>
                <c:ptCount val="5"/>
                <c:pt idx="0">
                  <c:v>0.21325046612802984</c:v>
                </c:pt>
                <c:pt idx="1">
                  <c:v>0.20324735860783094</c:v>
                </c:pt>
                <c:pt idx="2">
                  <c:v>0.19620261031696706</c:v>
                </c:pt>
                <c:pt idx="3">
                  <c:v>0.19588253573648229</c:v>
                </c:pt>
                <c:pt idx="4">
                  <c:v>0.19141702921068987</c:v>
                </c:pt>
              </c:numCache>
            </c:numRef>
          </c:val>
          <c:extLst>
            <c:ext xmlns:c16="http://schemas.microsoft.com/office/drawing/2014/chart" uri="{C3380CC4-5D6E-409C-BE32-E72D297353CC}">
              <c16:uniqueId val="{0000000A-2E71-4844-AD1D-BA2FB7E17469}"/>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 Cleaned.xlsx]Sheet2!PivotTable1</c:name>
    <c:fmtId val="4"/>
  </c:pivotSource>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a:t>Content Type Distribution by Month</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85725" cap="rnd">
              <a:solidFill>
                <a:srgbClr val="A100FF"/>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Jan</c:v>
                </c:pt>
                <c:pt idx="1">
                  <c:v>Feb</c:v>
                </c:pt>
                <c:pt idx="2">
                  <c:v>Mar</c:v>
                </c:pt>
                <c:pt idx="3">
                  <c:v>Apr</c:v>
                </c:pt>
                <c:pt idx="4">
                  <c:v>Mei</c:v>
                </c:pt>
                <c:pt idx="5">
                  <c:v>Jun</c:v>
                </c:pt>
                <c:pt idx="6">
                  <c:v>Jul</c:v>
                </c:pt>
                <c:pt idx="7">
                  <c:v>Agu</c:v>
                </c:pt>
                <c:pt idx="8">
                  <c:v>Sep</c:v>
                </c:pt>
                <c:pt idx="9">
                  <c:v>Okt</c:v>
                </c:pt>
                <c:pt idx="10">
                  <c:v>Nov</c:v>
                </c:pt>
                <c:pt idx="11">
                  <c:v>Des</c:v>
                </c:pt>
              </c:strCache>
            </c:strRef>
          </c:cat>
          <c:val>
            <c:numRef>
              <c:f>Sheet2!$B$4:$B$16</c:f>
              <c:numCache>
                <c:formatCode>General</c:formatCode>
                <c:ptCount val="12"/>
                <c:pt idx="0">
                  <c:v>1949</c:v>
                </c:pt>
                <c:pt idx="1">
                  <c:v>1750</c:v>
                </c:pt>
                <c:pt idx="2">
                  <c:v>1857</c:v>
                </c:pt>
                <c:pt idx="3">
                  <c:v>1801</c:v>
                </c:pt>
                <c:pt idx="4">
                  <c:v>1954</c:v>
                </c:pt>
                <c:pt idx="5">
                  <c:v>1836</c:v>
                </c:pt>
                <c:pt idx="6">
                  <c:v>1884</c:v>
                </c:pt>
                <c:pt idx="7">
                  <c:v>1945</c:v>
                </c:pt>
                <c:pt idx="8">
                  <c:v>1862</c:v>
                </c:pt>
                <c:pt idx="9">
                  <c:v>1889</c:v>
                </c:pt>
                <c:pt idx="10">
                  <c:v>1866</c:v>
                </c:pt>
                <c:pt idx="11">
                  <c:v>1941</c:v>
                </c:pt>
              </c:numCache>
            </c:numRef>
          </c:val>
          <c:smooth val="0"/>
          <c:extLst>
            <c:ext xmlns:c16="http://schemas.microsoft.com/office/drawing/2014/chart" uri="{C3380CC4-5D6E-409C-BE32-E72D297353CC}">
              <c16:uniqueId val="{00000000-4A1C-4DC5-8FE8-9B2FD0FAD0B0}"/>
            </c:ext>
          </c:extLst>
        </c:ser>
        <c:dLbls>
          <c:showLegendKey val="0"/>
          <c:showVal val="1"/>
          <c:showCatName val="0"/>
          <c:showSerName val="0"/>
          <c:showPercent val="0"/>
          <c:showBubbleSize val="0"/>
        </c:dLbls>
        <c:marker val="1"/>
        <c:smooth val="0"/>
        <c:axId val="6269216"/>
        <c:axId val="2061229680"/>
      </c:lineChart>
      <c:catAx>
        <c:axId val="626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061229680"/>
        <c:crosses val="autoZero"/>
        <c:auto val="1"/>
        <c:lblAlgn val="ctr"/>
        <c:lblOffset val="100"/>
        <c:noMultiLvlLbl val="0"/>
      </c:catAx>
      <c:valAx>
        <c:axId val="206122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6269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16042"/>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43000" y="471237"/>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170774"/>
            <a:ext cx="5482998" cy="2462213"/>
          </a:xfrm>
          <a:prstGeom prst="rect">
            <a:avLst/>
          </a:prstGeom>
        </p:spPr>
        <p:txBody>
          <a:bodyPr lIns="0" tIns="0" rIns="0" bIns="0" rtlCol="0" anchor="t">
            <a:spAutoFit/>
          </a:bodyPr>
          <a:lstStyle/>
          <a:p>
            <a:pPr algn="ctr"/>
            <a:r>
              <a:rPr lang="en-US" sz="8000" spc="-105" dirty="0">
                <a:solidFill>
                  <a:srgbClr val="FFFFFF"/>
                </a:solidFill>
                <a:latin typeface="+mj-lt"/>
                <a:cs typeface="EucrosiaUPC" panose="020B0502040204020203" pitchFamily="18" charset="-34"/>
              </a:rPr>
              <a:t>Social Buzz Data Analysis</a:t>
            </a:r>
          </a:p>
        </p:txBody>
      </p:sp>
      <p:sp>
        <p:nvSpPr>
          <p:cNvPr id="25" name="TextBox 24">
            <a:extLst>
              <a:ext uri="{FF2B5EF4-FFF2-40B4-BE49-F238E27FC236}">
                <a16:creationId xmlns:a16="http://schemas.microsoft.com/office/drawing/2014/main" id="{B8F5EAC7-0B70-DEDB-BFC2-11BDEDBF7957}"/>
              </a:ext>
            </a:extLst>
          </p:cNvPr>
          <p:cNvSpPr txBox="1"/>
          <p:nvPr/>
        </p:nvSpPr>
        <p:spPr>
          <a:xfrm>
            <a:off x="2390554" y="5138870"/>
            <a:ext cx="5482998" cy="1354217"/>
          </a:xfrm>
          <a:prstGeom prst="rect">
            <a:avLst/>
          </a:prstGeom>
        </p:spPr>
        <p:txBody>
          <a:bodyPr lIns="0" tIns="0" rIns="0" bIns="0" rtlCol="0" anchor="t">
            <a:spAutoFit/>
          </a:bodyPr>
          <a:lstStyle/>
          <a:p>
            <a:pPr algn="ctr"/>
            <a:r>
              <a:rPr lang="en-US" sz="4400" spc="-105" dirty="0">
                <a:solidFill>
                  <a:srgbClr val="FFFFFF"/>
                </a:solidFill>
                <a:cs typeface="EucrosiaUPC" panose="020B0502040204020203" pitchFamily="18" charset="-34"/>
              </a:rPr>
              <a:t>What is the top 5 category content?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1" y="1161805"/>
            <a:ext cx="5677467" cy="3124445"/>
          </a:xfrm>
          <a:prstGeom prst="rect">
            <a:avLst/>
          </a:prstGeom>
        </p:spPr>
        <p:txBody>
          <a:bodyPr lIns="0" tIns="0" rIns="0" bIns="0" rtlCol="0" anchor="t">
            <a:spAutoFit/>
          </a:bodyPr>
          <a:lstStyle/>
          <a:p>
            <a:pPr>
              <a:lnSpc>
                <a:spcPts val="2660"/>
              </a:lnSpc>
            </a:pPr>
            <a:r>
              <a:rPr lang="en-US" sz="2800" spc="-19" dirty="0"/>
              <a:t>There are 16 type categories of content that uploaded. The top 5 categories are animal, science, healthy eating, technology and food. The top content which is animal showing that probably people enjoy content that involved real life, nature or the habits of animal content.</a:t>
            </a:r>
          </a:p>
          <a:p>
            <a:pPr>
              <a:lnSpc>
                <a:spcPts val="2660"/>
              </a:lnSpc>
            </a:pPr>
            <a:endParaRPr lang="en-US" sz="2800" spc="-19" dirty="0"/>
          </a:p>
        </p:txBody>
      </p:sp>
      <p:sp>
        <p:nvSpPr>
          <p:cNvPr id="17" name="TextBox 12">
            <a:extLst>
              <a:ext uri="{FF2B5EF4-FFF2-40B4-BE49-F238E27FC236}">
                <a16:creationId xmlns:a16="http://schemas.microsoft.com/office/drawing/2014/main" id="{D67650FF-2E7D-23F3-2C85-BA407FC39912}"/>
              </a:ext>
            </a:extLst>
          </p:cNvPr>
          <p:cNvSpPr txBox="1"/>
          <p:nvPr/>
        </p:nvSpPr>
        <p:spPr>
          <a:xfrm>
            <a:off x="11581830" y="7200900"/>
            <a:ext cx="5677467" cy="2431948"/>
          </a:xfrm>
          <a:prstGeom prst="rect">
            <a:avLst/>
          </a:prstGeom>
        </p:spPr>
        <p:txBody>
          <a:bodyPr lIns="0" tIns="0" rIns="0" bIns="0" rtlCol="0" anchor="t">
            <a:spAutoFit/>
          </a:bodyPr>
          <a:lstStyle/>
          <a:p>
            <a:pPr>
              <a:lnSpc>
                <a:spcPts val="2660"/>
              </a:lnSpc>
            </a:pPr>
            <a:r>
              <a:rPr lang="en-US" sz="2800" spc="-19" dirty="0"/>
              <a:t>May is the month with most uploaded posts. Explore the reasons behind the peak in May's posting activity. If it's related to holidays or special occasions, plan targeted campaigns around those periods to enhance user engagement and participation.</a:t>
            </a:r>
          </a:p>
        </p:txBody>
      </p:sp>
      <p:sp>
        <p:nvSpPr>
          <p:cNvPr id="18" name="TextBox 12">
            <a:extLst>
              <a:ext uri="{FF2B5EF4-FFF2-40B4-BE49-F238E27FC236}">
                <a16:creationId xmlns:a16="http://schemas.microsoft.com/office/drawing/2014/main" id="{6EF3A020-4453-83EA-F39D-B61B6E996250}"/>
              </a:ext>
            </a:extLst>
          </p:cNvPr>
          <p:cNvSpPr txBox="1"/>
          <p:nvPr/>
        </p:nvSpPr>
        <p:spPr>
          <a:xfrm>
            <a:off x="11581830" y="4286250"/>
            <a:ext cx="5677467" cy="2431948"/>
          </a:xfrm>
          <a:prstGeom prst="rect">
            <a:avLst/>
          </a:prstGeom>
        </p:spPr>
        <p:txBody>
          <a:bodyPr lIns="0" tIns="0" rIns="0" bIns="0" rtlCol="0" anchor="t">
            <a:spAutoFit/>
          </a:bodyPr>
          <a:lstStyle/>
          <a:p>
            <a:pPr>
              <a:lnSpc>
                <a:spcPts val="2660"/>
              </a:lnSpc>
            </a:pPr>
            <a:r>
              <a:rPr lang="en-US" sz="2800" spc="-19" dirty="0"/>
              <a:t>Food is the common category within the top 5 categories. There are “healthy eating” and “food” categories in the top 5, that can be indicated as the audience preference. Create a specific strategy with food category to increase audience/user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921591" y="3285301"/>
            <a:ext cx="8673443" cy="1261884"/>
          </a:xfrm>
          <a:prstGeom prst="rect">
            <a:avLst/>
          </a:prstGeom>
        </p:spPr>
        <p:txBody>
          <a:bodyPr lIns="0" tIns="0" rIns="0" bIns="0" rtlCol="0" anchor="t">
            <a:spAutoFit/>
          </a:bodyPr>
          <a:lstStyle/>
          <a:p>
            <a:pPr>
              <a:lnSpc>
                <a:spcPts val="9600"/>
              </a:lnSpc>
            </a:pPr>
            <a:r>
              <a:rPr lang="en-US" sz="8800" spc="-80" dirty="0">
                <a:solidFill>
                  <a:srgbClr val="000000"/>
                </a:solidFill>
                <a:latin typeface="+mj-lt"/>
                <a:ea typeface="ADLaM Display" panose="020F0502020204030204" pitchFamily="2" charset="0"/>
                <a:cs typeface="ADLaM Display" panose="020F0502020204030204" pitchFamily="2"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TextBox 21">
            <a:extLst>
              <a:ext uri="{FF2B5EF4-FFF2-40B4-BE49-F238E27FC236}">
                <a16:creationId xmlns:a16="http://schemas.microsoft.com/office/drawing/2014/main" id="{7C8A1EE9-CBD3-27AF-80FE-46E2E9D8433F}"/>
              </a:ext>
            </a:extLst>
          </p:cNvPr>
          <p:cNvSpPr txBox="1"/>
          <p:nvPr/>
        </p:nvSpPr>
        <p:spPr>
          <a:xfrm>
            <a:off x="2667000" y="4961740"/>
            <a:ext cx="7620000" cy="4247317"/>
          </a:xfrm>
          <a:prstGeom prst="rect">
            <a:avLst/>
          </a:prstGeom>
          <a:noFill/>
        </p:spPr>
        <p:txBody>
          <a:bodyPr wrap="square" rtlCol="0">
            <a:spAutoFit/>
          </a:bodyPr>
          <a:lstStyle/>
          <a:p>
            <a:pPr marL="285750" indent="-285750">
              <a:buFont typeface="Arial" panose="020B0604020202020204" pitchFamily="34" charset="0"/>
              <a:buChar char="•"/>
            </a:pPr>
            <a:r>
              <a:rPr lang="en-US" sz="5400" dirty="0">
                <a:cs typeface="Aptos Serif" panose="020B0502040204020203" pitchFamily="18" charset="0"/>
              </a:rPr>
              <a:t> Project Recap</a:t>
            </a:r>
          </a:p>
          <a:p>
            <a:pPr marL="285750" indent="-285750">
              <a:buFont typeface="Arial" panose="020B0604020202020204" pitchFamily="34" charset="0"/>
              <a:buChar char="•"/>
            </a:pPr>
            <a:r>
              <a:rPr lang="en-US" sz="5400" dirty="0">
                <a:cs typeface="Aptos Serif" panose="020B0502040204020203" pitchFamily="18" charset="0"/>
              </a:rPr>
              <a:t> Problem</a:t>
            </a:r>
          </a:p>
          <a:p>
            <a:pPr marL="285750" indent="-285750">
              <a:buFont typeface="Arial" panose="020B0604020202020204" pitchFamily="34" charset="0"/>
              <a:buChar char="•"/>
            </a:pPr>
            <a:r>
              <a:rPr lang="en-US" sz="5400" dirty="0">
                <a:cs typeface="Aptos Serif" panose="020B0502040204020203" pitchFamily="18" charset="0"/>
              </a:rPr>
              <a:t> The Analytics Team</a:t>
            </a:r>
          </a:p>
          <a:p>
            <a:pPr marL="285750" indent="-285750">
              <a:buFont typeface="Arial" panose="020B0604020202020204" pitchFamily="34" charset="0"/>
              <a:buChar char="•"/>
            </a:pPr>
            <a:r>
              <a:rPr lang="en-US" sz="5400" dirty="0">
                <a:cs typeface="Aptos Serif" panose="020B0502040204020203" pitchFamily="18" charset="0"/>
              </a:rPr>
              <a:t> Insights</a:t>
            </a:r>
          </a:p>
          <a:p>
            <a:pPr marL="285750" indent="-285750">
              <a:buFont typeface="Arial" panose="020B0604020202020204" pitchFamily="34" charset="0"/>
              <a:buChar char="•"/>
            </a:pPr>
            <a:r>
              <a:rPr lang="en-US" sz="5400" dirty="0">
                <a:cs typeface="Aptos Serif" panose="020B0502040204020203" pitchFamily="18" charset="0"/>
              </a:rPr>
              <a:t>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ED5A8E85-8136-4B65-A52A-2A5CA3499530}"/>
              </a:ext>
            </a:extLst>
          </p:cNvPr>
          <p:cNvSpPr txBox="1"/>
          <p:nvPr/>
        </p:nvSpPr>
        <p:spPr>
          <a:xfrm>
            <a:off x="8782195" y="2951507"/>
            <a:ext cx="7219806" cy="4401205"/>
          </a:xfrm>
          <a:prstGeom prst="rect">
            <a:avLst/>
          </a:prstGeom>
          <a:noFill/>
        </p:spPr>
        <p:txBody>
          <a:bodyPr wrap="square" rtlCol="0">
            <a:spAutoFit/>
          </a:bodyPr>
          <a:lstStyle/>
          <a:p>
            <a:r>
              <a:rPr lang="en-US" sz="2800" dirty="0">
                <a:cs typeface="Aptos Serif" panose="02020604070405020304" pitchFamily="18" charset="0"/>
              </a:rPr>
              <a:t>Social Buzz is a fast-growing technology unicorn that need to adapt quickly to its global scale. Accenture has begun a 3 months POC focusing on these tasks.</a:t>
            </a:r>
          </a:p>
          <a:p>
            <a:r>
              <a:rPr lang="en-US" sz="2800" dirty="0">
                <a:cs typeface="Aptos Serif" panose="02020604070405020304" pitchFamily="18" charset="0"/>
              </a:rPr>
              <a:t>	</a:t>
            </a:r>
          </a:p>
          <a:p>
            <a:pPr marL="1350963" indent="-269875">
              <a:buFont typeface="Arial" panose="020B0604020202020204" pitchFamily="34" charset="0"/>
              <a:buChar char="•"/>
            </a:pPr>
            <a:r>
              <a:rPr lang="en-US" sz="2800" dirty="0">
                <a:cs typeface="Aptos Serif" panose="02020604070405020304" pitchFamily="18" charset="0"/>
              </a:rPr>
              <a:t>An audit of Social Buzz’s big data practice</a:t>
            </a:r>
          </a:p>
          <a:p>
            <a:pPr marL="1350963" indent="-269875">
              <a:buFont typeface="Arial" panose="020B0604020202020204" pitchFamily="34" charset="0"/>
              <a:buChar char="•"/>
            </a:pPr>
            <a:r>
              <a:rPr lang="en-US" sz="2800" dirty="0">
                <a:cs typeface="Aptos Serif" panose="02020604070405020304" pitchFamily="18" charset="0"/>
              </a:rPr>
              <a:t>Recommendations for a successful IPO</a:t>
            </a:r>
          </a:p>
          <a:p>
            <a:pPr marL="1350963" indent="-269875">
              <a:buFont typeface="Arial" panose="020B0604020202020204" pitchFamily="34" charset="0"/>
              <a:buChar char="•"/>
            </a:pPr>
            <a:r>
              <a:rPr lang="en-US" sz="2800" dirty="0">
                <a:cs typeface="Aptos Serif" panose="02020604070405020304" pitchFamily="18" charset="0"/>
              </a:rPr>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82D21F55-FE4F-360C-9C1A-C661839C8051}"/>
              </a:ext>
            </a:extLst>
          </p:cNvPr>
          <p:cNvSpPr txBox="1"/>
          <p:nvPr/>
        </p:nvSpPr>
        <p:spPr>
          <a:xfrm>
            <a:off x="2253799" y="4533900"/>
            <a:ext cx="7373255" cy="2554545"/>
          </a:xfrm>
          <a:prstGeom prst="rect">
            <a:avLst/>
          </a:prstGeom>
          <a:noFill/>
        </p:spPr>
        <p:txBody>
          <a:bodyPr wrap="square" rtlCol="0">
            <a:spAutoFit/>
          </a:bodyPr>
          <a:lstStyle/>
          <a:p>
            <a:r>
              <a:rPr lang="en-US" sz="4000" dirty="0">
                <a:solidFill>
                  <a:schemeClr val="bg1"/>
                </a:solidFill>
              </a:rPr>
              <a:t>Over </a:t>
            </a:r>
            <a:r>
              <a:rPr lang="en-US" sz="4000" u="sng" dirty="0">
                <a:solidFill>
                  <a:schemeClr val="bg1"/>
                </a:solidFill>
              </a:rPr>
              <a:t>100,000 </a:t>
            </a:r>
            <a:r>
              <a:rPr lang="en-US" sz="4000" dirty="0">
                <a:solidFill>
                  <a:schemeClr val="bg1"/>
                </a:solidFill>
              </a:rPr>
              <a:t>posts per day</a:t>
            </a:r>
          </a:p>
          <a:p>
            <a:endParaRPr lang="en-US" sz="4000" dirty="0">
              <a:solidFill>
                <a:schemeClr val="bg1"/>
              </a:solidFill>
            </a:endParaRPr>
          </a:p>
          <a:p>
            <a:r>
              <a:rPr lang="en-US" sz="4000" u="sng" dirty="0">
                <a:solidFill>
                  <a:schemeClr val="bg1"/>
                </a:solidFill>
              </a:rPr>
              <a:t>500,000,000</a:t>
            </a:r>
            <a:r>
              <a:rPr lang="en-US" sz="4000" dirty="0">
                <a:solidFill>
                  <a:schemeClr val="bg1"/>
                </a:solidFill>
              </a:rPr>
              <a:t> active users each month!</a:t>
            </a:r>
          </a:p>
        </p:txBody>
      </p:sp>
      <p:sp>
        <p:nvSpPr>
          <p:cNvPr id="23" name="TextBox 22">
            <a:extLst>
              <a:ext uri="{FF2B5EF4-FFF2-40B4-BE49-F238E27FC236}">
                <a16:creationId xmlns:a16="http://schemas.microsoft.com/office/drawing/2014/main" id="{A345BCE1-A306-5A0B-4BD1-C9069DFF094B}"/>
              </a:ext>
            </a:extLst>
          </p:cNvPr>
          <p:cNvSpPr txBox="1"/>
          <p:nvPr/>
        </p:nvSpPr>
        <p:spPr>
          <a:xfrm>
            <a:off x="2253799" y="7505700"/>
            <a:ext cx="7710683" cy="1815882"/>
          </a:xfrm>
          <a:prstGeom prst="rect">
            <a:avLst/>
          </a:prstGeom>
          <a:noFill/>
        </p:spPr>
        <p:txBody>
          <a:bodyPr wrap="square" rtlCol="0">
            <a:spAutoFit/>
          </a:bodyPr>
          <a:lstStyle/>
          <a:p>
            <a:r>
              <a:rPr lang="en-US" sz="2800" dirty="0">
                <a:solidFill>
                  <a:schemeClr val="bg1"/>
                </a:solidFill>
              </a:rPr>
              <a:t>But how to capitalize on it when there is so much?</a:t>
            </a:r>
          </a:p>
          <a:p>
            <a:endParaRPr lang="en-US" sz="2800" dirty="0">
              <a:solidFill>
                <a:schemeClr val="bg1"/>
              </a:solidFill>
            </a:endParaRPr>
          </a:p>
          <a:p>
            <a:r>
              <a:rPr lang="en-US" sz="2800"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dirty="0">
              <a:latin typeface="+mj-lt"/>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40" name="Freeform 20">
            <a:extLst>
              <a:ext uri="{FF2B5EF4-FFF2-40B4-BE49-F238E27FC236}">
                <a16:creationId xmlns:a16="http://schemas.microsoft.com/office/drawing/2014/main" id="{49603595-7AD2-012C-5D1B-E81DD27B0DF9}"/>
              </a:ext>
            </a:extLst>
          </p:cNvPr>
          <p:cNvSpPr/>
          <p:nvPr/>
        </p:nvSpPr>
        <p:spPr>
          <a:xfrm>
            <a:off x="11454420" y="696250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37" name="Freeform 30">
            <a:extLst>
              <a:ext uri="{FF2B5EF4-FFF2-40B4-BE49-F238E27FC236}">
                <a16:creationId xmlns:a16="http://schemas.microsoft.com/office/drawing/2014/main" id="{0ED64026-DC0F-C823-0F96-B981C1272328}"/>
              </a:ext>
            </a:extLst>
          </p:cNvPr>
          <p:cNvSpPr/>
          <p:nvPr/>
        </p:nvSpPr>
        <p:spPr>
          <a:xfrm>
            <a:off x="11461929" y="990728"/>
            <a:ext cx="2110184" cy="216554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41" name="TextBox 40">
            <a:extLst>
              <a:ext uri="{FF2B5EF4-FFF2-40B4-BE49-F238E27FC236}">
                <a16:creationId xmlns:a16="http://schemas.microsoft.com/office/drawing/2014/main" id="{76E2249C-3408-8E28-2710-BC21CD19E1CA}"/>
              </a:ext>
            </a:extLst>
          </p:cNvPr>
          <p:cNvSpPr txBox="1"/>
          <p:nvPr/>
        </p:nvSpPr>
        <p:spPr>
          <a:xfrm rot="10800000" flipV="1">
            <a:off x="14293092" y="1658927"/>
            <a:ext cx="3304361" cy="830997"/>
          </a:xfrm>
          <a:prstGeom prst="rect">
            <a:avLst/>
          </a:prstGeom>
          <a:noFill/>
        </p:spPr>
        <p:txBody>
          <a:bodyPr wrap="square" rtlCol="0">
            <a:spAutoFit/>
          </a:bodyPr>
          <a:lstStyle/>
          <a:p>
            <a:r>
              <a:rPr lang="en-US" sz="2400" b="1" dirty="0"/>
              <a:t>Andrew Fleming</a:t>
            </a:r>
          </a:p>
          <a:p>
            <a:r>
              <a:rPr lang="en-US" sz="2400" dirty="0"/>
              <a:t>Chief Technical Architect</a:t>
            </a:r>
          </a:p>
        </p:txBody>
      </p:sp>
      <p:sp>
        <p:nvSpPr>
          <p:cNvPr id="42" name="TextBox 41">
            <a:extLst>
              <a:ext uri="{FF2B5EF4-FFF2-40B4-BE49-F238E27FC236}">
                <a16:creationId xmlns:a16="http://schemas.microsoft.com/office/drawing/2014/main" id="{A008A20C-78EE-EF25-B624-54D868D3ACBE}"/>
              </a:ext>
            </a:extLst>
          </p:cNvPr>
          <p:cNvSpPr txBox="1"/>
          <p:nvPr/>
        </p:nvSpPr>
        <p:spPr>
          <a:xfrm rot="10800000" flipV="1">
            <a:off x="14293092" y="4849016"/>
            <a:ext cx="3304361" cy="830997"/>
          </a:xfrm>
          <a:prstGeom prst="rect">
            <a:avLst/>
          </a:prstGeom>
          <a:noFill/>
        </p:spPr>
        <p:txBody>
          <a:bodyPr wrap="square" rtlCol="0">
            <a:spAutoFit/>
          </a:bodyPr>
          <a:lstStyle/>
          <a:p>
            <a:r>
              <a:rPr lang="en-US" sz="2400" b="1" dirty="0"/>
              <a:t>Marcus </a:t>
            </a:r>
            <a:r>
              <a:rPr lang="en-US" sz="2400" b="1" dirty="0" err="1"/>
              <a:t>Rompton</a:t>
            </a:r>
            <a:endParaRPr lang="en-US" sz="2400" b="1" dirty="0"/>
          </a:p>
          <a:p>
            <a:r>
              <a:rPr lang="en-US" sz="2400" dirty="0"/>
              <a:t>Senior Principle</a:t>
            </a:r>
          </a:p>
        </p:txBody>
      </p:sp>
      <p:sp>
        <p:nvSpPr>
          <p:cNvPr id="43" name="TextBox 42">
            <a:extLst>
              <a:ext uri="{FF2B5EF4-FFF2-40B4-BE49-F238E27FC236}">
                <a16:creationId xmlns:a16="http://schemas.microsoft.com/office/drawing/2014/main" id="{88A338D9-5D16-A3AB-7E91-F96159042E25}"/>
              </a:ext>
            </a:extLst>
          </p:cNvPr>
          <p:cNvSpPr txBox="1"/>
          <p:nvPr/>
        </p:nvSpPr>
        <p:spPr>
          <a:xfrm rot="10800000" flipV="1">
            <a:off x="14282311" y="7608551"/>
            <a:ext cx="3304361" cy="830997"/>
          </a:xfrm>
          <a:prstGeom prst="rect">
            <a:avLst/>
          </a:prstGeom>
          <a:noFill/>
        </p:spPr>
        <p:txBody>
          <a:bodyPr wrap="square" rtlCol="0">
            <a:spAutoFit/>
          </a:bodyPr>
          <a:lstStyle/>
          <a:p>
            <a:r>
              <a:rPr lang="en-US" sz="2400" b="1" dirty="0"/>
              <a:t>Sri Hartina</a:t>
            </a:r>
          </a:p>
          <a:p>
            <a:r>
              <a:rPr lang="en-US" sz="2400" dirty="0"/>
              <a:t>Data Analyst</a:t>
            </a:r>
          </a:p>
        </p:txBody>
      </p:sp>
      <p:pic>
        <p:nvPicPr>
          <p:cNvPr id="1030" name="Picture 6" descr="Moslem woman ">
            <a:extLst>
              <a:ext uri="{FF2B5EF4-FFF2-40B4-BE49-F238E27FC236}">
                <a16:creationId xmlns:a16="http://schemas.microsoft.com/office/drawing/2014/main" id="{9EEF7D70-0986-03C6-23D2-3747F9DF8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4800" y="6972300"/>
            <a:ext cx="2098800" cy="20988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28">
            <a:extLst>
              <a:ext uri="{FF2B5EF4-FFF2-40B4-BE49-F238E27FC236}">
                <a16:creationId xmlns:a16="http://schemas.microsoft.com/office/drawing/2014/main" id="{37F5590E-C1F4-5847-1AAB-A0334F50C7A8}"/>
              </a:ext>
            </a:extLst>
          </p:cNvPr>
          <p:cNvGrpSpPr>
            <a:grpSpLocks noChangeAspect="1"/>
          </p:cNvGrpSpPr>
          <p:nvPr/>
        </p:nvGrpSpPr>
        <p:grpSpPr>
          <a:xfrm>
            <a:off x="11430000" y="996752"/>
            <a:ext cx="2174041" cy="2165548"/>
            <a:chOff x="0" y="0"/>
            <a:chExt cx="6502400" cy="6477000"/>
          </a:xfrm>
        </p:grpSpPr>
        <p:sp>
          <p:nvSpPr>
            <p:cNvPr id="19" name="Freeform 29">
              <a:extLst>
                <a:ext uri="{FF2B5EF4-FFF2-40B4-BE49-F238E27FC236}">
                  <a16:creationId xmlns:a16="http://schemas.microsoft.com/office/drawing/2014/main" id="{8C700FD4-1A4D-6E47-3784-9A51B211C863}"/>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20" name="Freeform 30">
              <a:extLst>
                <a:ext uri="{FF2B5EF4-FFF2-40B4-BE49-F238E27FC236}">
                  <a16:creationId xmlns:a16="http://schemas.microsoft.com/office/drawing/2014/main" id="{31B991F7-A842-7095-C5CF-BEA24100B112}"/>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3" name="Group 23">
            <a:extLst>
              <a:ext uri="{FF2B5EF4-FFF2-40B4-BE49-F238E27FC236}">
                <a16:creationId xmlns:a16="http://schemas.microsoft.com/office/drawing/2014/main" id="{3CFC5B4B-5C88-7E00-1923-230102EC3D84}"/>
              </a:ext>
            </a:extLst>
          </p:cNvPr>
          <p:cNvGrpSpPr>
            <a:grpSpLocks noChangeAspect="1"/>
          </p:cNvGrpSpPr>
          <p:nvPr/>
        </p:nvGrpSpPr>
        <p:grpSpPr>
          <a:xfrm>
            <a:off x="11411515" y="4005275"/>
            <a:ext cx="2187334" cy="2123082"/>
            <a:chOff x="-23042" y="66269"/>
            <a:chExt cx="6542158" cy="6349987"/>
          </a:xfrm>
        </p:grpSpPr>
        <p:sp>
          <p:nvSpPr>
            <p:cNvPr id="24" name="Freeform 24">
              <a:extLst>
                <a:ext uri="{FF2B5EF4-FFF2-40B4-BE49-F238E27FC236}">
                  <a16:creationId xmlns:a16="http://schemas.microsoft.com/office/drawing/2014/main" id="{4591D687-5BD7-1A47-350E-5EEA2BA06B6F}"/>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txBody>
            <a:bodyPr/>
            <a:lstStyle/>
            <a:p>
              <a:endParaRPr lang="en-US"/>
            </a:p>
          </p:txBody>
        </p:sp>
        <p:sp>
          <p:nvSpPr>
            <p:cNvPr id="28" name="Freeform 25">
              <a:extLst>
                <a:ext uri="{FF2B5EF4-FFF2-40B4-BE49-F238E27FC236}">
                  <a16:creationId xmlns:a16="http://schemas.microsoft.com/office/drawing/2014/main" id="{3E517EF0-0475-AC02-D88A-C3E6358BEF4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8441ABA-5B25-A8CA-A67B-D26BDDCB877A}"/>
              </a:ext>
            </a:extLst>
          </p:cNvPr>
          <p:cNvSpPr txBox="1"/>
          <p:nvPr/>
        </p:nvSpPr>
        <p:spPr>
          <a:xfrm>
            <a:off x="4068165" y="1619764"/>
            <a:ext cx="3091103" cy="523220"/>
          </a:xfrm>
          <a:prstGeom prst="rect">
            <a:avLst/>
          </a:prstGeom>
          <a:noFill/>
        </p:spPr>
        <p:txBody>
          <a:bodyPr wrap="none" rtlCol="0">
            <a:spAutoFit/>
          </a:bodyPr>
          <a:lstStyle/>
          <a:p>
            <a:r>
              <a:rPr lang="en-US" sz="2800" dirty="0">
                <a:solidFill>
                  <a:schemeClr val="bg1"/>
                </a:solidFill>
              </a:rPr>
              <a:t>Data Understanding</a:t>
            </a:r>
            <a:endParaRPr lang="en-US" dirty="0">
              <a:solidFill>
                <a:schemeClr val="bg1"/>
              </a:solidFill>
            </a:endParaRPr>
          </a:p>
        </p:txBody>
      </p:sp>
      <p:sp>
        <p:nvSpPr>
          <p:cNvPr id="41" name="TextBox 40">
            <a:extLst>
              <a:ext uri="{FF2B5EF4-FFF2-40B4-BE49-F238E27FC236}">
                <a16:creationId xmlns:a16="http://schemas.microsoft.com/office/drawing/2014/main" id="{D270F259-1379-C73E-1CED-7388AF3CEEAB}"/>
              </a:ext>
            </a:extLst>
          </p:cNvPr>
          <p:cNvSpPr txBox="1"/>
          <p:nvPr/>
        </p:nvSpPr>
        <p:spPr>
          <a:xfrm>
            <a:off x="5820310" y="3054329"/>
            <a:ext cx="2193549" cy="523220"/>
          </a:xfrm>
          <a:prstGeom prst="rect">
            <a:avLst/>
          </a:prstGeom>
          <a:noFill/>
        </p:spPr>
        <p:txBody>
          <a:bodyPr wrap="none" rtlCol="0">
            <a:spAutoFit/>
          </a:bodyPr>
          <a:lstStyle/>
          <a:p>
            <a:r>
              <a:rPr lang="en-US" sz="2800" dirty="0">
                <a:solidFill>
                  <a:schemeClr val="bg1"/>
                </a:solidFill>
              </a:rPr>
              <a:t>Data Cleaning</a:t>
            </a:r>
            <a:endParaRPr lang="en-US" dirty="0">
              <a:solidFill>
                <a:schemeClr val="bg1"/>
              </a:solidFill>
            </a:endParaRPr>
          </a:p>
        </p:txBody>
      </p:sp>
      <p:sp>
        <p:nvSpPr>
          <p:cNvPr id="42" name="TextBox 41">
            <a:extLst>
              <a:ext uri="{FF2B5EF4-FFF2-40B4-BE49-F238E27FC236}">
                <a16:creationId xmlns:a16="http://schemas.microsoft.com/office/drawing/2014/main" id="{1F96367D-5458-54DF-6A14-659B6BDCCA68}"/>
              </a:ext>
            </a:extLst>
          </p:cNvPr>
          <p:cNvSpPr txBox="1"/>
          <p:nvPr/>
        </p:nvSpPr>
        <p:spPr>
          <a:xfrm>
            <a:off x="7679702" y="4717580"/>
            <a:ext cx="2409955" cy="523220"/>
          </a:xfrm>
          <a:prstGeom prst="rect">
            <a:avLst/>
          </a:prstGeom>
          <a:noFill/>
        </p:spPr>
        <p:txBody>
          <a:bodyPr wrap="none" rtlCol="0">
            <a:spAutoFit/>
          </a:bodyPr>
          <a:lstStyle/>
          <a:p>
            <a:r>
              <a:rPr lang="en-US" sz="2800" dirty="0">
                <a:solidFill>
                  <a:schemeClr val="bg1"/>
                </a:solidFill>
              </a:rPr>
              <a:t>Data Modelling</a:t>
            </a:r>
            <a:endParaRPr lang="en-US" dirty="0">
              <a:solidFill>
                <a:schemeClr val="bg1"/>
              </a:solidFill>
            </a:endParaRPr>
          </a:p>
        </p:txBody>
      </p:sp>
      <p:sp>
        <p:nvSpPr>
          <p:cNvPr id="43" name="TextBox 42">
            <a:extLst>
              <a:ext uri="{FF2B5EF4-FFF2-40B4-BE49-F238E27FC236}">
                <a16:creationId xmlns:a16="http://schemas.microsoft.com/office/drawing/2014/main" id="{55621C56-EA00-3144-A5A1-C04795EDE83B}"/>
              </a:ext>
            </a:extLst>
          </p:cNvPr>
          <p:cNvSpPr txBox="1"/>
          <p:nvPr/>
        </p:nvSpPr>
        <p:spPr>
          <a:xfrm>
            <a:off x="9634254" y="6329668"/>
            <a:ext cx="2116477" cy="523220"/>
          </a:xfrm>
          <a:prstGeom prst="rect">
            <a:avLst/>
          </a:prstGeom>
          <a:noFill/>
        </p:spPr>
        <p:txBody>
          <a:bodyPr wrap="none" rtlCol="0">
            <a:spAutoFit/>
          </a:bodyPr>
          <a:lstStyle/>
          <a:p>
            <a:r>
              <a:rPr lang="en-US" sz="2800" dirty="0">
                <a:solidFill>
                  <a:schemeClr val="bg1"/>
                </a:solidFill>
              </a:rPr>
              <a:t>Data Analysis</a:t>
            </a:r>
            <a:endParaRPr lang="en-US" dirty="0">
              <a:solidFill>
                <a:schemeClr val="bg1"/>
              </a:solidFill>
            </a:endParaRPr>
          </a:p>
        </p:txBody>
      </p:sp>
      <p:sp>
        <p:nvSpPr>
          <p:cNvPr id="44" name="TextBox 43">
            <a:extLst>
              <a:ext uri="{FF2B5EF4-FFF2-40B4-BE49-F238E27FC236}">
                <a16:creationId xmlns:a16="http://schemas.microsoft.com/office/drawing/2014/main" id="{530A6E96-0D12-F32E-82E8-6AD4B7950682}"/>
              </a:ext>
            </a:extLst>
          </p:cNvPr>
          <p:cNvSpPr txBox="1"/>
          <p:nvPr/>
        </p:nvSpPr>
        <p:spPr>
          <a:xfrm>
            <a:off x="11426230" y="8037333"/>
            <a:ext cx="3360343" cy="523220"/>
          </a:xfrm>
          <a:prstGeom prst="rect">
            <a:avLst/>
          </a:prstGeom>
          <a:noFill/>
        </p:spPr>
        <p:txBody>
          <a:bodyPr wrap="none" rtlCol="0">
            <a:spAutoFit/>
          </a:bodyPr>
          <a:lstStyle/>
          <a:p>
            <a:r>
              <a:rPr lang="en-US" sz="2800" dirty="0">
                <a:solidFill>
                  <a:schemeClr val="bg1"/>
                </a:solidFill>
              </a:rPr>
              <a:t>Data Uncover Insights</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6DE710D-7A59-A37C-7E0A-E8F18573DF72}"/>
              </a:ext>
            </a:extLst>
          </p:cNvPr>
          <p:cNvSpPr txBox="1"/>
          <p:nvPr/>
        </p:nvSpPr>
        <p:spPr>
          <a:xfrm>
            <a:off x="1904146" y="2804680"/>
            <a:ext cx="3418244" cy="2800767"/>
          </a:xfrm>
          <a:prstGeom prst="rect">
            <a:avLst/>
          </a:prstGeom>
          <a:noFill/>
        </p:spPr>
        <p:txBody>
          <a:bodyPr wrap="square" rtlCol="0">
            <a:spAutoFit/>
          </a:bodyPr>
          <a:lstStyle/>
          <a:p>
            <a:pPr algn="ctr"/>
            <a:r>
              <a:rPr lang="en-US" sz="9600" dirty="0"/>
              <a:t>16</a:t>
            </a:r>
            <a:r>
              <a:rPr lang="en-US" sz="5400" dirty="0"/>
              <a:t> </a:t>
            </a:r>
          </a:p>
          <a:p>
            <a:pPr algn="ctr"/>
            <a:r>
              <a:rPr lang="en-US" sz="4000" dirty="0"/>
              <a:t>Content Categories</a:t>
            </a:r>
          </a:p>
        </p:txBody>
      </p:sp>
      <p:sp>
        <p:nvSpPr>
          <p:cNvPr id="15" name="TextBox 14">
            <a:extLst>
              <a:ext uri="{FF2B5EF4-FFF2-40B4-BE49-F238E27FC236}">
                <a16:creationId xmlns:a16="http://schemas.microsoft.com/office/drawing/2014/main" id="{14BF5C91-8F0E-0004-3861-EE3EA7C3B681}"/>
              </a:ext>
            </a:extLst>
          </p:cNvPr>
          <p:cNvSpPr txBox="1"/>
          <p:nvPr/>
        </p:nvSpPr>
        <p:spPr>
          <a:xfrm>
            <a:off x="6629400" y="2804680"/>
            <a:ext cx="4267200" cy="3416320"/>
          </a:xfrm>
          <a:prstGeom prst="rect">
            <a:avLst/>
          </a:prstGeom>
          <a:noFill/>
        </p:spPr>
        <p:txBody>
          <a:bodyPr wrap="square" rtlCol="0">
            <a:spAutoFit/>
          </a:bodyPr>
          <a:lstStyle/>
          <a:p>
            <a:pPr algn="ctr"/>
            <a:r>
              <a:rPr lang="en-US" sz="9600" dirty="0"/>
              <a:t>Animal</a:t>
            </a:r>
            <a:r>
              <a:rPr lang="en-US" sz="5400" dirty="0"/>
              <a:t> </a:t>
            </a:r>
          </a:p>
          <a:p>
            <a:pPr algn="ctr"/>
            <a:r>
              <a:rPr lang="en-US" sz="4000" dirty="0"/>
              <a:t>Is the top categories with 1738 reactions type</a:t>
            </a:r>
          </a:p>
        </p:txBody>
      </p:sp>
      <p:sp>
        <p:nvSpPr>
          <p:cNvPr id="16" name="TextBox 15">
            <a:extLst>
              <a:ext uri="{FF2B5EF4-FFF2-40B4-BE49-F238E27FC236}">
                <a16:creationId xmlns:a16="http://schemas.microsoft.com/office/drawing/2014/main" id="{2C7114F8-8E20-83F8-DAFA-3BBB297281AB}"/>
              </a:ext>
            </a:extLst>
          </p:cNvPr>
          <p:cNvSpPr txBox="1"/>
          <p:nvPr/>
        </p:nvSpPr>
        <p:spPr>
          <a:xfrm>
            <a:off x="12192000" y="2781300"/>
            <a:ext cx="4114800" cy="2800767"/>
          </a:xfrm>
          <a:prstGeom prst="rect">
            <a:avLst/>
          </a:prstGeom>
          <a:noFill/>
        </p:spPr>
        <p:txBody>
          <a:bodyPr wrap="square" rtlCol="0">
            <a:spAutoFit/>
          </a:bodyPr>
          <a:lstStyle/>
          <a:p>
            <a:pPr algn="ctr"/>
            <a:r>
              <a:rPr lang="en-US" sz="9600" dirty="0"/>
              <a:t>May</a:t>
            </a:r>
            <a:r>
              <a:rPr lang="en-US" sz="5400" dirty="0"/>
              <a:t> </a:t>
            </a:r>
          </a:p>
          <a:p>
            <a:pPr algn="ctr"/>
            <a:r>
              <a:rPr lang="en-US" sz="4000" dirty="0"/>
              <a:t>Is the 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1629E97-4402-18BB-C33B-CFD7BB082E85}"/>
              </a:ext>
            </a:extLst>
          </p:cNvPr>
          <p:cNvGraphicFramePr>
            <a:graphicFrameLocks/>
          </p:cNvGraphicFramePr>
          <p:nvPr>
            <p:extLst>
              <p:ext uri="{D42A27DB-BD31-4B8C-83A1-F6EECF244321}">
                <p14:modId xmlns:p14="http://schemas.microsoft.com/office/powerpoint/2010/main" val="896206308"/>
              </p:ext>
            </p:extLst>
          </p:nvPr>
        </p:nvGraphicFramePr>
        <p:xfrm>
          <a:off x="3069359" y="1756594"/>
          <a:ext cx="7979641" cy="743307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E1DD1313-81F2-2BF9-2E48-BF6EC48A0875}"/>
              </a:ext>
            </a:extLst>
          </p:cNvPr>
          <p:cNvGraphicFramePr>
            <a:graphicFrameLocks/>
          </p:cNvGraphicFramePr>
          <p:nvPr>
            <p:extLst>
              <p:ext uri="{D42A27DB-BD31-4B8C-83A1-F6EECF244321}">
                <p14:modId xmlns:p14="http://schemas.microsoft.com/office/powerpoint/2010/main" val="976607958"/>
              </p:ext>
            </p:extLst>
          </p:nvPr>
        </p:nvGraphicFramePr>
        <p:xfrm>
          <a:off x="11658600" y="1868295"/>
          <a:ext cx="6019800" cy="5901506"/>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70A2DC0-81BC-4014-87B4-418E08DD373A}"/>
              </a:ext>
            </a:extLst>
          </p:cNvPr>
          <p:cNvGraphicFramePr>
            <a:graphicFrameLocks/>
          </p:cNvGraphicFramePr>
          <p:nvPr>
            <p:extLst>
              <p:ext uri="{D42A27DB-BD31-4B8C-83A1-F6EECF244321}">
                <p14:modId xmlns:p14="http://schemas.microsoft.com/office/powerpoint/2010/main" val="2018325992"/>
              </p:ext>
            </p:extLst>
          </p:nvPr>
        </p:nvGraphicFramePr>
        <p:xfrm>
          <a:off x="3103995" y="1460498"/>
          <a:ext cx="14639090" cy="742835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354</Words>
  <Application>Microsoft Office PowerPoint</Application>
  <PresentationFormat>Custom</PresentationFormat>
  <Paragraphs>76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Clear Sans Regular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sri hartina</cp:lastModifiedBy>
  <cp:revision>20</cp:revision>
  <dcterms:created xsi:type="dcterms:W3CDTF">2006-08-16T00:00:00Z</dcterms:created>
  <dcterms:modified xsi:type="dcterms:W3CDTF">2023-08-27T10:14:57Z</dcterms:modified>
  <dc:identifier>DAEhDyfaYKE</dc:identifier>
</cp:coreProperties>
</file>