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747775"/>
          </p15:clr>
        </p15:guide>
        <p15:guide id="2" pos="13824" userDrawn="1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anaporn Na Narong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065A19-9DEC-41E8-B0C1-7819F8810D41}">
  <a:tblStyle styleId="{C1065A19-9DEC-41E8-B0C1-7819F8810D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>
      <p:cViewPr>
        <p:scale>
          <a:sx n="147" d="100"/>
          <a:sy n="147" d="100"/>
        </p:scale>
        <p:origin x="-19496" y="-1844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68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96160" y="13765440"/>
            <a:ext cx="40898880" cy="53874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9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60" cy="251892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8880" cy="3665160"/>
          </a:xfrm>
          <a:prstGeom prst="rect">
            <a:avLst/>
          </a:prstGeom>
        </p:spPr>
        <p:txBody>
          <a:bodyPr spcFirstLastPara="1" wrap="square" lIns="406325" tIns="406325" rIns="406325" bIns="406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19199520" cy="21864960"/>
          </a:xfrm>
          <a:prstGeom prst="rect">
            <a:avLst/>
          </a:prstGeom>
        </p:spPr>
        <p:txBody>
          <a:bodyPr spcFirstLastPara="1" wrap="square" lIns="406325" tIns="406325" rIns="406325" bIns="406325" anchor="t" anchorCtr="0">
            <a:normAutofit/>
          </a:bodyPr>
          <a:lstStyle>
            <a:lvl1pPr marL="548640" lvl="0" indent="-74676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7440"/>
            </a:lvl1pPr>
            <a:lvl2pPr marL="1097280" lvl="1" indent="-67818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6360"/>
            </a:lvl2pPr>
            <a:lvl3pPr marL="1645920" lvl="2" indent="-67818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6360"/>
            </a:lvl3pPr>
            <a:lvl4pPr marL="2194560" lvl="3" indent="-67818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6360"/>
            </a:lvl4pPr>
            <a:lvl5pPr marL="2743200" lvl="4" indent="-67818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6360"/>
            </a:lvl5pPr>
            <a:lvl6pPr marL="3291840" lvl="5" indent="-67818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6360"/>
            </a:lvl6pPr>
            <a:lvl7pPr marL="3840480" lvl="6" indent="-67818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6360"/>
            </a:lvl7pPr>
            <a:lvl8pPr marL="4389120" lvl="7" indent="-67818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6360"/>
            </a:lvl8pPr>
            <a:lvl9pPr marL="4937760" lvl="8" indent="-67818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636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3195520" y="7375840"/>
            <a:ext cx="19199520" cy="21864960"/>
          </a:xfrm>
          <a:prstGeom prst="rect">
            <a:avLst/>
          </a:prstGeom>
        </p:spPr>
        <p:txBody>
          <a:bodyPr spcFirstLastPara="1" wrap="square" lIns="406325" tIns="406325" rIns="406325" bIns="406325" anchor="t" anchorCtr="0">
            <a:normAutofit/>
          </a:bodyPr>
          <a:lstStyle>
            <a:lvl1pPr marL="548640" lvl="0" indent="-746760">
              <a:spcBef>
                <a:spcPts val="0"/>
              </a:spcBef>
              <a:spcAft>
                <a:spcPts val="0"/>
              </a:spcAft>
              <a:buSzPts val="6200"/>
              <a:buChar char="●"/>
              <a:defRPr sz="7440"/>
            </a:lvl1pPr>
            <a:lvl2pPr marL="1097280" lvl="1" indent="-67818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6360"/>
            </a:lvl2pPr>
            <a:lvl3pPr marL="1645920" lvl="2" indent="-67818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6360"/>
            </a:lvl3pPr>
            <a:lvl4pPr marL="2194560" lvl="3" indent="-67818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6360"/>
            </a:lvl4pPr>
            <a:lvl5pPr marL="2743200" lvl="4" indent="-67818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6360"/>
            </a:lvl5pPr>
            <a:lvl6pPr marL="3291840" lvl="5" indent="-67818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6360"/>
            </a:lvl6pPr>
            <a:lvl7pPr marL="3840480" lvl="6" indent="-67818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6360"/>
            </a:lvl7pPr>
            <a:lvl8pPr marL="4389120" lvl="7" indent="-67818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6360"/>
            </a:lvl8pPr>
            <a:lvl9pPr marL="4937760" lvl="8" indent="-67818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636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60" cy="251892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8880" cy="3665160"/>
          </a:xfrm>
          <a:prstGeom prst="rect">
            <a:avLst/>
          </a:prstGeom>
        </p:spPr>
        <p:txBody>
          <a:bodyPr spcFirstLastPara="1" wrap="square" lIns="406325" tIns="406325" rIns="406325" bIns="406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60" cy="251892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</p:spPr>
        <p:txBody>
          <a:bodyPr spcFirstLastPara="1" wrap="square" lIns="406325" tIns="406325" rIns="406325" bIns="4063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700"/>
              <a:buNone/>
              <a:defRPr sz="12840"/>
            </a:lvl1pPr>
            <a:lvl2pPr lvl="1">
              <a:spcBef>
                <a:spcPts val="0"/>
              </a:spcBef>
              <a:spcAft>
                <a:spcPts val="0"/>
              </a:spcAft>
              <a:buSzPts val="10700"/>
              <a:buNone/>
              <a:defRPr sz="12840"/>
            </a:lvl2pPr>
            <a:lvl3pPr lvl="2">
              <a:spcBef>
                <a:spcPts val="0"/>
              </a:spcBef>
              <a:spcAft>
                <a:spcPts val="0"/>
              </a:spcAft>
              <a:buSzPts val="10700"/>
              <a:buNone/>
              <a:defRPr sz="12840"/>
            </a:lvl3pPr>
            <a:lvl4pPr lvl="3">
              <a:spcBef>
                <a:spcPts val="0"/>
              </a:spcBef>
              <a:spcAft>
                <a:spcPts val="0"/>
              </a:spcAft>
              <a:buSzPts val="10700"/>
              <a:buNone/>
              <a:defRPr sz="12840"/>
            </a:lvl4pPr>
            <a:lvl5pPr lvl="4">
              <a:spcBef>
                <a:spcPts val="0"/>
              </a:spcBef>
              <a:spcAft>
                <a:spcPts val="0"/>
              </a:spcAft>
              <a:buSzPts val="10700"/>
              <a:buNone/>
              <a:defRPr sz="12840"/>
            </a:lvl5pPr>
            <a:lvl6pPr lvl="5">
              <a:spcBef>
                <a:spcPts val="0"/>
              </a:spcBef>
              <a:spcAft>
                <a:spcPts val="0"/>
              </a:spcAft>
              <a:buSzPts val="10700"/>
              <a:buNone/>
              <a:defRPr sz="12840"/>
            </a:lvl6pPr>
            <a:lvl7pPr lvl="6">
              <a:spcBef>
                <a:spcPts val="0"/>
              </a:spcBef>
              <a:spcAft>
                <a:spcPts val="0"/>
              </a:spcAft>
              <a:buSzPts val="10700"/>
              <a:buNone/>
              <a:defRPr sz="12840"/>
            </a:lvl7pPr>
            <a:lvl8pPr lvl="7">
              <a:spcBef>
                <a:spcPts val="0"/>
              </a:spcBef>
              <a:spcAft>
                <a:spcPts val="0"/>
              </a:spcAft>
              <a:buSzPts val="10700"/>
              <a:buNone/>
              <a:defRPr sz="12840"/>
            </a:lvl8pPr>
            <a:lvl9pPr lvl="8">
              <a:spcBef>
                <a:spcPts val="0"/>
              </a:spcBef>
              <a:spcAft>
                <a:spcPts val="0"/>
              </a:spcAft>
              <a:buSzPts val="10700"/>
              <a:buNone/>
              <a:defRPr sz="1284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96160" y="8893440"/>
            <a:ext cx="13478400" cy="20348280"/>
          </a:xfrm>
          <a:prstGeom prst="rect">
            <a:avLst/>
          </a:prstGeom>
        </p:spPr>
        <p:txBody>
          <a:bodyPr spcFirstLastPara="1" wrap="square" lIns="406325" tIns="406325" rIns="406325" bIns="406325" anchor="t" anchorCtr="0">
            <a:normAutofit/>
          </a:bodyPr>
          <a:lstStyle>
            <a:lvl1pPr marL="548640" lvl="0" indent="-67818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6360"/>
            </a:lvl1pPr>
            <a:lvl2pPr marL="1097280" lvl="1" indent="-67818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6360"/>
            </a:lvl2pPr>
            <a:lvl3pPr marL="1645920" lvl="2" indent="-67818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6360"/>
            </a:lvl3pPr>
            <a:lvl4pPr marL="2194560" lvl="3" indent="-67818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6360"/>
            </a:lvl4pPr>
            <a:lvl5pPr marL="2743200" lvl="4" indent="-67818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6360"/>
            </a:lvl5pPr>
            <a:lvl6pPr marL="3291840" lvl="5" indent="-67818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6360"/>
            </a:lvl6pPr>
            <a:lvl7pPr marL="3840480" lvl="6" indent="-678180">
              <a:spcBef>
                <a:spcPts val="0"/>
              </a:spcBef>
              <a:spcAft>
                <a:spcPts val="0"/>
              </a:spcAft>
              <a:buSzPts val="5300"/>
              <a:buChar char="●"/>
              <a:defRPr sz="6360"/>
            </a:lvl7pPr>
            <a:lvl8pPr marL="4389120" lvl="7" indent="-678180">
              <a:spcBef>
                <a:spcPts val="0"/>
              </a:spcBef>
              <a:spcAft>
                <a:spcPts val="0"/>
              </a:spcAft>
              <a:buSzPts val="5300"/>
              <a:buChar char="○"/>
              <a:defRPr sz="6360"/>
            </a:lvl8pPr>
            <a:lvl9pPr marL="4937760" lvl="8" indent="-678180">
              <a:spcBef>
                <a:spcPts val="0"/>
              </a:spcBef>
              <a:spcAft>
                <a:spcPts val="0"/>
              </a:spcAft>
              <a:buSzPts val="5300"/>
              <a:buChar char="■"/>
              <a:defRPr sz="636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60" cy="251892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53200" y="2880960"/>
            <a:ext cx="30565440" cy="2618100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300"/>
              <a:buNone/>
              <a:defRPr sz="25560"/>
            </a:lvl1pPr>
            <a:lvl2pPr lvl="1">
              <a:spcBef>
                <a:spcPts val="0"/>
              </a:spcBef>
              <a:spcAft>
                <a:spcPts val="0"/>
              </a:spcAft>
              <a:buSzPts val="21300"/>
              <a:buNone/>
              <a:defRPr sz="25560"/>
            </a:lvl2pPr>
            <a:lvl3pPr lvl="2">
              <a:spcBef>
                <a:spcPts val="0"/>
              </a:spcBef>
              <a:spcAft>
                <a:spcPts val="0"/>
              </a:spcAft>
              <a:buSzPts val="21300"/>
              <a:buNone/>
              <a:defRPr sz="25560"/>
            </a:lvl3pPr>
            <a:lvl4pPr lvl="3">
              <a:spcBef>
                <a:spcPts val="0"/>
              </a:spcBef>
              <a:spcAft>
                <a:spcPts val="0"/>
              </a:spcAft>
              <a:buSzPts val="21300"/>
              <a:buNone/>
              <a:defRPr sz="25560"/>
            </a:lvl4pPr>
            <a:lvl5pPr lvl="4">
              <a:spcBef>
                <a:spcPts val="0"/>
              </a:spcBef>
              <a:spcAft>
                <a:spcPts val="0"/>
              </a:spcAft>
              <a:buSzPts val="21300"/>
              <a:buNone/>
              <a:defRPr sz="25560"/>
            </a:lvl5pPr>
            <a:lvl6pPr lvl="5">
              <a:spcBef>
                <a:spcPts val="0"/>
              </a:spcBef>
              <a:spcAft>
                <a:spcPts val="0"/>
              </a:spcAft>
              <a:buSzPts val="21300"/>
              <a:buNone/>
              <a:defRPr sz="25560"/>
            </a:lvl6pPr>
            <a:lvl7pPr lvl="6">
              <a:spcBef>
                <a:spcPts val="0"/>
              </a:spcBef>
              <a:spcAft>
                <a:spcPts val="0"/>
              </a:spcAft>
              <a:buSzPts val="21300"/>
              <a:buNone/>
              <a:defRPr sz="25560"/>
            </a:lvl7pPr>
            <a:lvl8pPr lvl="7">
              <a:spcBef>
                <a:spcPts val="0"/>
              </a:spcBef>
              <a:spcAft>
                <a:spcPts val="0"/>
              </a:spcAft>
              <a:buSzPts val="21300"/>
              <a:buNone/>
              <a:defRPr sz="25560"/>
            </a:lvl8pPr>
            <a:lvl9pPr lvl="8">
              <a:spcBef>
                <a:spcPts val="0"/>
              </a:spcBef>
              <a:spcAft>
                <a:spcPts val="0"/>
              </a:spcAft>
              <a:buSzPts val="21300"/>
              <a:buNone/>
              <a:defRPr sz="2556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60" cy="251892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87590" tIns="487590" rIns="487590" bIns="48759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16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60" cy="9486720"/>
          </a:xfrm>
          <a:prstGeom prst="rect">
            <a:avLst/>
          </a:prstGeom>
        </p:spPr>
        <p:txBody>
          <a:bodyPr spcFirstLastPara="1" wrap="square" lIns="406325" tIns="406325" rIns="406325" bIns="406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22440"/>
            </a:lvl1pPr>
            <a:lvl2pPr lvl="1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22440"/>
            </a:lvl2pPr>
            <a:lvl3pPr lvl="2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22440"/>
            </a:lvl3pPr>
            <a:lvl4pPr lvl="3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22440"/>
            </a:lvl4pPr>
            <a:lvl5pPr lvl="4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22440"/>
            </a:lvl5pPr>
            <a:lvl6pPr lvl="5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22440"/>
            </a:lvl6pPr>
            <a:lvl7pPr lvl="6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22440"/>
            </a:lvl7pPr>
            <a:lvl8pPr lvl="7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22440"/>
            </a:lvl8pPr>
            <a:lvl9pPr lvl="8" algn="ctr">
              <a:spcBef>
                <a:spcPts val="0"/>
              </a:spcBef>
              <a:spcAft>
                <a:spcPts val="0"/>
              </a:spcAft>
              <a:buSzPts val="18700"/>
              <a:buNone/>
              <a:defRPr sz="2244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74400" y="17939680"/>
            <a:ext cx="19416960" cy="7904520"/>
          </a:xfrm>
          <a:prstGeom prst="rect">
            <a:avLst/>
          </a:prstGeom>
        </p:spPr>
        <p:txBody>
          <a:bodyPr spcFirstLastPara="1" wrap="square" lIns="406325" tIns="406325" rIns="406325" bIns="406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1116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1116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1116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1116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1116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1116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1116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1116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00"/>
              <a:buNone/>
              <a:defRPr sz="1116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0" cy="2364876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marL="548640" lvl="0" indent="-883920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marL="1097280" lvl="1" indent="-74676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marL="1645920" lvl="2" indent="-74676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marL="2194560" lvl="3" indent="-74676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marL="2743200" lvl="4" indent="-74676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marL="3291840" lvl="5" indent="-74676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marL="3840480" lvl="6" indent="-746760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marL="4389120" lvl="7" indent="-746760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marL="4937760" lvl="8" indent="-746760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60" cy="251892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96160" y="27075680"/>
            <a:ext cx="28794240" cy="387252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marL="548640" lvl="0" indent="-27432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60" cy="251892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96160" y="7079200"/>
            <a:ext cx="40898880" cy="12566520"/>
          </a:xfrm>
          <a:prstGeom prst="rect">
            <a:avLst/>
          </a:prstGeom>
        </p:spPr>
        <p:txBody>
          <a:bodyPr spcFirstLastPara="1" wrap="square" lIns="406325" tIns="406325" rIns="406325" bIns="4063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63960"/>
            </a:lvl1pPr>
            <a:lvl2pPr lvl="1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63960"/>
            </a:lvl2pPr>
            <a:lvl3pPr lvl="2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63960"/>
            </a:lvl3pPr>
            <a:lvl4pPr lvl="3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63960"/>
            </a:lvl4pPr>
            <a:lvl5pPr lvl="4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63960"/>
            </a:lvl5pPr>
            <a:lvl6pPr lvl="5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63960"/>
            </a:lvl6pPr>
            <a:lvl7pPr lvl="6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63960"/>
            </a:lvl7pPr>
            <a:lvl8pPr lvl="7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63960"/>
            </a:lvl8pPr>
            <a:lvl9pPr lvl="8" algn="ctr">
              <a:spcBef>
                <a:spcPts val="0"/>
              </a:spcBef>
              <a:spcAft>
                <a:spcPts val="0"/>
              </a:spcAft>
              <a:buSzPts val="53300"/>
              <a:buNone/>
              <a:defRPr sz="6396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96160" y="20174240"/>
            <a:ext cx="40898880" cy="8325000"/>
          </a:xfrm>
          <a:prstGeom prst="rect">
            <a:avLst/>
          </a:prstGeom>
        </p:spPr>
        <p:txBody>
          <a:bodyPr spcFirstLastPara="1" wrap="square" lIns="406325" tIns="406325" rIns="406325" bIns="406325" anchor="t" anchorCtr="0">
            <a:normAutofit/>
          </a:bodyPr>
          <a:lstStyle>
            <a:lvl1pPr marL="548640" lvl="0" indent="-883920" algn="ctr">
              <a:spcBef>
                <a:spcPts val="0"/>
              </a:spcBef>
              <a:spcAft>
                <a:spcPts val="0"/>
              </a:spcAft>
              <a:buSzPts val="8000"/>
              <a:buChar char="●"/>
              <a:defRPr/>
            </a:lvl1pPr>
            <a:lvl2pPr marL="1097280" lvl="1" indent="-74676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2pPr>
            <a:lvl3pPr marL="1645920" lvl="2" indent="-74676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3pPr>
            <a:lvl4pPr marL="2194560" lvl="3" indent="-746760" algn="ctr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4pPr>
            <a:lvl5pPr marL="2743200" lvl="4" indent="-74676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5pPr>
            <a:lvl6pPr marL="3291840" lvl="5" indent="-74676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6pPr>
            <a:lvl7pPr marL="3840480" lvl="6" indent="-746760" algn="ctr">
              <a:spcBef>
                <a:spcPts val="0"/>
              </a:spcBef>
              <a:spcAft>
                <a:spcPts val="0"/>
              </a:spcAft>
              <a:buSzPts val="6200"/>
              <a:buChar char="●"/>
              <a:defRPr/>
            </a:lvl7pPr>
            <a:lvl8pPr marL="4389120" lvl="7" indent="-746760" algn="ctr">
              <a:spcBef>
                <a:spcPts val="0"/>
              </a:spcBef>
              <a:spcAft>
                <a:spcPts val="0"/>
              </a:spcAft>
              <a:buSzPts val="6200"/>
              <a:buChar char="○"/>
              <a:defRPr/>
            </a:lvl8pPr>
            <a:lvl9pPr marL="4937760" lvl="8" indent="-746760" algn="ctr">
              <a:spcBef>
                <a:spcPts val="0"/>
              </a:spcBef>
              <a:spcAft>
                <a:spcPts val="0"/>
              </a:spcAft>
              <a:buSzPts val="6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60" cy="251892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60" cy="2518920"/>
          </a:xfrm>
          <a:prstGeom prst="rect">
            <a:avLst/>
          </a:prstGeom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8880" cy="366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6325" tIns="406325" rIns="406325" bIns="4063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0"/>
              <a:buNone/>
              <a:defRPr sz="1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8880" cy="2186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6325" tIns="406325" rIns="406325" bIns="406325" anchor="t" anchorCtr="0">
            <a:normAutofit/>
          </a:bodyPr>
          <a:lstStyle>
            <a:lvl1pPr marL="457200" lvl="0" indent="-736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Char char="●"/>
              <a:defRPr sz="8000">
                <a:solidFill>
                  <a:schemeClr val="dk2"/>
                </a:solidFill>
              </a:defRPr>
            </a:lvl1pPr>
            <a:lvl2pPr marL="914400" lvl="1" indent="-622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2pPr>
            <a:lvl3pPr marL="1371600" lvl="2" indent="-622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3pPr>
            <a:lvl4pPr marL="1828800" lvl="3" indent="-622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4pPr>
            <a:lvl5pPr marL="2286000" lvl="4" indent="-622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5pPr>
            <a:lvl6pPr marL="2743200" lvl="5" indent="-622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6pPr>
            <a:lvl7pPr marL="3200400" lvl="6" indent="-622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●"/>
              <a:defRPr sz="6200">
                <a:solidFill>
                  <a:schemeClr val="dk2"/>
                </a:solidFill>
              </a:defRPr>
            </a:lvl7pPr>
            <a:lvl8pPr marL="3657600" lvl="7" indent="-622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○"/>
              <a:defRPr sz="6200">
                <a:solidFill>
                  <a:schemeClr val="dk2"/>
                </a:solidFill>
              </a:defRPr>
            </a:lvl8pPr>
            <a:lvl9pPr marL="4114800" lvl="8" indent="-622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00"/>
              <a:buChar char="■"/>
              <a:defRPr sz="6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797" y="29844588"/>
            <a:ext cx="2633760" cy="2518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06325" tIns="406325" rIns="406325" bIns="406325" anchor="ctr" anchorCtr="0">
            <a:normAutofit/>
          </a:bodyPr>
          <a:lstStyle>
            <a:lvl1pPr lvl="0" algn="r">
              <a:buNone/>
              <a:defRPr sz="5280">
                <a:solidFill>
                  <a:schemeClr val="dk2"/>
                </a:solidFill>
              </a:defRPr>
            </a:lvl1pPr>
            <a:lvl2pPr lvl="1" algn="r">
              <a:buNone/>
              <a:defRPr sz="5280">
                <a:solidFill>
                  <a:schemeClr val="dk2"/>
                </a:solidFill>
              </a:defRPr>
            </a:lvl2pPr>
            <a:lvl3pPr lvl="2" algn="r">
              <a:buNone/>
              <a:defRPr sz="5280">
                <a:solidFill>
                  <a:schemeClr val="dk2"/>
                </a:solidFill>
              </a:defRPr>
            </a:lvl3pPr>
            <a:lvl4pPr lvl="3" algn="r">
              <a:buNone/>
              <a:defRPr sz="5280">
                <a:solidFill>
                  <a:schemeClr val="dk2"/>
                </a:solidFill>
              </a:defRPr>
            </a:lvl4pPr>
            <a:lvl5pPr lvl="4" algn="r">
              <a:buNone/>
              <a:defRPr sz="5280">
                <a:solidFill>
                  <a:schemeClr val="dk2"/>
                </a:solidFill>
              </a:defRPr>
            </a:lvl5pPr>
            <a:lvl6pPr lvl="5" algn="r">
              <a:buNone/>
              <a:defRPr sz="5280">
                <a:solidFill>
                  <a:schemeClr val="dk2"/>
                </a:solidFill>
              </a:defRPr>
            </a:lvl6pPr>
            <a:lvl7pPr lvl="6" algn="r">
              <a:buNone/>
              <a:defRPr sz="5280">
                <a:solidFill>
                  <a:schemeClr val="dk2"/>
                </a:solidFill>
              </a:defRPr>
            </a:lvl7pPr>
            <a:lvl8pPr lvl="7" algn="r">
              <a:buNone/>
              <a:defRPr sz="5280">
                <a:solidFill>
                  <a:schemeClr val="dk2"/>
                </a:solidFill>
              </a:defRPr>
            </a:lvl8pPr>
            <a:lvl9pPr lvl="8" algn="r">
              <a:buNone/>
              <a:defRPr sz="528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8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7BFCA2B-C20F-2C87-B14D-AE9208921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4383" y="24579767"/>
            <a:ext cx="7010400" cy="5257800"/>
          </a:xfrm>
          <a:prstGeom prst="rect">
            <a:avLst/>
          </a:prstGeom>
        </p:spPr>
      </p:pic>
      <p:sp>
        <p:nvSpPr>
          <p:cNvPr id="54" name="Google Shape;54;p13"/>
          <p:cNvSpPr/>
          <p:nvPr/>
        </p:nvSpPr>
        <p:spPr>
          <a:xfrm>
            <a:off x="36175110" y="5385000"/>
            <a:ext cx="6724080" cy="597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algn="ctr"/>
            <a:endParaRPr sz="2016"/>
          </a:p>
        </p:txBody>
      </p:sp>
      <p:sp>
        <p:nvSpPr>
          <p:cNvPr id="55" name="Google Shape;55;p13"/>
          <p:cNvSpPr/>
          <p:nvPr/>
        </p:nvSpPr>
        <p:spPr>
          <a:xfrm>
            <a:off x="36288330" y="5448000"/>
            <a:ext cx="2123640" cy="1910160"/>
          </a:xfrm>
          <a:prstGeom prst="rect">
            <a:avLst/>
          </a:prstGeom>
          <a:solidFill>
            <a:srgbClr val="CC1974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algn="ctr"/>
            <a:endParaRPr sz="2016"/>
          </a:p>
        </p:txBody>
      </p:sp>
      <p:sp>
        <p:nvSpPr>
          <p:cNvPr id="56" name="Google Shape;56;p13"/>
          <p:cNvSpPr/>
          <p:nvPr/>
        </p:nvSpPr>
        <p:spPr>
          <a:xfrm>
            <a:off x="38480850" y="5448000"/>
            <a:ext cx="2123640" cy="191016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algn="ctr"/>
            <a:endParaRPr sz="2016"/>
          </a:p>
        </p:txBody>
      </p:sp>
      <p:sp>
        <p:nvSpPr>
          <p:cNvPr id="57" name="Google Shape;57;p13"/>
          <p:cNvSpPr/>
          <p:nvPr/>
        </p:nvSpPr>
        <p:spPr>
          <a:xfrm>
            <a:off x="40673370" y="5448000"/>
            <a:ext cx="2123640" cy="191016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algn="ctr"/>
            <a:endParaRPr sz="2016"/>
          </a:p>
        </p:txBody>
      </p:sp>
      <p:sp>
        <p:nvSpPr>
          <p:cNvPr id="58" name="Google Shape;58;p13"/>
          <p:cNvSpPr/>
          <p:nvPr/>
        </p:nvSpPr>
        <p:spPr>
          <a:xfrm>
            <a:off x="36288330" y="7437660"/>
            <a:ext cx="2123640" cy="191016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algn="ctr"/>
            <a:endParaRPr sz="2016"/>
          </a:p>
        </p:txBody>
      </p:sp>
      <p:sp>
        <p:nvSpPr>
          <p:cNvPr id="59" name="Google Shape;59;p13"/>
          <p:cNvSpPr/>
          <p:nvPr/>
        </p:nvSpPr>
        <p:spPr>
          <a:xfrm>
            <a:off x="38480850" y="7437660"/>
            <a:ext cx="2123640" cy="1910160"/>
          </a:xfrm>
          <a:prstGeom prst="rect">
            <a:avLst/>
          </a:prstGeom>
          <a:solidFill>
            <a:srgbClr val="CC1974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algn="ctr"/>
            <a:endParaRPr sz="2016"/>
          </a:p>
        </p:txBody>
      </p:sp>
      <p:sp>
        <p:nvSpPr>
          <p:cNvPr id="60" name="Google Shape;60;p13"/>
          <p:cNvSpPr/>
          <p:nvPr/>
        </p:nvSpPr>
        <p:spPr>
          <a:xfrm>
            <a:off x="40673370" y="7437660"/>
            <a:ext cx="2123640" cy="191016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algn="ctr"/>
            <a:endParaRPr sz="2016"/>
          </a:p>
        </p:txBody>
      </p:sp>
      <p:sp>
        <p:nvSpPr>
          <p:cNvPr id="61" name="Google Shape;61;p13"/>
          <p:cNvSpPr/>
          <p:nvPr/>
        </p:nvSpPr>
        <p:spPr>
          <a:xfrm>
            <a:off x="36288330" y="9427320"/>
            <a:ext cx="2123640" cy="191016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algn="ctr"/>
            <a:endParaRPr sz="2016"/>
          </a:p>
        </p:txBody>
      </p:sp>
      <p:sp>
        <p:nvSpPr>
          <p:cNvPr id="62" name="Google Shape;62;p13"/>
          <p:cNvSpPr/>
          <p:nvPr/>
        </p:nvSpPr>
        <p:spPr>
          <a:xfrm>
            <a:off x="38480850" y="9427320"/>
            <a:ext cx="2123640" cy="1910160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algn="ctr"/>
            <a:endParaRPr sz="2016"/>
          </a:p>
        </p:txBody>
      </p:sp>
      <p:sp>
        <p:nvSpPr>
          <p:cNvPr id="63" name="Google Shape;63;p13"/>
          <p:cNvSpPr/>
          <p:nvPr/>
        </p:nvSpPr>
        <p:spPr>
          <a:xfrm>
            <a:off x="40673370" y="9427320"/>
            <a:ext cx="2123640" cy="1910160"/>
          </a:xfrm>
          <a:prstGeom prst="rect">
            <a:avLst/>
          </a:prstGeom>
          <a:solidFill>
            <a:srgbClr val="CC1974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algn="ctr"/>
            <a:endParaRPr sz="2016"/>
          </a:p>
        </p:txBody>
      </p:sp>
      <p:sp>
        <p:nvSpPr>
          <p:cNvPr id="64" name="Google Shape;64;p13"/>
          <p:cNvSpPr/>
          <p:nvPr/>
        </p:nvSpPr>
        <p:spPr>
          <a:xfrm>
            <a:off x="15031470" y="11647410"/>
            <a:ext cx="28480320" cy="7046280"/>
          </a:xfrm>
          <a:prstGeom prst="roundRect">
            <a:avLst>
              <a:gd name="adj" fmla="val 8942"/>
            </a:avLst>
          </a:prstGeom>
          <a:noFill/>
          <a:ln w="38100" cap="flat" cmpd="sng">
            <a:solidFill>
              <a:srgbClr val="0120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indent="548640"/>
            <a:endParaRPr sz="3600">
              <a:latin typeface="Roboto"/>
              <a:ea typeface="Roboto"/>
              <a:cs typeface="Roboto"/>
              <a:sym typeface="Roboto"/>
            </a:endParaRPr>
          </a:p>
          <a:p>
            <a:endParaRPr sz="3600">
              <a:latin typeface="Roboto"/>
              <a:ea typeface="Roboto"/>
              <a:cs typeface="Roboto"/>
              <a:sym typeface="Roboto"/>
            </a:endParaRPr>
          </a:p>
          <a:p>
            <a:endParaRPr sz="240">
              <a:latin typeface="Roboto"/>
              <a:ea typeface="Roboto"/>
              <a:cs typeface="Roboto"/>
              <a:sym typeface="Roboto"/>
            </a:endParaRPr>
          </a:p>
          <a:p>
            <a:endParaRPr sz="3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552390" y="16642080"/>
            <a:ext cx="14011560" cy="5997600"/>
          </a:xfrm>
          <a:prstGeom prst="roundRect">
            <a:avLst>
              <a:gd name="adj" fmla="val 0"/>
            </a:avLst>
          </a:prstGeom>
          <a:noFill/>
          <a:ln w="76200" cap="flat" cmpd="sng">
            <a:solidFill>
              <a:srgbClr val="ACCC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indent="548640"/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548640"/>
            <a:endParaRPr sz="240">
              <a:latin typeface="Roboto"/>
              <a:ea typeface="Roboto"/>
              <a:cs typeface="Roboto"/>
              <a:sym typeface="Roboto"/>
            </a:endParaRPr>
          </a:p>
          <a:p>
            <a:endParaRPr sz="3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-26460" y="0"/>
            <a:ext cx="43944120" cy="4419720"/>
          </a:xfrm>
          <a:prstGeom prst="rect">
            <a:avLst/>
          </a:prstGeom>
          <a:solidFill>
            <a:srgbClr val="ACCCE6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endParaRPr sz="1320">
              <a:solidFill>
                <a:schemeClr val="dk1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sz="6960" b="1">
                <a:latin typeface="Roboto"/>
                <a:ea typeface="Roboto"/>
                <a:cs typeface="Roboto"/>
                <a:sym typeface="Roboto"/>
              </a:rPr>
              <a:t>How to Tell Structures Apart: Data-Driven Analysis of Structural Similarity Measures</a:t>
            </a:r>
            <a:endParaRPr sz="696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5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Tanaporn Na Narong*</a:t>
            </a:r>
            <a:r>
              <a:rPr lang="en" sz="5400" baseline="3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5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Zoe N. Zachko*</a:t>
            </a:r>
            <a:r>
              <a:rPr lang="en" sz="5400" baseline="3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5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Andrew Yang*</a:t>
            </a:r>
            <a:r>
              <a:rPr lang="en" sz="5400" baseline="3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5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Steven B. Torrisi</a:t>
            </a:r>
            <a:r>
              <a:rPr lang="en" sz="5400" baseline="3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5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&amp; Simon J. L. Billinge</a:t>
            </a:r>
            <a:r>
              <a:rPr lang="en" sz="5400" baseline="3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5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endParaRPr sz="19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sz="3600" baseline="3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Department of Applied Physics and Applied Mathematics, Columbia University, NY 10027</a:t>
            </a:r>
            <a:endParaRPr sz="3600" baseline="30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en" sz="3600" baseline="30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Toyota Research Institute, Los Altos, CA 94022 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432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939" y="1810860"/>
            <a:ext cx="4327674" cy="226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6">
            <a:alphaModFix/>
          </a:blip>
          <a:srcRect t="19656" b="22119"/>
          <a:stretch/>
        </p:blipFill>
        <p:spPr>
          <a:xfrm>
            <a:off x="36872341" y="1927800"/>
            <a:ext cx="6639329" cy="202716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551880" y="23111550"/>
            <a:ext cx="14011560" cy="9168120"/>
          </a:xfrm>
          <a:prstGeom prst="roundRect">
            <a:avLst>
              <a:gd name="adj" fmla="val 0"/>
            </a:avLst>
          </a:prstGeom>
          <a:noFill/>
          <a:ln w="76200" cap="flat" cmpd="sng">
            <a:solidFill>
              <a:srgbClr val="ACCC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indent="548640"/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548640"/>
            <a:endParaRPr sz="3600" b="1">
              <a:latin typeface="Roboto"/>
              <a:ea typeface="Roboto"/>
              <a:cs typeface="Roboto"/>
              <a:sym typeface="Roboto"/>
            </a:endParaRPr>
          </a:p>
          <a:p>
            <a:endParaRPr sz="3600">
              <a:latin typeface="Roboto"/>
              <a:ea typeface="Roboto"/>
              <a:cs typeface="Roboto"/>
              <a:sym typeface="Roboto"/>
            </a:endParaRPr>
          </a:p>
          <a:p>
            <a:endParaRPr sz="240">
              <a:latin typeface="Roboto"/>
              <a:ea typeface="Roboto"/>
              <a:cs typeface="Roboto"/>
              <a:sym typeface="Roboto"/>
            </a:endParaRPr>
          </a:p>
          <a:p>
            <a:endParaRPr sz="3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15031410" y="18876379"/>
            <a:ext cx="28480320" cy="6832080"/>
          </a:xfrm>
          <a:prstGeom prst="roundRect">
            <a:avLst>
              <a:gd name="adj" fmla="val 8942"/>
            </a:avLst>
          </a:prstGeom>
          <a:noFill/>
          <a:ln w="38100" cap="flat" cmpd="sng">
            <a:solidFill>
              <a:srgbClr val="01206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indent="548640"/>
            <a:endParaRPr sz="3600">
              <a:latin typeface="Roboto"/>
              <a:ea typeface="Roboto"/>
              <a:cs typeface="Roboto"/>
              <a:sym typeface="Roboto"/>
            </a:endParaRPr>
          </a:p>
          <a:p>
            <a:endParaRPr sz="3600">
              <a:latin typeface="Roboto"/>
              <a:ea typeface="Roboto"/>
              <a:cs typeface="Roboto"/>
              <a:sym typeface="Roboto"/>
            </a:endParaRPr>
          </a:p>
          <a:p>
            <a:endParaRPr sz="240">
              <a:latin typeface="Roboto"/>
              <a:ea typeface="Roboto"/>
              <a:cs typeface="Roboto"/>
              <a:sym typeface="Roboto"/>
            </a:endParaRPr>
          </a:p>
          <a:p>
            <a:endParaRPr sz="3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29266830" y="25917840"/>
            <a:ext cx="14244840" cy="374148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76200" cap="flat" cmpd="sng">
            <a:solidFill>
              <a:srgbClr val="ACCC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endParaRPr sz="3600">
              <a:latin typeface="Roboto"/>
              <a:ea typeface="Roboto"/>
              <a:cs typeface="Roboto"/>
              <a:sym typeface="Roboto"/>
            </a:endParaRPr>
          </a:p>
          <a:p>
            <a:endParaRPr sz="240">
              <a:latin typeface="Roboto"/>
              <a:ea typeface="Roboto"/>
              <a:cs typeface="Roboto"/>
              <a:sym typeface="Roboto"/>
            </a:endParaRPr>
          </a:p>
          <a:p>
            <a:endParaRPr sz="3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552390" y="4621770"/>
            <a:ext cx="12395880" cy="7752240"/>
          </a:xfrm>
          <a:prstGeom prst="roundRect">
            <a:avLst>
              <a:gd name="adj" fmla="val 7044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structures are the same/different? And how different are they?</a:t>
            </a:r>
            <a:endParaRPr sz="3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3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168710" y="13297230"/>
            <a:ext cx="12961800" cy="77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6916620" y="12631590"/>
            <a:ext cx="7171200" cy="2261160"/>
          </a:xfrm>
          <a:prstGeom prst="roundRect">
            <a:avLst>
              <a:gd name="adj" fmla="val 22768"/>
            </a:avLst>
          </a:prstGeom>
          <a:solidFill>
            <a:srgbClr val="F1BB05"/>
          </a:solidFill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depends... We can look at their compositions, atoms’ positions, bond lengths, etc.</a:t>
            </a:r>
            <a:endParaRPr sz="3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3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552390" y="15096690"/>
            <a:ext cx="8544600" cy="1001520"/>
          </a:xfrm>
          <a:prstGeom prst="roundRect">
            <a:avLst>
              <a:gd name="adj" fmla="val 42441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if I give you 2 million structures?</a:t>
            </a:r>
            <a:endParaRPr sz="36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 rotWithShape="1">
          <a:blip r:embed="rId7">
            <a:alphaModFix/>
          </a:blip>
          <a:srcRect l="19791" t="20815" r="16322" b="21700"/>
          <a:stretch/>
        </p:blipFill>
        <p:spPr>
          <a:xfrm>
            <a:off x="4808185" y="6965860"/>
            <a:ext cx="3304697" cy="29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 rotWithShape="1">
          <a:blip r:embed="rId8">
            <a:alphaModFix/>
          </a:blip>
          <a:srcRect l="28817" t="10899" r="28821" b="10797"/>
          <a:stretch/>
        </p:blipFill>
        <p:spPr>
          <a:xfrm>
            <a:off x="1083152" y="5829362"/>
            <a:ext cx="3304842" cy="61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1074420" y="11521441"/>
            <a:ext cx="3480480" cy="77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TiO</a:t>
            </a:r>
            <a:r>
              <a:rPr lang="en" sz="36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(anatase)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4914900" y="9849630"/>
            <a:ext cx="3480480" cy="77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TiO</a:t>
            </a:r>
            <a:r>
              <a:rPr lang="en" sz="36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(rutile)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3"/>
          <p:cNvPicPr preferRelativeResize="0"/>
          <p:nvPr/>
        </p:nvPicPr>
        <p:blipFill rotWithShape="1">
          <a:blip r:embed="rId9">
            <a:alphaModFix/>
          </a:blip>
          <a:srcRect l="26279" t="13947" r="24573" b="11939"/>
          <a:stretch/>
        </p:blipFill>
        <p:spPr>
          <a:xfrm rot="-164606">
            <a:off x="8265204" y="5922076"/>
            <a:ext cx="3898813" cy="587958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3"/>
          <p:cNvSpPr txBox="1"/>
          <p:nvPr/>
        </p:nvSpPr>
        <p:spPr>
          <a:xfrm>
            <a:off x="8983980" y="11430000"/>
            <a:ext cx="3480480" cy="77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MnO</a:t>
            </a:r>
            <a:r>
              <a:rPr lang="en" sz="36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(rutile)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101030" y="16795680"/>
            <a:ext cx="13169520" cy="464184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Problems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87680">
              <a:buClr>
                <a:schemeClr val="dk1"/>
              </a:buClr>
              <a:buSzPts val="2800"/>
              <a:buFont typeface="Roboto"/>
              <a:buChar char="●"/>
            </a:pPr>
            <a:r>
              <a:rPr lang="en" sz="33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Millions of “new” materials have been predicted by AI (e.g. Google DeepMind [1]). How do we know they are truly different from existing structures?</a:t>
            </a:r>
            <a:endParaRPr sz="33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87680">
              <a:buClr>
                <a:schemeClr val="dk1"/>
              </a:buClr>
              <a:buSzPts val="2800"/>
              <a:buFont typeface="Roboto"/>
              <a:buChar char="●"/>
            </a:pPr>
            <a:r>
              <a:rPr lang="en" sz="33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do we validate if two structures are the same? If they are different, how different are they?</a:t>
            </a:r>
            <a:endParaRPr sz="33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097280" lvl="1" indent="-487680">
              <a:buClr>
                <a:schemeClr val="dk1"/>
              </a:buClr>
              <a:buSzPts val="2800"/>
              <a:buFont typeface="Roboto"/>
              <a:buChar char="○"/>
            </a:pPr>
            <a:r>
              <a:rPr lang="en" sz="33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case: compare ground truth vs AI/ML predicted structures</a:t>
            </a:r>
            <a:endParaRPr sz="33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2822910" y="20780700"/>
            <a:ext cx="9725760" cy="1640880"/>
          </a:xfrm>
          <a:prstGeom prst="roundRect">
            <a:avLst>
              <a:gd name="adj" fmla="val 0"/>
            </a:avLst>
          </a:prstGeom>
          <a:solidFill>
            <a:srgbClr val="D74E08"/>
          </a:solidFill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algn="ctr"/>
            <a:r>
              <a:rPr lang="en" sz="312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Goal: </a:t>
            </a:r>
            <a:r>
              <a:rPr lang="en" sz="312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develop a data-driven framework to systematically analyze and compare different structural similarity measures</a:t>
            </a:r>
            <a:endParaRPr sz="312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1064340" y="23520090"/>
            <a:ext cx="12961800" cy="13791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33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85" name="Google Shape;85;p13"/>
          <p:cNvGraphicFramePr/>
          <p:nvPr/>
        </p:nvGraphicFramePr>
        <p:xfrm>
          <a:off x="3694411" y="26317980"/>
          <a:ext cx="3076050" cy="2392500"/>
        </p:xfrm>
        <a:graphic>
          <a:graphicData uri="http://schemas.openxmlformats.org/drawingml/2006/table">
            <a:tbl>
              <a:tblPr>
                <a:noFill/>
                <a:tableStyleId>{C1065A19-9DEC-41E8-B0C1-7819F8810D41}</a:tableStyleId>
              </a:tblPr>
              <a:tblGrid>
                <a:gridCol w="61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4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r>
                        <a:rPr lang="en" sz="1700" baseline="-25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ji</a:t>
                      </a:r>
                      <a:endParaRPr sz="1700" baseline="-25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>
                    <a:solidFill>
                      <a:srgbClr val="F1BB0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4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r>
                        <a:rPr lang="en" sz="1700" baseline="-25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ij</a:t>
                      </a:r>
                      <a:endParaRPr sz="1700" baseline="-25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>
                    <a:solidFill>
                      <a:srgbClr val="F1BB0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4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7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86" name="Google Shape;86;p13"/>
          <p:cNvGrpSpPr/>
          <p:nvPr/>
        </p:nvGrpSpPr>
        <p:grpSpPr>
          <a:xfrm>
            <a:off x="1165861" y="24942601"/>
            <a:ext cx="3364950" cy="4761090"/>
            <a:chOff x="1047750" y="21166500"/>
            <a:chExt cx="2804125" cy="3967575"/>
          </a:xfrm>
        </p:grpSpPr>
        <p:pic>
          <p:nvPicPr>
            <p:cNvPr id="87" name="Google Shape;87;p13"/>
            <p:cNvPicPr preferRelativeResize="0"/>
            <p:nvPr/>
          </p:nvPicPr>
          <p:blipFill rotWithShape="1">
            <a:blip r:embed="rId7">
              <a:alphaModFix/>
            </a:blip>
            <a:srcRect l="19791" t="20815" r="16322" b="21700"/>
            <a:stretch/>
          </p:blipFill>
          <p:spPr>
            <a:xfrm>
              <a:off x="1047750" y="21166500"/>
              <a:ext cx="1639849" cy="14754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3"/>
            <p:cNvPicPr preferRelativeResize="0"/>
            <p:nvPr/>
          </p:nvPicPr>
          <p:blipFill rotWithShape="1">
            <a:blip r:embed="rId10">
              <a:alphaModFix/>
            </a:blip>
            <a:srcRect l="24014" t="26347" r="23621" b="27315"/>
            <a:stretch/>
          </p:blipFill>
          <p:spPr>
            <a:xfrm>
              <a:off x="1055023" y="23159000"/>
              <a:ext cx="1764125" cy="1561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3"/>
            <p:cNvSpPr/>
            <p:nvPr/>
          </p:nvSpPr>
          <p:spPr>
            <a:xfrm>
              <a:off x="1215375" y="22541250"/>
              <a:ext cx="1337400" cy="4902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109710" tIns="109710" rIns="109710" bIns="109710" anchor="t" anchorCtr="0">
              <a:noAutofit/>
            </a:bodyPr>
            <a:lstStyle/>
            <a:p>
              <a:r>
                <a:rPr lang="en" sz="216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structure i</a:t>
              </a:r>
              <a:endParaRPr sz="21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endParaRPr sz="21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1274000" y="24643875"/>
              <a:ext cx="1337400" cy="4902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109710" tIns="109710" rIns="109710" bIns="109710" anchor="t" anchorCtr="0">
              <a:noAutofit/>
            </a:bodyPr>
            <a:lstStyle/>
            <a:p>
              <a:r>
                <a:rPr lang="en" sz="216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structure j</a:t>
              </a:r>
              <a:endParaRPr sz="21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endParaRPr sz="21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rot="2702040">
              <a:off x="2186417" y="22920783"/>
              <a:ext cx="1787213" cy="13873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109710" tIns="109710" rIns="109710" bIns="109710" anchor="t" anchorCtr="0">
              <a:noAutofit/>
            </a:bodyPr>
            <a:lstStyle/>
            <a:p>
              <a:pPr algn="ctr"/>
              <a:endParaRPr sz="2016"/>
            </a:p>
          </p:txBody>
        </p:sp>
        <p:sp>
          <p:nvSpPr>
            <p:cNvPr id="92" name="Google Shape;92;p13"/>
            <p:cNvSpPr/>
            <p:nvPr/>
          </p:nvSpPr>
          <p:spPr>
            <a:xfrm rot="-1387638">
              <a:off x="2610288" y="23970009"/>
              <a:ext cx="1266373" cy="13251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222222"/>
            </a:solidFill>
            <a:ln>
              <a:noFill/>
            </a:ln>
          </p:spPr>
          <p:txBody>
            <a:bodyPr spcFirstLastPara="1" wrap="square" lIns="109710" tIns="109710" rIns="109710" bIns="109710" anchor="t" anchorCtr="0">
              <a:noAutofit/>
            </a:bodyPr>
            <a:lstStyle/>
            <a:p>
              <a:pPr algn="ctr"/>
              <a:endParaRPr sz="2016"/>
            </a:p>
          </p:txBody>
        </p:sp>
      </p:grpSp>
      <p:sp>
        <p:nvSpPr>
          <p:cNvPr id="93" name="Google Shape;93;p13"/>
          <p:cNvSpPr/>
          <p:nvPr/>
        </p:nvSpPr>
        <p:spPr>
          <a:xfrm>
            <a:off x="1165860" y="24222210"/>
            <a:ext cx="6463080" cy="12045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264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Compute a distance matrix:</a:t>
            </a:r>
            <a:endParaRPr sz="264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8036790" y="23399250"/>
            <a:ext cx="6233760" cy="23770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264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Do different measures agree? </a:t>
            </a:r>
            <a:endParaRPr sz="264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41960"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64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Compute correlations between the distance matrices</a:t>
            </a:r>
            <a:endParaRPr sz="264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41960"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64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Analyze clusters of structures </a:t>
            </a:r>
            <a:endParaRPr sz="264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640" baseline="-25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64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7628700" y="24405090"/>
            <a:ext cx="0" cy="52801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3"/>
          <p:cNvSpPr/>
          <p:nvPr/>
        </p:nvSpPr>
        <p:spPr>
          <a:xfrm>
            <a:off x="1077960" y="29868690"/>
            <a:ext cx="6328800" cy="2198880"/>
          </a:xfrm>
          <a:prstGeom prst="roundRect">
            <a:avLst>
              <a:gd name="adj" fmla="val 18844"/>
            </a:avLst>
          </a:prstGeom>
          <a:solidFill>
            <a:srgbClr val="01206A"/>
          </a:solidFill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1282860" y="30001920"/>
            <a:ext cx="6046200" cy="12045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24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Datasets (preliminary): 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oxides with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many polymorphs from Materials Project</a:t>
            </a:r>
            <a:endParaRPr sz="2400" baseline="-25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846800" y="31000920"/>
            <a:ext cx="849600" cy="7755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3600">
                <a:solidFill>
                  <a:srgbClr val="01206A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 sz="3600">
              <a:solidFill>
                <a:srgbClr val="0120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2785306" y="31000920"/>
            <a:ext cx="849600" cy="7755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3600">
                <a:solidFill>
                  <a:srgbClr val="01206A"/>
                </a:solidFill>
                <a:latin typeface="Roboto"/>
                <a:ea typeface="Roboto"/>
                <a:cs typeface="Roboto"/>
                <a:sym typeface="Roboto"/>
              </a:rPr>
              <a:t>Ti</a:t>
            </a:r>
            <a:endParaRPr sz="3600">
              <a:solidFill>
                <a:srgbClr val="0120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723826" y="31000920"/>
            <a:ext cx="849600" cy="7755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3600">
                <a:solidFill>
                  <a:srgbClr val="01206A"/>
                </a:solidFill>
                <a:latin typeface="Roboto"/>
                <a:ea typeface="Roboto"/>
                <a:cs typeface="Roboto"/>
                <a:sym typeface="Roboto"/>
              </a:rPr>
              <a:t>Zr</a:t>
            </a:r>
            <a:endParaRPr sz="3600">
              <a:solidFill>
                <a:srgbClr val="0120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5388390" y="31000920"/>
            <a:ext cx="849600" cy="7755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3600">
                <a:solidFill>
                  <a:srgbClr val="01206A"/>
                </a:solidFill>
                <a:latin typeface="Roboto"/>
                <a:ea typeface="Roboto"/>
                <a:cs typeface="Roboto"/>
                <a:sym typeface="Roboto"/>
              </a:rPr>
              <a:t>O</a:t>
            </a:r>
            <a:endParaRPr sz="3600">
              <a:solidFill>
                <a:srgbClr val="0120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573440" y="31000920"/>
            <a:ext cx="849600" cy="775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15031410" y="25852710"/>
            <a:ext cx="13828680" cy="6518520"/>
          </a:xfrm>
          <a:prstGeom prst="roundRect">
            <a:avLst>
              <a:gd name="adj" fmla="val 8942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indent="548640"/>
            <a:endParaRPr sz="3600">
              <a:latin typeface="Roboto"/>
              <a:ea typeface="Roboto"/>
              <a:cs typeface="Roboto"/>
              <a:sym typeface="Roboto"/>
            </a:endParaRPr>
          </a:p>
          <a:p>
            <a:endParaRPr sz="3600">
              <a:latin typeface="Roboto"/>
              <a:ea typeface="Roboto"/>
              <a:cs typeface="Roboto"/>
              <a:sym typeface="Roboto"/>
            </a:endParaRPr>
          </a:p>
          <a:p>
            <a:endParaRPr sz="240">
              <a:latin typeface="Roboto"/>
              <a:ea typeface="Roboto"/>
              <a:cs typeface="Roboto"/>
              <a:sym typeface="Roboto"/>
            </a:endParaRPr>
          </a:p>
          <a:p>
            <a:endParaRPr sz="3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29328060" y="29670115"/>
            <a:ext cx="14244840" cy="27766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References</a:t>
            </a:r>
            <a:endParaRPr sz="3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396240">
              <a:buSzPts val="1600"/>
              <a:buFont typeface="Roboto"/>
              <a:buAutoNum type="arabicPeriod"/>
            </a:pPr>
            <a:r>
              <a:rPr lang="en" sz="1920" dirty="0">
                <a:latin typeface="Roboto"/>
                <a:ea typeface="Roboto"/>
                <a:cs typeface="Roboto"/>
                <a:sym typeface="Roboto"/>
              </a:rPr>
              <a:t>Merchant, A., </a:t>
            </a:r>
            <a:r>
              <a:rPr lang="en" sz="1920" dirty="0" err="1">
                <a:latin typeface="Roboto"/>
                <a:ea typeface="Roboto"/>
                <a:cs typeface="Roboto"/>
                <a:sym typeface="Roboto"/>
              </a:rPr>
              <a:t>Batzner</a:t>
            </a:r>
            <a:r>
              <a:rPr lang="en" sz="1920" dirty="0">
                <a:latin typeface="Roboto"/>
                <a:ea typeface="Roboto"/>
                <a:cs typeface="Roboto"/>
                <a:sym typeface="Roboto"/>
              </a:rPr>
              <a:t>, S., </a:t>
            </a:r>
            <a:r>
              <a:rPr lang="en" sz="1920" dirty="0" err="1">
                <a:latin typeface="Roboto"/>
                <a:ea typeface="Roboto"/>
                <a:cs typeface="Roboto"/>
                <a:sym typeface="Roboto"/>
              </a:rPr>
              <a:t>Schoenholz</a:t>
            </a:r>
            <a:r>
              <a:rPr lang="en" sz="1920" dirty="0">
                <a:latin typeface="Roboto"/>
                <a:ea typeface="Roboto"/>
                <a:cs typeface="Roboto"/>
                <a:sym typeface="Roboto"/>
              </a:rPr>
              <a:t>, S. S., </a:t>
            </a:r>
            <a:r>
              <a:rPr lang="en" sz="1920" dirty="0" err="1">
                <a:latin typeface="Roboto"/>
                <a:ea typeface="Roboto"/>
                <a:cs typeface="Roboto"/>
                <a:sym typeface="Roboto"/>
              </a:rPr>
              <a:t>Aykol</a:t>
            </a:r>
            <a:r>
              <a:rPr lang="en" sz="1920" dirty="0">
                <a:latin typeface="Roboto"/>
                <a:ea typeface="Roboto"/>
                <a:cs typeface="Roboto"/>
                <a:sym typeface="Roboto"/>
              </a:rPr>
              <a:t>, M., </a:t>
            </a:r>
            <a:r>
              <a:rPr lang="en" sz="1920" dirty="0" err="1">
                <a:latin typeface="Roboto"/>
                <a:ea typeface="Roboto"/>
                <a:cs typeface="Roboto"/>
                <a:sym typeface="Roboto"/>
              </a:rPr>
              <a:t>Cheon</a:t>
            </a:r>
            <a:r>
              <a:rPr lang="en" sz="1920" dirty="0">
                <a:latin typeface="Roboto"/>
                <a:ea typeface="Roboto"/>
                <a:cs typeface="Roboto"/>
                <a:sym typeface="Roboto"/>
              </a:rPr>
              <a:t>, G., &amp; </a:t>
            </a:r>
            <a:r>
              <a:rPr lang="en" sz="1920" dirty="0" err="1">
                <a:latin typeface="Roboto"/>
                <a:ea typeface="Roboto"/>
                <a:cs typeface="Roboto"/>
                <a:sym typeface="Roboto"/>
              </a:rPr>
              <a:t>Cubuk</a:t>
            </a:r>
            <a:r>
              <a:rPr lang="en" sz="1920" dirty="0">
                <a:latin typeface="Roboto"/>
                <a:ea typeface="Roboto"/>
                <a:cs typeface="Roboto"/>
                <a:sym typeface="Roboto"/>
              </a:rPr>
              <a:t>, E. D. (2023). Scaling deep learning for materials discovery. Nature, 624(7990), 80-85. </a:t>
            </a:r>
            <a:endParaRPr sz="1920" dirty="0">
              <a:latin typeface="Roboto"/>
              <a:ea typeface="Roboto"/>
              <a:cs typeface="Roboto"/>
              <a:sym typeface="Roboto"/>
            </a:endParaRPr>
          </a:p>
          <a:p>
            <a:pPr marL="548640" indent="-396240">
              <a:buSzPts val="1600"/>
              <a:buFont typeface="Roboto"/>
              <a:buAutoNum type="arabicPeriod"/>
            </a:pPr>
            <a:r>
              <a:rPr lang="en" sz="1920" dirty="0">
                <a:latin typeface="Roboto"/>
                <a:ea typeface="Roboto"/>
                <a:cs typeface="Roboto"/>
                <a:sym typeface="Roboto"/>
              </a:rPr>
              <a:t>Ong, S. P., Richards, W. D., Jain, A., </a:t>
            </a:r>
            <a:r>
              <a:rPr lang="en" sz="1920" dirty="0" err="1">
                <a:latin typeface="Roboto"/>
                <a:ea typeface="Roboto"/>
                <a:cs typeface="Roboto"/>
                <a:sym typeface="Roboto"/>
              </a:rPr>
              <a:t>Hautier</a:t>
            </a:r>
            <a:r>
              <a:rPr lang="en" sz="1920" dirty="0">
                <a:latin typeface="Roboto"/>
                <a:ea typeface="Roboto"/>
                <a:cs typeface="Roboto"/>
                <a:sym typeface="Roboto"/>
              </a:rPr>
              <a:t>, G., Kocher, M., </a:t>
            </a:r>
            <a:r>
              <a:rPr lang="en" sz="1920" dirty="0" err="1">
                <a:latin typeface="Roboto"/>
                <a:ea typeface="Roboto"/>
                <a:cs typeface="Roboto"/>
                <a:sym typeface="Roboto"/>
              </a:rPr>
              <a:t>Cholia</a:t>
            </a:r>
            <a:r>
              <a:rPr lang="en" sz="1920" dirty="0">
                <a:latin typeface="Roboto"/>
                <a:ea typeface="Roboto"/>
                <a:cs typeface="Roboto"/>
                <a:sym typeface="Roboto"/>
              </a:rPr>
              <a:t>, S., ... &amp; </a:t>
            </a:r>
            <a:r>
              <a:rPr lang="en" sz="1920" dirty="0" err="1">
                <a:latin typeface="Roboto"/>
                <a:ea typeface="Roboto"/>
                <a:cs typeface="Roboto"/>
                <a:sym typeface="Roboto"/>
              </a:rPr>
              <a:t>Ceder</a:t>
            </a:r>
            <a:r>
              <a:rPr lang="en" sz="1920" dirty="0">
                <a:latin typeface="Roboto"/>
                <a:ea typeface="Roboto"/>
                <a:cs typeface="Roboto"/>
                <a:sym typeface="Roboto"/>
              </a:rPr>
              <a:t>, G. (2013). Python Materials Genomics (</a:t>
            </a:r>
            <a:r>
              <a:rPr lang="en" sz="1920" dirty="0" err="1">
                <a:latin typeface="Roboto"/>
                <a:ea typeface="Roboto"/>
                <a:cs typeface="Roboto"/>
                <a:sym typeface="Roboto"/>
              </a:rPr>
              <a:t>pymatgen</a:t>
            </a:r>
            <a:r>
              <a:rPr lang="en" sz="1920" dirty="0">
                <a:latin typeface="Roboto"/>
                <a:ea typeface="Roboto"/>
                <a:cs typeface="Roboto"/>
                <a:sym typeface="Roboto"/>
              </a:rPr>
              <a:t>): A robust, open-source python library for materials analysis. Computational Materials Science, 68, 314-319.</a:t>
            </a:r>
            <a:endParaRPr sz="192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396240">
              <a:buSzPts val="1600"/>
              <a:buFont typeface="Roboto"/>
              <a:buAutoNum type="arabicPeriod"/>
            </a:pPr>
            <a:r>
              <a:rPr lang="en" sz="192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Billinge</a:t>
            </a:r>
            <a:r>
              <a:rPr lang="en" sz="192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S. J. (2019). The rise of the X-ray atomic pair distribution function method: a series of fortunate events. Philosophical Transactions of the Royal Society A, 377(2147), 20180413.</a:t>
            </a:r>
            <a:endParaRPr sz="2016" dirty="0">
              <a:latin typeface="Roboto"/>
              <a:ea typeface="Roboto"/>
              <a:cs typeface="Roboto"/>
              <a:sym typeface="Roboto"/>
            </a:endParaRPr>
          </a:p>
          <a:p>
            <a:pPr marL="548640" indent="-396240">
              <a:buSzPts val="1600"/>
              <a:buFont typeface="Roboto"/>
              <a:buAutoNum type="arabicPeriod"/>
            </a:pPr>
            <a:r>
              <a:rPr lang="en" sz="1920" dirty="0">
                <a:latin typeface="Roboto"/>
                <a:ea typeface="Roboto"/>
                <a:cs typeface="Roboto"/>
                <a:sym typeface="Roboto"/>
              </a:rPr>
              <a:t>Widdowson, D., &amp; </a:t>
            </a:r>
            <a:r>
              <a:rPr lang="en" sz="1920" dirty="0" err="1">
                <a:latin typeface="Roboto"/>
                <a:ea typeface="Roboto"/>
                <a:cs typeface="Roboto"/>
                <a:sym typeface="Roboto"/>
              </a:rPr>
              <a:t>Kurlin</a:t>
            </a:r>
            <a:r>
              <a:rPr lang="en" sz="1920" dirty="0">
                <a:latin typeface="Roboto"/>
                <a:ea typeface="Roboto"/>
                <a:cs typeface="Roboto"/>
                <a:sym typeface="Roboto"/>
              </a:rPr>
              <a:t>, V. (2021). Pointwise distance distributions of periodic point sets. </a:t>
            </a:r>
            <a:r>
              <a:rPr lang="en" sz="1920" dirty="0" err="1">
                <a:latin typeface="Roboto"/>
                <a:ea typeface="Roboto"/>
                <a:cs typeface="Roboto"/>
                <a:sym typeface="Roboto"/>
              </a:rPr>
              <a:t>arXiv</a:t>
            </a:r>
            <a:r>
              <a:rPr lang="en" sz="1920" dirty="0">
                <a:latin typeface="Roboto"/>
                <a:ea typeface="Roboto"/>
                <a:cs typeface="Roboto"/>
                <a:sym typeface="Roboto"/>
              </a:rPr>
              <a:t> preprint arXiv:2108.04798.</a:t>
            </a:r>
            <a:endParaRPr sz="1920" dirty="0">
              <a:latin typeface="Roboto"/>
              <a:ea typeface="Roboto"/>
              <a:cs typeface="Roboto"/>
              <a:sym typeface="Roboto"/>
            </a:endParaRPr>
          </a:p>
          <a:p>
            <a:endParaRPr sz="2016" dirty="0"/>
          </a:p>
          <a:p>
            <a:endParaRPr sz="336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3"/>
          <p:cNvSpPr/>
          <p:nvPr/>
        </p:nvSpPr>
        <p:spPr>
          <a:xfrm>
            <a:off x="3348990" y="25136730"/>
            <a:ext cx="4080600" cy="12045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264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2640" baseline="-25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ij</a:t>
            </a:r>
            <a:r>
              <a:rPr lang="en" sz="264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</a:t>
            </a:r>
            <a:r>
              <a:rPr lang="en" sz="264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" sz="2640" baseline="-25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ji</a:t>
            </a:r>
            <a:r>
              <a:rPr lang="en" sz="264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distance between </a:t>
            </a:r>
            <a:r>
              <a:rPr lang="en" sz="264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264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j</a:t>
            </a:r>
            <a:endParaRPr sz="2640" baseline="-25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64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7801710" y="29868720"/>
            <a:ext cx="6328800" cy="2198880"/>
          </a:xfrm>
          <a:prstGeom prst="roundRect">
            <a:avLst>
              <a:gd name="adj" fmla="val 18844"/>
            </a:avLst>
          </a:prstGeom>
          <a:solidFill>
            <a:srgbClr val="D74E08"/>
          </a:solidFill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endParaRPr sz="3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7991460" y="30001920"/>
            <a:ext cx="6046200" cy="20271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lvl="0"/>
            <a:r>
              <a:rPr lang="en" sz="216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Distances between structures are based on:</a:t>
            </a:r>
            <a:endParaRPr sz="216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11480"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216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pymatgen.StructureMatcher</a:t>
            </a:r>
            <a:r>
              <a:rPr lang="en" sz="216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(baseline)</a:t>
            </a:r>
            <a:endParaRPr sz="216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11480"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216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Pair distribution function (PDF)</a:t>
            </a:r>
            <a:endParaRPr sz="216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11480"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216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Pointwise distance distribution (PDD)</a:t>
            </a:r>
            <a:endParaRPr sz="216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11480">
              <a:buClr>
                <a:schemeClr val="lt1"/>
              </a:buClr>
              <a:buSzPts val="1800"/>
              <a:buFont typeface="Roboto"/>
              <a:buChar char="●"/>
            </a:pPr>
            <a:r>
              <a:rPr lang="en" sz="216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Average minimum distance (AMD)</a:t>
            </a:r>
            <a:endParaRPr sz="216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15464700" y="4896090"/>
            <a:ext cx="12961800" cy="13791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Baseline: pymatgen.StructureMatcher module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33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15464700" y="11822760"/>
            <a:ext cx="7382520" cy="64443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Pair Distribution Function (PDF): </a:t>
            </a:r>
            <a:r>
              <a:rPr lang="en" sz="312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“histogram” of bond lengths in the structure, experimentally measurable from diffraction data.</a:t>
            </a:r>
            <a:r>
              <a:rPr lang="en" sz="3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3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132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312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measures</a:t>
            </a:r>
            <a:r>
              <a:rPr lang="en" sz="312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312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72440"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312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Pearson correlation coefficient (PCC)</a:t>
            </a:r>
            <a:endParaRPr sz="312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72440"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312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Symmetrized </a:t>
            </a:r>
            <a:r>
              <a:rPr lang="en" sz="312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3120" baseline="-25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sz="312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3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3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en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Pairs of PDFs are “morphed” before computing PCC and </a:t>
            </a:r>
            <a:r>
              <a:rPr lang="en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2400" i="1" baseline="-25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This accounts for differences in scale between structures, which affects </a:t>
            </a:r>
            <a:r>
              <a:rPr lang="en" sz="2400" i="1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2400" i="1" baseline="-25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24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PCC greatly.</a:t>
            </a:r>
            <a:endParaRPr sz="24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15464700" y="19023750"/>
            <a:ext cx="12395880" cy="610848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Pointwise Distance Distribution (PDD)</a:t>
            </a:r>
            <a:endParaRPr sz="3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57200"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88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Matrix of interatomic distances in the structure (isometry invariant) </a:t>
            </a:r>
            <a:endParaRPr sz="288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57200"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88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row of a PDD matrix lists </a:t>
            </a:r>
            <a:r>
              <a:rPr lang="en" sz="288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 sz="288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shortest distances (ascending order) from an atom in the unit cell to other atoms</a:t>
            </a:r>
            <a:endParaRPr sz="288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96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288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measure</a:t>
            </a:r>
            <a:r>
              <a:rPr lang="en" sz="288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	Earth’s Mover Distance (EMD)</a:t>
            </a:r>
            <a:endParaRPr sz="288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288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 treat PDD matrix elements as “piles” of Earth</a:t>
            </a:r>
            <a:endParaRPr sz="288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288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→ solve a linear programming problem to quantify </a:t>
            </a:r>
            <a:endParaRPr sz="288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288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minimum “mass transport work” needed to make </a:t>
            </a:r>
            <a:endParaRPr sz="288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288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two PDDs identical</a:t>
            </a:r>
            <a:endParaRPr sz="288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endParaRPr sz="216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Minimum Distance (AMD)</a:t>
            </a:r>
            <a:endParaRPr sz="3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57200"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88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AMD is an average of PDD: vector of </a:t>
            </a:r>
            <a:r>
              <a:rPr lang="en" sz="288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lang="en" sz="288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average shortest distances</a:t>
            </a:r>
            <a:endParaRPr sz="336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144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288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measure</a:t>
            </a:r>
            <a:r>
              <a:rPr lang="en" sz="288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	Chebyshev distance </a:t>
            </a:r>
            <a:endParaRPr sz="288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3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3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336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8334280" y="11653470"/>
            <a:ext cx="6583680" cy="72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32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(1 - PCC)/2</a:t>
            </a:r>
            <a:endParaRPr sz="324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36002190" y="11653470"/>
            <a:ext cx="6583680" cy="72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32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Symmetrized R</a:t>
            </a:r>
            <a:r>
              <a:rPr lang="en" sz="324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sz="324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3" name="Google Shape;113;p13"/>
          <p:cNvGrpSpPr/>
          <p:nvPr/>
        </p:nvGrpSpPr>
        <p:grpSpPr>
          <a:xfrm>
            <a:off x="28088498" y="18922140"/>
            <a:ext cx="7382404" cy="6702122"/>
            <a:chOff x="29669019" y="15806525"/>
            <a:chExt cx="6152003" cy="5585102"/>
          </a:xfrm>
        </p:grpSpPr>
        <p:pic>
          <p:nvPicPr>
            <p:cNvPr id="114" name="Google Shape;114;p13"/>
            <p:cNvPicPr preferRelativeResize="0"/>
            <p:nvPr/>
          </p:nvPicPr>
          <p:blipFill rotWithShape="1">
            <a:blip r:embed="rId11">
              <a:alphaModFix/>
            </a:blip>
            <a:srcRect r="5864"/>
            <a:stretch/>
          </p:blipFill>
          <p:spPr>
            <a:xfrm>
              <a:off x="29669019" y="16164708"/>
              <a:ext cx="6152003" cy="52269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3"/>
            <p:cNvSpPr txBox="1"/>
            <p:nvPr/>
          </p:nvSpPr>
          <p:spPr>
            <a:xfrm>
              <a:off x="30001825" y="15806525"/>
              <a:ext cx="5486400" cy="5539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09710" tIns="109710" rIns="109710" bIns="109710" anchor="t" anchorCtr="0">
              <a:spAutoFit/>
            </a:bodyPr>
            <a:lstStyle/>
            <a:p>
              <a:pPr algn="ctr"/>
              <a:r>
                <a:rPr lang="en" sz="288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Distance between PDDs (k=100)</a:t>
              </a:r>
              <a:endParaRPr sz="28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" name="Google Shape;116;p13"/>
          <p:cNvGrpSpPr/>
          <p:nvPr/>
        </p:nvGrpSpPr>
        <p:grpSpPr>
          <a:xfrm>
            <a:off x="35696349" y="19000426"/>
            <a:ext cx="7382396" cy="6610694"/>
            <a:chOff x="22614307" y="16818950"/>
            <a:chExt cx="6151997" cy="5508912"/>
          </a:xfrm>
        </p:grpSpPr>
        <p:pic>
          <p:nvPicPr>
            <p:cNvPr id="117" name="Google Shape;117;p13"/>
            <p:cNvPicPr preferRelativeResize="0"/>
            <p:nvPr/>
          </p:nvPicPr>
          <p:blipFill rotWithShape="1">
            <a:blip r:embed="rId12">
              <a:alphaModFix/>
            </a:blip>
            <a:srcRect r="5051"/>
            <a:stretch/>
          </p:blipFill>
          <p:spPr>
            <a:xfrm>
              <a:off x="22614307" y="17145656"/>
              <a:ext cx="6151997" cy="51822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3"/>
            <p:cNvSpPr txBox="1"/>
            <p:nvPr/>
          </p:nvSpPr>
          <p:spPr>
            <a:xfrm>
              <a:off x="22758425" y="16818950"/>
              <a:ext cx="5486400" cy="55396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09710" tIns="109710" rIns="109710" bIns="109710" anchor="t" anchorCtr="0">
              <a:spAutoFit/>
            </a:bodyPr>
            <a:lstStyle/>
            <a:p>
              <a:pPr algn="ctr"/>
              <a:r>
                <a:rPr lang="en" sz="288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Distance between AMDs (k=100)</a:t>
              </a:r>
              <a:endParaRPr sz="288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9" name="Google Shape;119;p13"/>
          <p:cNvSpPr txBox="1"/>
          <p:nvPr/>
        </p:nvSpPr>
        <p:spPr>
          <a:xfrm>
            <a:off x="28242840" y="4804650"/>
            <a:ext cx="6583680" cy="72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32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RMS distances</a:t>
            </a:r>
            <a:endParaRPr sz="324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35602830" y="6042900"/>
            <a:ext cx="605160" cy="72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r>
              <a:rPr lang="en" sz="32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 sz="324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35602830" y="8115750"/>
            <a:ext cx="605160" cy="72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r>
              <a:rPr lang="en" sz="32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</a:t>
            </a:r>
            <a:endParaRPr sz="324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35614350" y="9959820"/>
            <a:ext cx="685080" cy="72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r>
              <a:rPr lang="en" sz="32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Zr</a:t>
            </a:r>
            <a:endParaRPr sz="324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37007610" y="4804650"/>
            <a:ext cx="685080" cy="72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r>
              <a:rPr lang="en" sz="32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</a:t>
            </a:r>
            <a:endParaRPr sz="324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3"/>
          <p:cNvSpPr txBox="1"/>
          <p:nvPr/>
        </p:nvSpPr>
        <p:spPr>
          <a:xfrm>
            <a:off x="39200130" y="4804650"/>
            <a:ext cx="685080" cy="72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r>
              <a:rPr lang="en" sz="32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</a:t>
            </a:r>
            <a:endParaRPr sz="324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41392650" y="4804650"/>
            <a:ext cx="685080" cy="720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r>
              <a:rPr lang="en" sz="32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Zr</a:t>
            </a:r>
            <a:endParaRPr sz="324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3442151" y="14621730"/>
            <a:ext cx="3849462" cy="37414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3"/>
          <p:cNvGrpSpPr/>
          <p:nvPr/>
        </p:nvGrpSpPr>
        <p:grpSpPr>
          <a:xfrm>
            <a:off x="22475460" y="12005640"/>
            <a:ext cx="5584500" cy="2872920"/>
            <a:chOff x="18729550" y="10004700"/>
            <a:chExt cx="4653750" cy="2394100"/>
          </a:xfrm>
        </p:grpSpPr>
        <p:pic>
          <p:nvPicPr>
            <p:cNvPr id="128" name="Google Shape;128;p13"/>
            <p:cNvPicPr preferRelativeResize="0"/>
            <p:nvPr/>
          </p:nvPicPr>
          <p:blipFill rotWithShape="1">
            <a:blip r:embed="rId14">
              <a:alphaModFix/>
            </a:blip>
            <a:srcRect t="16086"/>
            <a:stretch/>
          </p:blipFill>
          <p:spPr>
            <a:xfrm>
              <a:off x="18729550" y="10004700"/>
              <a:ext cx="4653750" cy="2394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3"/>
            <p:cNvSpPr/>
            <p:nvPr/>
          </p:nvSpPr>
          <p:spPr>
            <a:xfrm>
              <a:off x="19416350" y="10025675"/>
              <a:ext cx="854700" cy="366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109710" tIns="109710" rIns="109710" bIns="109710" anchor="ctr" anchorCtr="0">
              <a:noAutofit/>
            </a:bodyPr>
            <a:lstStyle/>
            <a:p>
              <a:pPr algn="ctr"/>
              <a:endParaRPr sz="2016"/>
            </a:p>
          </p:txBody>
        </p:sp>
      </p:grpSp>
      <p:grpSp>
        <p:nvGrpSpPr>
          <p:cNvPr id="130" name="Google Shape;130;p13"/>
          <p:cNvGrpSpPr/>
          <p:nvPr/>
        </p:nvGrpSpPr>
        <p:grpSpPr>
          <a:xfrm>
            <a:off x="22286310" y="24802020"/>
            <a:ext cx="5302440" cy="720360"/>
            <a:chOff x="18648125" y="20439750"/>
            <a:chExt cx="4418700" cy="600300"/>
          </a:xfrm>
        </p:grpSpPr>
        <p:sp>
          <p:nvSpPr>
            <p:cNvPr id="131" name="Google Shape;131;p13"/>
            <p:cNvSpPr/>
            <p:nvPr/>
          </p:nvSpPr>
          <p:spPr>
            <a:xfrm>
              <a:off x="18648125" y="20439750"/>
              <a:ext cx="4418700" cy="600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109710" tIns="109710" rIns="109710" bIns="109710" anchor="ctr" anchorCtr="0">
              <a:noAutofit/>
            </a:bodyPr>
            <a:lstStyle/>
            <a:p>
              <a:pPr algn="ctr"/>
              <a:endParaRPr sz="2016"/>
            </a:p>
          </p:txBody>
        </p:sp>
        <p:pic>
          <p:nvPicPr>
            <p:cNvPr id="132" name="Google Shape;132;p13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18753738" y="20516663"/>
              <a:ext cx="4223275" cy="44646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13"/>
          <p:cNvSpPr/>
          <p:nvPr/>
        </p:nvSpPr>
        <p:spPr>
          <a:xfrm>
            <a:off x="25142472" y="21408710"/>
            <a:ext cx="2703240" cy="1584720"/>
          </a:xfrm>
          <a:prstGeom prst="rect">
            <a:avLst/>
          </a:prstGeom>
          <a:solidFill>
            <a:srgbClr val="F1BB0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algn="ctr"/>
            <a:endParaRPr sz="2016"/>
          </a:p>
        </p:txBody>
      </p:sp>
      <p:sp>
        <p:nvSpPr>
          <p:cNvPr id="135" name="Google Shape;135;p13"/>
          <p:cNvSpPr/>
          <p:nvPr/>
        </p:nvSpPr>
        <p:spPr>
          <a:xfrm>
            <a:off x="25142472" y="23117270"/>
            <a:ext cx="2703240" cy="349560"/>
          </a:xfrm>
          <a:prstGeom prst="rect">
            <a:avLst/>
          </a:prstGeom>
          <a:solidFill>
            <a:srgbClr val="012D7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algn="ctr"/>
            <a:r>
              <a:rPr lang="en" sz="1800" dirty="0">
                <a:solidFill>
                  <a:schemeClr val="lt1"/>
                </a:solidFill>
              </a:rPr>
              <a:t>Average bond distances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136" name="Google Shape;136;p13"/>
          <p:cNvSpPr txBox="1"/>
          <p:nvPr/>
        </p:nvSpPr>
        <p:spPr>
          <a:xfrm rot="-5400000">
            <a:off x="23935732" y="21958033"/>
            <a:ext cx="1880987" cy="49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Atom in unit cell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25209432" y="20905224"/>
            <a:ext cx="2569320" cy="498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Distances to neighbors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23480278" y="23068370"/>
            <a:ext cx="2569320" cy="812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192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AMD= </a:t>
            </a:r>
            <a:endParaRPr sz="192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192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average of PDD rows</a:t>
            </a:r>
            <a:endParaRPr sz="192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13" title="full_corr.png"/>
          <p:cNvPicPr preferRelativeResize="0"/>
          <p:nvPr/>
        </p:nvPicPr>
        <p:blipFill rotWithShape="1">
          <a:blip r:embed="rId16">
            <a:alphaModFix/>
          </a:blip>
          <a:srcRect l="19341" b="25406"/>
          <a:stretch/>
        </p:blipFill>
        <p:spPr>
          <a:xfrm>
            <a:off x="15694231" y="26471911"/>
            <a:ext cx="7136581" cy="5280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3"/>
          <p:cNvSpPr txBox="1"/>
          <p:nvPr/>
        </p:nvSpPr>
        <p:spPr>
          <a:xfrm>
            <a:off x="14848590" y="25959210"/>
            <a:ext cx="7772400" cy="73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33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Correlations between measures</a:t>
            </a:r>
            <a:endParaRPr sz="33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13"/>
          <p:cNvSpPr txBox="1"/>
          <p:nvPr/>
        </p:nvSpPr>
        <p:spPr>
          <a:xfrm>
            <a:off x="15698490" y="31557480"/>
            <a:ext cx="1748880" cy="5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PDF-pcc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13"/>
          <p:cNvSpPr txBox="1"/>
          <p:nvPr/>
        </p:nvSpPr>
        <p:spPr>
          <a:xfrm>
            <a:off x="17000026" y="31557480"/>
            <a:ext cx="1748880" cy="5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PDF-R</a:t>
            </a:r>
            <a:r>
              <a:rPr lang="en" sz="24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sz="240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3"/>
          <p:cNvSpPr txBox="1"/>
          <p:nvPr/>
        </p:nvSpPr>
        <p:spPr>
          <a:xfrm>
            <a:off x="18394186" y="31557481"/>
            <a:ext cx="1748880" cy="62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26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PDD</a:t>
            </a:r>
            <a:endParaRPr sz="264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3"/>
          <p:cNvSpPr txBox="1"/>
          <p:nvPr/>
        </p:nvSpPr>
        <p:spPr>
          <a:xfrm>
            <a:off x="19732786" y="31557481"/>
            <a:ext cx="1748880" cy="62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26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AMD</a:t>
            </a:r>
            <a:endParaRPr sz="264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3"/>
          <p:cNvSpPr txBox="1"/>
          <p:nvPr/>
        </p:nvSpPr>
        <p:spPr>
          <a:xfrm rot="-5400000">
            <a:off x="14690843" y="30749294"/>
            <a:ext cx="1748880" cy="62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26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AMD</a:t>
            </a:r>
            <a:endParaRPr sz="264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3"/>
          <p:cNvSpPr txBox="1"/>
          <p:nvPr/>
        </p:nvSpPr>
        <p:spPr>
          <a:xfrm rot="-5400000">
            <a:off x="14690843" y="29447760"/>
            <a:ext cx="1748880" cy="62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264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PDD</a:t>
            </a:r>
            <a:endParaRPr sz="264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 rot="-5400000">
            <a:off x="14672483" y="28316055"/>
            <a:ext cx="1748880" cy="5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PDF-R</a:t>
            </a:r>
            <a:r>
              <a:rPr lang="en" sz="240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sz="240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3"/>
          <p:cNvSpPr txBox="1"/>
          <p:nvPr/>
        </p:nvSpPr>
        <p:spPr>
          <a:xfrm rot="-5400000">
            <a:off x="14672483" y="27075435"/>
            <a:ext cx="1748880" cy="5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PDF-pcc</a:t>
            </a:r>
            <a:endParaRPr sz="2400" baseline="-25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22830823" y="27295396"/>
            <a:ext cx="5703120" cy="923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Correlations with StructureMatcher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" sz="21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(only distances below threshold included)</a:t>
            </a:r>
            <a:endParaRPr sz="21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50" name="Google Shape;150;p13"/>
          <p:cNvGraphicFramePr/>
          <p:nvPr/>
        </p:nvGraphicFramePr>
        <p:xfrm>
          <a:off x="23597790" y="28368450"/>
          <a:ext cx="4080600" cy="2584560"/>
        </p:xfrm>
        <a:graphic>
          <a:graphicData uri="http://schemas.openxmlformats.org/drawingml/2006/table">
            <a:tbl>
              <a:tblPr>
                <a:noFill/>
                <a:tableStyleId>{C1065A19-9DEC-41E8-B0C1-7819F8810D41}</a:tableStyleId>
              </a:tblPr>
              <a:tblGrid>
                <a:gridCol w="2274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6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0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PDF-pcc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0.72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PDF-R</a:t>
                      </a:r>
                      <a:r>
                        <a:rPr lang="en" sz="2800" baseline="-25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w</a:t>
                      </a:r>
                      <a:endParaRPr sz="2800" baseline="-25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0.83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PDD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0.63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AMD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0.55</a:t>
                      </a:r>
                      <a:endParaRPr sz="2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09710" marR="109710" marT="109710" marB="1097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1" name="Google Shape;151;p13"/>
          <p:cNvSpPr txBox="1"/>
          <p:nvPr/>
        </p:nvSpPr>
        <p:spPr>
          <a:xfrm>
            <a:off x="29483700" y="25892010"/>
            <a:ext cx="13828680" cy="343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r>
              <a:rPr lang="en" sz="3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Summary &amp; Outlook</a:t>
            </a:r>
            <a:endParaRPr sz="3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34340"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52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Structures within the same chemical group (Si/</a:t>
            </a:r>
            <a:r>
              <a:rPr lang="en" sz="252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</a:t>
            </a:r>
            <a:r>
              <a:rPr lang="en" sz="252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/Zr) show higher similarity than across different groups</a:t>
            </a:r>
            <a:endParaRPr sz="252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34340"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52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</a:t>
            </a:r>
            <a:r>
              <a:rPr lang="en" sz="252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-O structures tend to be more similar to Zr-O than Si-O, but we need a larger sample size to statistically verify this trend</a:t>
            </a:r>
            <a:endParaRPr sz="252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34340"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52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Similarity measures that are based on the same structural descriptors are highly correlated (PDF-PCC and PDF-</a:t>
            </a:r>
            <a:r>
              <a:rPr lang="en" sz="252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sz="2520" baseline="-250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 sz="252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/ PDD and AMD)</a:t>
            </a:r>
            <a:endParaRPr sz="252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34340"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52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Future work: incorporate larger datasets, cluster analysis, and additional similarity measures</a:t>
            </a:r>
            <a:endParaRPr sz="372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3"/>
          <p:cNvSpPr txBox="1"/>
          <p:nvPr/>
        </p:nvSpPr>
        <p:spPr>
          <a:xfrm>
            <a:off x="15520740" y="5865390"/>
            <a:ext cx="12395880" cy="52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9710" tIns="109710" rIns="109710" bIns="109710" anchor="t" anchorCtr="0">
            <a:noAutofit/>
          </a:bodyPr>
          <a:lstStyle/>
          <a:p>
            <a:pPr marL="548640" indent="-472440"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312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Pymatgen</a:t>
            </a:r>
            <a:r>
              <a:rPr lang="en" sz="312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open-source Python library for materials analysis [2]</a:t>
            </a:r>
            <a:endParaRPr sz="312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72440"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312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StructureMatcher</a:t>
            </a:r>
            <a:r>
              <a:rPr lang="en" sz="312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module compares structures based off their atomic coordinates.</a:t>
            </a:r>
            <a:endParaRPr sz="312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endParaRPr sz="312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r>
              <a:rPr lang="en" sz="3120" u="sng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Distance measure:</a:t>
            </a:r>
            <a:endParaRPr sz="3120" u="sng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72440"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312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Root-mean-square distance between the atomic positions of two structures</a:t>
            </a:r>
            <a:endParaRPr sz="312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72440"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312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Ignores atomic species, only accounts for atomic sites and lattice parameters</a:t>
            </a:r>
            <a:endParaRPr sz="312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48640" indent="-472440">
              <a:buClr>
                <a:schemeClr val="dk1"/>
              </a:buClr>
              <a:buSzPts val="2600"/>
              <a:buFont typeface="Roboto"/>
              <a:buChar char="●"/>
            </a:pPr>
            <a:r>
              <a:rPr lang="en" sz="312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Permutes atomic sites to minimize RMS, account for rotations &amp; symmetries</a:t>
            </a:r>
            <a:endParaRPr sz="312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1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1267416" y="6965850"/>
            <a:ext cx="5370484" cy="13791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13"/>
          <p:cNvCxnSpPr/>
          <p:nvPr/>
        </p:nvCxnSpPr>
        <p:spPr>
          <a:xfrm>
            <a:off x="36190710" y="5393940"/>
            <a:ext cx="6703920" cy="5997600"/>
          </a:xfrm>
          <a:prstGeom prst="straightConnector1">
            <a:avLst/>
          </a:prstGeom>
          <a:noFill/>
          <a:ln w="1524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" name="Google Shape;155;p13"/>
          <p:cNvSpPr txBox="1"/>
          <p:nvPr/>
        </p:nvSpPr>
        <p:spPr>
          <a:xfrm rot="2450662">
            <a:off x="40171168" y="8748142"/>
            <a:ext cx="2567863" cy="886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r>
              <a:rPr lang="en" sz="21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Diagonal elements are zero: d</a:t>
            </a:r>
            <a:r>
              <a:rPr lang="en" sz="2160" baseline="-25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ii </a:t>
            </a:r>
            <a:r>
              <a:rPr lang="en" sz="216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0</a:t>
            </a:r>
            <a:endParaRPr sz="216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11794595" y="27790790"/>
            <a:ext cx="2378817" cy="119105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09710" tIns="109710" rIns="109710" bIns="109710" anchor="t" anchorCtr="0">
            <a:spAutoFit/>
          </a:bodyPr>
          <a:lstStyle/>
          <a:p>
            <a:r>
              <a:rPr lang="en" sz="21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Scatterplot based on an AMD-based distance matrix</a:t>
            </a:r>
            <a:endParaRPr sz="21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13" title="All_O_only_10_common_grs-Rw-morphed.png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6035581" y="12365759"/>
            <a:ext cx="6703921" cy="5820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3" title="All_O_only_10_common_grs-Pcc-morphed.png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8427731" y="12365754"/>
            <a:ext cx="6703921" cy="5820098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3"/>
          <p:cNvSpPr/>
          <p:nvPr/>
        </p:nvSpPr>
        <p:spPr>
          <a:xfrm>
            <a:off x="15562350" y="15871710"/>
            <a:ext cx="7136640" cy="14036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9710" tIns="109710" rIns="109710" bIns="109710" anchor="ctr" anchorCtr="0">
            <a:noAutofit/>
          </a:bodyPr>
          <a:lstStyle/>
          <a:p>
            <a:pPr algn="ctr"/>
            <a:endParaRPr sz="2016"/>
          </a:p>
        </p:txBody>
      </p:sp>
      <p:pic>
        <p:nvPicPr>
          <p:cNvPr id="162" name="Google Shape;162;p13" title="Rw_sym.png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5838650" y="15931289"/>
            <a:ext cx="6328800" cy="1284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3DEB337-ECBD-5D6A-2019-1703A7FF6589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rcRect l="5798" t="9276" r="13261" b="2931"/>
          <a:stretch/>
        </p:blipFill>
        <p:spPr>
          <a:xfrm>
            <a:off x="28442101" y="5432694"/>
            <a:ext cx="6944850" cy="6026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872</Words>
  <Application>Microsoft Macintosh PowerPoint</Application>
  <PresentationFormat>Custom</PresentationFormat>
  <Paragraphs>135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Tina Na Narong</cp:lastModifiedBy>
  <cp:revision>2</cp:revision>
  <dcterms:modified xsi:type="dcterms:W3CDTF">2025-03-30T02:19:24Z</dcterms:modified>
</cp:coreProperties>
</file>