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7432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747775"/>
          </p15:clr>
        </p15:guide>
        <p15:guide id="2" pos="1152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aporn Na Naro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065A19-9DEC-41E8-B0C1-7819F8810D41}">
  <a:tblStyle styleId="{C1065A19-9DEC-41E8-B0C1-7819F8810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>
        <p:scale>
          <a:sx n="77" d="100"/>
          <a:sy n="77" d="100"/>
        </p:scale>
        <p:origin x="-5672" y="-6560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457200" lvl="0" indent="-6223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marL="914400" lvl="1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marL="1371600" lvl="2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marL="1828800" lvl="3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marL="2286000" lvl="4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marL="2743200" lvl="5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marL="3200400" lvl="6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marL="3657600" lvl="7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marL="4114800" lvl="8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457200" lvl="0" indent="-6223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marL="914400" lvl="1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marL="1371600" lvl="2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marL="1828800" lvl="3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marL="2286000" lvl="4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marL="2743200" lvl="5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marL="3200400" lvl="6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marL="3657600" lvl="7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marL="4114800" lvl="8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457200" lvl="0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marL="914400" lvl="1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marL="1371600" lvl="2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marL="1828800" lvl="3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marL="2286000" lvl="4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marL="2743200" lvl="5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marL="3200400" lvl="6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marL="3657600" lvl="7" indent="-56515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marL="4114800" lvl="8" indent="-56515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06325" tIns="406325" rIns="406325" bIns="406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marL="457200" lvl="0" indent="-7366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marL="914400" lvl="1" indent="-6223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marL="1371600" lvl="2" indent="-6223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marL="1828800" lvl="3" indent="-6223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marL="2286000" lvl="4" indent="-6223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marL="2743200" lvl="5" indent="-6223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marL="3200400" lvl="6" indent="-6223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marL="3657600" lvl="7" indent="-6223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marL="4114800" lvl="8" indent="-6223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457200" lvl="0" indent="-7366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marL="914400" lvl="1" indent="-6223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marL="1371600" lvl="2" indent="-6223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marL="1828800" lvl="3" indent="-6223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marL="2286000" lvl="4" indent="-6223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marL="2743200" lvl="5" indent="-6223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marL="3200400" lvl="6" indent="-6223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marL="3657600" lvl="7" indent="-6223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marL="4114800" lvl="8" indent="-6223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t" anchorCtr="0">
            <a:normAutofit/>
          </a:bodyPr>
          <a:lstStyle>
            <a:lvl1pPr marL="457200" lvl="0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marL="914400" lvl="1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marL="1371600" lvl="2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marL="1828800" lvl="3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marL="2286000" lvl="4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marL="2743200" lvl="5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marL="3200400" lvl="6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marL="3657600" lvl="7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marL="4114800" lvl="8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7BFCA2B-C20F-2C87-B14D-AE920892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5319" y="20483139"/>
            <a:ext cx="5842000" cy="4381500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>
            <a:off x="30145925" y="4487500"/>
            <a:ext cx="5603400" cy="49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240275" y="4540000"/>
            <a:ext cx="1769700" cy="1591800"/>
          </a:xfrm>
          <a:prstGeom prst="rect">
            <a:avLst/>
          </a:prstGeom>
          <a:solidFill>
            <a:srgbClr val="CC19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067375" y="4540000"/>
            <a:ext cx="1769700" cy="1591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894475" y="4540000"/>
            <a:ext cx="1769700" cy="1591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0240275" y="6198050"/>
            <a:ext cx="1769700" cy="1591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2067375" y="6198050"/>
            <a:ext cx="1769700" cy="1591800"/>
          </a:xfrm>
          <a:prstGeom prst="rect">
            <a:avLst/>
          </a:prstGeom>
          <a:solidFill>
            <a:srgbClr val="CC19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894475" y="6198050"/>
            <a:ext cx="1769700" cy="1591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240275" y="7856100"/>
            <a:ext cx="1769700" cy="1591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2067375" y="7856100"/>
            <a:ext cx="1769700" cy="159180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3894475" y="7856100"/>
            <a:ext cx="1769700" cy="1591800"/>
          </a:xfrm>
          <a:prstGeom prst="rect">
            <a:avLst/>
          </a:prstGeom>
          <a:solidFill>
            <a:srgbClr val="CC19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2526225" y="9706175"/>
            <a:ext cx="23733600" cy="5871900"/>
          </a:xfrm>
          <a:prstGeom prst="roundRect">
            <a:avLst>
              <a:gd name="adj" fmla="val 8942"/>
            </a:avLst>
          </a:prstGeom>
          <a:noFill/>
          <a:ln w="38100" cap="flat" cmpd="sng">
            <a:solidFill>
              <a:srgbClr val="0120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60325" y="13868400"/>
            <a:ext cx="11676300" cy="4998000"/>
          </a:xfrm>
          <a:prstGeom prst="roundRect">
            <a:avLst>
              <a:gd name="adj" fmla="val 0"/>
            </a:avLst>
          </a:prstGeom>
          <a:noFill/>
          <a:ln w="76200" cap="flat" cmpd="sng">
            <a:solidFill>
              <a:srgbClr val="ACCC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22050" y="0"/>
            <a:ext cx="36620100" cy="3683100"/>
          </a:xfrm>
          <a:prstGeom prst="rect">
            <a:avLst/>
          </a:prstGeom>
          <a:solidFill>
            <a:srgbClr val="ACC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800" b="1">
                <a:latin typeface="Roboto"/>
                <a:ea typeface="Roboto"/>
                <a:cs typeface="Roboto"/>
                <a:sym typeface="Roboto"/>
              </a:rPr>
              <a:t>How to Tell Structures Apart: Data-Driven Analysis of Structural Similarity Measures</a:t>
            </a:r>
            <a:endParaRPr sz="5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Tanaporn Na Narong*</a:t>
            </a:r>
            <a:r>
              <a:rPr lang="en" sz="45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Zoe N. Zachko*</a:t>
            </a:r>
            <a:r>
              <a:rPr lang="en" sz="45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Andrew Yang*</a:t>
            </a:r>
            <a:r>
              <a:rPr lang="en" sz="45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Steven B. Torrisi</a:t>
            </a:r>
            <a:r>
              <a:rPr lang="en" sz="45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Simon J. L. Billinge</a:t>
            </a:r>
            <a:r>
              <a:rPr lang="en" sz="45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of Applied Physics and Applied Mathematics, Columbia University, NY 10027</a:t>
            </a:r>
            <a:endParaRPr sz="3000" baseline="30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Toyota Research Institute, Los Altos, CA 94022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15" y="1509050"/>
            <a:ext cx="3606395" cy="18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6">
            <a:alphaModFix/>
          </a:blip>
          <a:srcRect t="19656" b="22119"/>
          <a:stretch/>
        </p:blipFill>
        <p:spPr>
          <a:xfrm>
            <a:off x="30726951" y="1606500"/>
            <a:ext cx="5532774" cy="1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459900" y="19259625"/>
            <a:ext cx="11676300" cy="7640100"/>
          </a:xfrm>
          <a:prstGeom prst="roundRect">
            <a:avLst>
              <a:gd name="adj" fmla="val 0"/>
            </a:avLst>
          </a:prstGeom>
          <a:noFill/>
          <a:ln w="76200" cap="flat" cmpd="sng">
            <a:solidFill>
              <a:srgbClr val="ACCC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2526175" y="15730316"/>
            <a:ext cx="23733600" cy="5693400"/>
          </a:xfrm>
          <a:prstGeom prst="roundRect">
            <a:avLst>
              <a:gd name="adj" fmla="val 8942"/>
            </a:avLst>
          </a:prstGeom>
          <a:noFill/>
          <a:ln w="38100" cap="flat" cmpd="sng">
            <a:solidFill>
              <a:srgbClr val="0120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4389025" y="21598200"/>
            <a:ext cx="11870700" cy="3117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76200" cap="flat" cmpd="sng">
            <a:solidFill>
              <a:srgbClr val="ACCC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460325" y="3851475"/>
            <a:ext cx="10329900" cy="6460200"/>
          </a:xfrm>
          <a:prstGeom prst="roundRect">
            <a:avLst>
              <a:gd name="adj" fmla="val 7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structures are the same/different? And how different are they?</a:t>
            </a:r>
            <a:endParaRPr sz="3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973925" y="11081025"/>
            <a:ext cx="10801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763850" y="10526325"/>
            <a:ext cx="5976000" cy="1884300"/>
          </a:xfrm>
          <a:prstGeom prst="roundRect">
            <a:avLst>
              <a:gd name="adj" fmla="val 22768"/>
            </a:avLst>
          </a:prstGeom>
          <a:solidFill>
            <a:srgbClr val="F1BB0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depends... We can look at their compositions, atoms’ positions, bond lengths, etc.</a:t>
            </a:r>
            <a:endParaRPr sz="3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60325" y="12580575"/>
            <a:ext cx="7120500" cy="834600"/>
          </a:xfrm>
          <a:prstGeom prst="roundRect">
            <a:avLst>
              <a:gd name="adj" fmla="val 42441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if I give you 2 million structures?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7">
            <a:alphaModFix/>
          </a:blip>
          <a:srcRect l="19791" t="20815" r="16322" b="21700"/>
          <a:stretch/>
        </p:blipFill>
        <p:spPr>
          <a:xfrm>
            <a:off x="4006821" y="5804883"/>
            <a:ext cx="2753914" cy="247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8">
            <a:alphaModFix/>
          </a:blip>
          <a:srcRect l="28817" t="10899" r="28821" b="10797"/>
          <a:stretch/>
        </p:blipFill>
        <p:spPr>
          <a:xfrm>
            <a:off x="902626" y="4857801"/>
            <a:ext cx="2754035" cy="50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895350" y="9601200"/>
            <a:ext cx="290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TiO</a:t>
            </a:r>
            <a:r>
              <a:rPr lang="en" sz="30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(anatase)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095750" y="8208025"/>
            <a:ext cx="290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TiO</a:t>
            </a:r>
            <a:r>
              <a:rPr lang="en" sz="30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(rutile)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9">
            <a:alphaModFix/>
          </a:blip>
          <a:srcRect l="26279" t="13947" r="24573" b="11939"/>
          <a:stretch/>
        </p:blipFill>
        <p:spPr>
          <a:xfrm rot="-164606">
            <a:off x="6887669" y="4935063"/>
            <a:ext cx="3249011" cy="48996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486650" y="9525000"/>
            <a:ext cx="290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MnO</a:t>
            </a:r>
            <a:r>
              <a:rPr lang="en" sz="30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(rutile)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7525" y="13996400"/>
            <a:ext cx="10974600" cy="386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Millions of “new” materials have been predicted by AI (e.g. Google DeepMind [1]). How do we know they are truly different from existing structures?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we validate if two structures are the same? If they are different, how different are they?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case: compare ground truth vs AI/ML predicted structures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2352425" y="17317250"/>
            <a:ext cx="8104800" cy="1367400"/>
          </a:xfrm>
          <a:prstGeom prst="roundRect">
            <a:avLst>
              <a:gd name="adj" fmla="val 0"/>
            </a:avLst>
          </a:prstGeom>
          <a:solidFill>
            <a:srgbClr val="D74E0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 a data-driven framework to systematically analyze and compare different structural similarity measures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886950" y="19600075"/>
            <a:ext cx="10801500" cy="1149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3078675" y="21931650"/>
          <a:ext cx="2563375" cy="1981050"/>
        </p:xfrm>
        <a:graphic>
          <a:graphicData uri="http://schemas.openxmlformats.org/drawingml/2006/table">
            <a:tbl>
              <a:tblPr>
                <a:noFill/>
                <a:tableStyleId>{C1065A19-9DEC-41E8-B0C1-7819F8810D41}</a:tableStyleId>
              </a:tblPr>
              <a:tblGrid>
                <a:gridCol w="51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baseline="-25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ji</a:t>
                      </a:r>
                      <a:endParaRPr baseline="-25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BB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baseline="-25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ij</a:t>
                      </a:r>
                      <a:endParaRPr baseline="-25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BB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6" name="Google Shape;86;p13"/>
          <p:cNvGrpSpPr/>
          <p:nvPr/>
        </p:nvGrpSpPr>
        <p:grpSpPr>
          <a:xfrm>
            <a:off x="971550" y="20785500"/>
            <a:ext cx="2804125" cy="3967575"/>
            <a:chOff x="1047750" y="21166500"/>
            <a:chExt cx="2804125" cy="3967575"/>
          </a:xfrm>
        </p:grpSpPr>
        <p:pic>
          <p:nvPicPr>
            <p:cNvPr id="87" name="Google Shape;87;p13"/>
            <p:cNvPicPr preferRelativeResize="0"/>
            <p:nvPr/>
          </p:nvPicPr>
          <p:blipFill rotWithShape="1">
            <a:blip r:embed="rId7">
              <a:alphaModFix/>
            </a:blip>
            <a:srcRect l="19791" t="20815" r="16322" b="21700"/>
            <a:stretch/>
          </p:blipFill>
          <p:spPr>
            <a:xfrm>
              <a:off x="1047750" y="21166500"/>
              <a:ext cx="1639849" cy="1475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10">
              <a:alphaModFix/>
            </a:blip>
            <a:srcRect l="24014" t="26347" r="23621" b="27315"/>
            <a:stretch/>
          </p:blipFill>
          <p:spPr>
            <a:xfrm>
              <a:off x="1055023" y="23159000"/>
              <a:ext cx="1764125" cy="1561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3"/>
            <p:cNvSpPr/>
            <p:nvPr/>
          </p:nvSpPr>
          <p:spPr>
            <a:xfrm>
              <a:off x="1215375" y="22541250"/>
              <a:ext cx="1337400" cy="490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structure i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274000" y="24643875"/>
              <a:ext cx="1337400" cy="490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structure j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2702040">
              <a:off x="2186417" y="22920783"/>
              <a:ext cx="1787213" cy="1387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1387638">
              <a:off x="2610288" y="23970009"/>
              <a:ext cx="1266373" cy="1325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971550" y="20185175"/>
            <a:ext cx="5385900" cy="1003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Compute a distance matrix: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697325" y="19499375"/>
            <a:ext cx="5194800" cy="1980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Do different measures agree? </a:t>
            </a: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Compute correlations between the distance matrices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clusters of structures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6357250" y="20337575"/>
            <a:ext cx="0" cy="44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3"/>
          <p:cNvSpPr/>
          <p:nvPr/>
        </p:nvSpPr>
        <p:spPr>
          <a:xfrm>
            <a:off x="898300" y="24890575"/>
            <a:ext cx="5274000" cy="1832400"/>
          </a:xfrm>
          <a:prstGeom prst="roundRect">
            <a:avLst>
              <a:gd name="adj" fmla="val 18844"/>
            </a:avLst>
          </a:prstGeom>
          <a:solidFill>
            <a:srgbClr val="01206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069050" y="25001600"/>
            <a:ext cx="5038500" cy="1003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Datasets (preliminary):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oxides with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many polymorphs from Materials Project</a:t>
            </a:r>
            <a:endParaRPr sz="2000" baseline="-25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539000" y="25834100"/>
            <a:ext cx="708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 sz="30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321088" y="25834100"/>
            <a:ext cx="708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endParaRPr sz="30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103188" y="25834100"/>
            <a:ext cx="708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Zr</a:t>
            </a:r>
            <a:endParaRPr sz="30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490325" y="25834100"/>
            <a:ext cx="708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30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811200" y="25834100"/>
            <a:ext cx="70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2526175" y="21543925"/>
            <a:ext cx="11523900" cy="5432100"/>
          </a:xfrm>
          <a:prstGeom prst="roundRect">
            <a:avLst>
              <a:gd name="adj" fmla="val 8942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4440050" y="24725096"/>
            <a:ext cx="11870700" cy="2313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Merchant, A.,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Batzner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S.,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Schoenholz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S. S.,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Aykol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M.,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Cheon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G., &amp;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Cubuk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E. D. (2023). Scaling deep learning for materials discovery. Nature, 624(7990), 80-85.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Ong, S. P., Richards, W. D., Jain, A.,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Hautier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G., Kocher, M.,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Cholia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S., ... &amp;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Ceder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G. (2013). Python Materials Genomics (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pymatgen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): A robust, open-source python library for materials analysis. Computational Materials Science, 68, 314-319.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Billinge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S. J. (2019). The rise of the X-ray atomic pair distribution function method: a series of fortunate events. Philosophical Transactions of the Royal Society A, 377(2147), 20180413.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Widdowson, D., &amp;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Kurlin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, V. (2021). Pointwise distance distributions of periodic point sets.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arXiv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preprint arXiv:2108.04798.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790825" y="20947275"/>
            <a:ext cx="3400500" cy="1003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200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ij</a:t>
            </a:r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200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</a:t>
            </a:r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distance between </a:t>
            </a:r>
            <a:r>
              <a:rPr lang="en" sz="2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j</a:t>
            </a:r>
            <a:endParaRPr sz="2200" baseline="-25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501425" y="24890600"/>
            <a:ext cx="5274000" cy="1832400"/>
          </a:xfrm>
          <a:prstGeom prst="roundRect">
            <a:avLst>
              <a:gd name="adj" fmla="val 18844"/>
            </a:avLst>
          </a:prstGeom>
          <a:solidFill>
            <a:srgbClr val="D74E0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659550" y="25001600"/>
            <a:ext cx="5038500" cy="1689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Distances between structures are based on: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pymatgen.StructureMatcher</a:t>
            </a: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(baseline)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Pair distribution function (PDF)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Pointwise distance distribution (PDD)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minimum distance (AMD)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2887250" y="4080075"/>
            <a:ext cx="10801500" cy="1149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Baseline: pymatgen.StructureMatcher module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2887250" y="9852300"/>
            <a:ext cx="6152100" cy="5370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 Distribution Function (PDF): 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“histogram” of bond lengths in the structure, experimentally measurable from diffraction data.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measures</a:t>
            </a: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Pearson correlation coefficient (PCC)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Symmetrized R</a:t>
            </a:r>
            <a:r>
              <a:rPr lang="en" sz="26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0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Pairs of PDFs are “morphed” before computing PCC and R</a:t>
            </a:r>
            <a:r>
              <a:rPr lang="en" sz="20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0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This accounts for differences in scale between structures, which affects R</a:t>
            </a:r>
            <a:r>
              <a:rPr lang="en" sz="2000" i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0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PCC greatly.</a:t>
            </a:r>
            <a:endParaRPr sz="20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2887250" y="15853125"/>
            <a:ext cx="10329900" cy="50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Pointwise Distance Distribution (PDD)</a:t>
            </a: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Matrix of interatomic distances in the structure (isometry invariant) 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row of a PDD matrix lists </a:t>
            </a:r>
            <a:r>
              <a:rPr lang="en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shortest distances (ascending order) from an atom in the unit cell to other atoms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	Earth’s Mover Distance (EMD)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treat PDD matrix elements as “piles” of Earth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solve a linear programming problem to quantify 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minimum “mass transport work” needed to make 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two PDDs identical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Minimum Distance (AMD)</a:t>
            </a: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 is an average of PDD: vector of </a:t>
            </a:r>
            <a:r>
              <a:rPr lang="en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average shortest distances</a:t>
            </a:r>
            <a:endParaRPr sz="2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</a:t>
            </a: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	Chebyshev distance 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3611900" y="9711225"/>
            <a:ext cx="5486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(1 - PCC)/2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30001825" y="9711225"/>
            <a:ext cx="5486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Symmetrized R</a:t>
            </a:r>
            <a:r>
              <a:rPr lang="en" sz="27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3"/>
          <p:cNvGrpSpPr/>
          <p:nvPr/>
        </p:nvGrpSpPr>
        <p:grpSpPr>
          <a:xfrm>
            <a:off x="23407081" y="15768450"/>
            <a:ext cx="6152003" cy="5585102"/>
            <a:chOff x="29669019" y="15806525"/>
            <a:chExt cx="6152003" cy="5585102"/>
          </a:xfrm>
        </p:grpSpPr>
        <p:pic>
          <p:nvPicPr>
            <p:cNvPr id="114" name="Google Shape;114;p13"/>
            <p:cNvPicPr preferRelativeResize="0"/>
            <p:nvPr/>
          </p:nvPicPr>
          <p:blipFill rotWithShape="1">
            <a:blip r:embed="rId11">
              <a:alphaModFix/>
            </a:blip>
            <a:srcRect r="5864"/>
            <a:stretch/>
          </p:blipFill>
          <p:spPr>
            <a:xfrm>
              <a:off x="29669019" y="16164708"/>
              <a:ext cx="6152003" cy="5226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3"/>
            <p:cNvSpPr txBox="1"/>
            <p:nvPr/>
          </p:nvSpPr>
          <p:spPr>
            <a:xfrm>
              <a:off x="30001825" y="15806525"/>
              <a:ext cx="5486400" cy="55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 between PDDs (k=100)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29746957" y="15833688"/>
            <a:ext cx="6151997" cy="5508912"/>
            <a:chOff x="22614307" y="16818950"/>
            <a:chExt cx="6151997" cy="5508912"/>
          </a:xfrm>
        </p:grpSpPr>
        <p:pic>
          <p:nvPicPr>
            <p:cNvPr id="117" name="Google Shape;117;p13"/>
            <p:cNvPicPr preferRelativeResize="0"/>
            <p:nvPr/>
          </p:nvPicPr>
          <p:blipFill rotWithShape="1">
            <a:blip r:embed="rId12">
              <a:alphaModFix/>
            </a:blip>
            <a:srcRect r="5051"/>
            <a:stretch/>
          </p:blipFill>
          <p:spPr>
            <a:xfrm>
              <a:off x="22614307" y="17145656"/>
              <a:ext cx="6151997" cy="5182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3"/>
            <p:cNvSpPr txBox="1"/>
            <p:nvPr/>
          </p:nvSpPr>
          <p:spPr>
            <a:xfrm>
              <a:off x="22758425" y="16818950"/>
              <a:ext cx="5486400" cy="55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 between AMDs (k=100)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" name="Google Shape;119;p13"/>
          <p:cNvSpPr txBox="1"/>
          <p:nvPr/>
        </p:nvSpPr>
        <p:spPr>
          <a:xfrm>
            <a:off x="23535700" y="4003875"/>
            <a:ext cx="5486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RMS distances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29669025" y="5035750"/>
            <a:ext cx="504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9669025" y="6763125"/>
            <a:ext cx="504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9678625" y="8299850"/>
            <a:ext cx="57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Zr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0839675" y="4003875"/>
            <a:ext cx="57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32666775" y="4003875"/>
            <a:ext cx="57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34493875" y="4003875"/>
            <a:ext cx="57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Zr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535125" y="12184774"/>
            <a:ext cx="3207885" cy="3117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>
            <a:off x="18729550" y="10004700"/>
            <a:ext cx="4653750" cy="2394100"/>
            <a:chOff x="18729550" y="10004700"/>
            <a:chExt cx="4653750" cy="2394100"/>
          </a:xfrm>
        </p:grpSpPr>
        <p:pic>
          <p:nvPicPr>
            <p:cNvPr id="128" name="Google Shape;128;p13"/>
            <p:cNvPicPr preferRelativeResize="0"/>
            <p:nvPr/>
          </p:nvPicPr>
          <p:blipFill rotWithShape="1">
            <a:blip r:embed="rId14">
              <a:alphaModFix/>
            </a:blip>
            <a:srcRect t="16086"/>
            <a:stretch/>
          </p:blipFill>
          <p:spPr>
            <a:xfrm>
              <a:off x="18729550" y="10004700"/>
              <a:ext cx="4653750" cy="239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19416350" y="10025675"/>
              <a:ext cx="854700" cy="36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3"/>
          <p:cNvGrpSpPr/>
          <p:nvPr/>
        </p:nvGrpSpPr>
        <p:grpSpPr>
          <a:xfrm>
            <a:off x="18571925" y="20668350"/>
            <a:ext cx="4418700" cy="600300"/>
            <a:chOff x="18648125" y="20439750"/>
            <a:chExt cx="4418700" cy="600300"/>
          </a:xfrm>
        </p:grpSpPr>
        <p:sp>
          <p:nvSpPr>
            <p:cNvPr id="131" name="Google Shape;131;p13"/>
            <p:cNvSpPr/>
            <p:nvPr/>
          </p:nvSpPr>
          <p:spPr>
            <a:xfrm>
              <a:off x="18648125" y="20439750"/>
              <a:ext cx="4418700" cy="600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8753738" y="20516663"/>
              <a:ext cx="4223275" cy="4464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3"/>
          <p:cNvSpPr/>
          <p:nvPr/>
        </p:nvSpPr>
        <p:spPr>
          <a:xfrm>
            <a:off x="20966575" y="17949450"/>
            <a:ext cx="2252700" cy="1320600"/>
          </a:xfrm>
          <a:prstGeom prst="rect">
            <a:avLst/>
          </a:prstGeom>
          <a:solidFill>
            <a:srgbClr val="F1BB0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20074850" y="17594975"/>
            <a:ext cx="31797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     2      3       … 	k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1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2	1      1.   1.2     …	5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N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20966575" y="19373250"/>
            <a:ext cx="2252700" cy="291300"/>
          </a:xfrm>
          <a:prstGeom prst="rect">
            <a:avLst/>
          </a:prstGeom>
          <a:solidFill>
            <a:srgbClr val="012D7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Average bond distances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 rot="-5400000">
            <a:off x="19831434" y="18299400"/>
            <a:ext cx="15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Atom in unit cell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1022375" y="17351750"/>
            <a:ext cx="21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Distances to neighbors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19581413" y="19332500"/>
            <a:ext cx="2141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AMD=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of PDD rows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3" title="full_corr.png"/>
          <p:cNvPicPr preferRelativeResize="0"/>
          <p:nvPr/>
        </p:nvPicPr>
        <p:blipFill rotWithShape="1">
          <a:blip r:embed="rId16">
            <a:alphaModFix/>
          </a:blip>
          <a:srcRect l="19341" b="25406"/>
          <a:stretch/>
        </p:blipFill>
        <p:spPr>
          <a:xfrm>
            <a:off x="13078525" y="22059926"/>
            <a:ext cx="5947151" cy="44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12373825" y="21632675"/>
            <a:ext cx="647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Correlations between measures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3082075" y="26297900"/>
            <a:ext cx="145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PDF-pcc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4166688" y="26297900"/>
            <a:ext cx="145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PDF-R</a:t>
            </a:r>
            <a:r>
              <a:rPr lang="en" sz="20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20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15328488" y="26297900"/>
            <a:ext cx="145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PDD</a:t>
            </a:r>
            <a:endParaRPr sz="22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6443988" y="26297900"/>
            <a:ext cx="145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</a:t>
            </a:r>
            <a:endParaRPr sz="22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 rot="-5400000">
            <a:off x="12242369" y="25624406"/>
            <a:ext cx="145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 rot="-5400000">
            <a:off x="12242369" y="24539794"/>
            <a:ext cx="145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PDD</a:t>
            </a:r>
            <a:endParaRPr sz="22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 rot="-5400000">
            <a:off x="12227069" y="23596619"/>
            <a:ext cx="145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PDF-R</a:t>
            </a:r>
            <a:r>
              <a:rPr lang="en" sz="20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20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 rot="-5400000">
            <a:off x="12227069" y="22562769"/>
            <a:ext cx="145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PDF-pcc</a:t>
            </a:r>
            <a:endParaRPr sz="20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19025686" y="22746163"/>
            <a:ext cx="4752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Correlations with StructureMatcher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(only distances below threshold included)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13"/>
          <p:cNvGraphicFramePr/>
          <p:nvPr/>
        </p:nvGraphicFramePr>
        <p:xfrm>
          <a:off x="19664825" y="23640375"/>
          <a:ext cx="3400500" cy="2133480"/>
        </p:xfrm>
        <a:graphic>
          <a:graphicData uri="http://schemas.openxmlformats.org/drawingml/2006/table">
            <a:tbl>
              <a:tblPr>
                <a:noFill/>
                <a:tableStyleId>{C1065A19-9DEC-41E8-B0C1-7819F8810D41}</a:tableStyleId>
              </a:tblPr>
              <a:tblGrid>
                <a:gridCol w="1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PDF-pcc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0.72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PDF-R</a:t>
                      </a:r>
                      <a:r>
                        <a:rPr lang="en" sz="2300" baseline="-25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sz="2300" baseline="-25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PDD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0.63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AMD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Google Shape;151;p13"/>
          <p:cNvSpPr txBox="1"/>
          <p:nvPr/>
        </p:nvSpPr>
        <p:spPr>
          <a:xfrm>
            <a:off x="24569750" y="21576675"/>
            <a:ext cx="115239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 &amp; Outlook</a:t>
            </a: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Structures within the same chemical group (Si/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/Zr) show higher similarity than across different groups</a:t>
            </a:r>
            <a:endParaRPr sz="2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-O structures tend to be more similar to Zr-O than Si-O, but we need a larger sample size to statistically verify this trend</a:t>
            </a:r>
            <a:endParaRPr sz="2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Similarity measures that are based on the same structural descriptors are highly correlated (PDF-PCC and PDF-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100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/ PDD and AMD)</a:t>
            </a:r>
            <a:endParaRPr sz="2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work: incorporate larger datasets, cluster analysis, and additional similarity measures</a:t>
            </a:r>
            <a:endParaRPr sz="31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12933950" y="4887825"/>
            <a:ext cx="103299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Pymatgen</a:t>
            </a:r>
            <a:r>
              <a:rPr lang="e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open-source Python library for materials analysis [2]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StructureMatcher</a:t>
            </a:r>
            <a:r>
              <a:rPr lang="e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module compares structures based off their atomic coordinates.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measure:</a:t>
            </a:r>
            <a:endParaRPr sz="26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Root-mean-square distance between the atomic positions of two structures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Ignores atomic species, only accounts for atomic sites and lattice parameters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Permutes atomic sites to minimize RMS, account for rotations &amp; symmetries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722846" y="5804875"/>
            <a:ext cx="4475403" cy="114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3"/>
          <p:cNvCxnSpPr/>
          <p:nvPr/>
        </p:nvCxnSpPr>
        <p:spPr>
          <a:xfrm>
            <a:off x="30158925" y="4494950"/>
            <a:ext cx="5586600" cy="4998000"/>
          </a:xfrm>
          <a:prstGeom prst="straightConnector1">
            <a:avLst/>
          </a:prstGeom>
          <a:noFill/>
          <a:ln w="152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3"/>
          <p:cNvSpPr txBox="1"/>
          <p:nvPr/>
        </p:nvSpPr>
        <p:spPr>
          <a:xfrm rot="2450662">
            <a:off x="33475973" y="7289993"/>
            <a:ext cx="2139886" cy="738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Diagonal elements are zero: d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0052525" y="23120250"/>
            <a:ext cx="18396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Scatterplot of structures based on an AMD-based distance matrix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13" title="All_O_only_10_common_grs-Rw-morphed.pn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0029650" y="10304799"/>
            <a:ext cx="5586601" cy="485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 title="All_O_only_10_common_grs-Pcc-morphed.pn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3689775" y="10304795"/>
            <a:ext cx="5586601" cy="4850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12968625" y="13226425"/>
            <a:ext cx="5947200" cy="11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13" title="Rw_sym.png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3198875" y="13276074"/>
            <a:ext cx="5274000" cy="107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DEB337-ECBD-5D6A-2019-1703A7FF658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5798" t="9276" r="13261" b="2931"/>
          <a:stretch/>
        </p:blipFill>
        <p:spPr>
          <a:xfrm>
            <a:off x="23701750" y="4527244"/>
            <a:ext cx="5787375" cy="5021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9088F-DD59-8A26-033C-CBF5703B2CA0}"/>
              </a:ext>
            </a:extLst>
          </p:cNvPr>
          <p:cNvSpPr txBox="1"/>
          <p:nvPr/>
        </p:nvSpPr>
        <p:spPr>
          <a:xfrm rot="16200000">
            <a:off x="20637609" y="1862816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897</Words>
  <Application>Microsoft Macintosh PowerPoint</Application>
  <PresentationFormat>Custom</PresentationFormat>
  <Paragraphs>142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Tina Na Narong</cp:lastModifiedBy>
  <cp:revision>2</cp:revision>
  <dcterms:modified xsi:type="dcterms:W3CDTF">2025-03-30T02:22:01Z</dcterms:modified>
</cp:coreProperties>
</file>