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67" r:id="rId6"/>
    <p:sldId id="270" r:id="rId7"/>
    <p:sldId id="271" r:id="rId8"/>
    <p:sldId id="272" r:id="rId9"/>
    <p:sldId id="273" r:id="rId10"/>
    <p:sldId id="278" r:id="rId11"/>
    <p:sldId id="280" r:id="rId12"/>
    <p:sldId id="277" r:id="rId13"/>
    <p:sldId id="279" r:id="rId14"/>
    <p:sldId id="281" r:id="rId15"/>
    <p:sldId id="282" r:id="rId16"/>
    <p:sldId id="283" r:id="rId17"/>
    <p:sldId id="284" r:id="rId18"/>
    <p:sldId id="274" r:id="rId19"/>
    <p:sldId id="275" r:id="rId20"/>
    <p:sldId id="276" r:id="rId21"/>
    <p:sldId id="264" r:id="rId22"/>
    <p:sldId id="26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92" autoAdjust="0"/>
  </p:normalViewPr>
  <p:slideViewPr>
    <p:cSldViewPr snapToGrid="0">
      <p:cViewPr>
        <p:scale>
          <a:sx n="50" d="100"/>
          <a:sy n="50" d="100"/>
        </p:scale>
        <p:origin x="1862" y="63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3" Type="http://schemas.openxmlformats.org/officeDocument/2006/relationships/slide" Target="slides/slide3.xml"/><Relationship Id="rId21" Type="http://schemas.openxmlformats.org/officeDocument/2006/relationships/slide" Target="slides/slide22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" Type="http://schemas.openxmlformats.org/officeDocument/2006/relationships/slide" Target="slides/slide2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4" Type="http://schemas.openxmlformats.org/officeDocument/2006/relationships/slide" Target="slides/slide4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KZPSorting.pdf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Faza3/Ispravke%20nakon%20FR/SSU/SSU_PREGLED_NOVOSTI.pdf" TargetMode="External"/><Relationship Id="rId3" Type="http://schemas.openxmlformats.org/officeDocument/2006/relationships/hyperlink" Target="../../../PSI/repozitorijumPSI/Default/Faza3/Ispravke%20nakon%20FR/SSU/SSU_AUTORIZACIJA_KORISNIKA.pdf" TargetMode="External"/><Relationship Id="rId7" Type="http://schemas.openxmlformats.org/officeDocument/2006/relationships/hyperlink" Target="Faza3/Ispravke%20nakon%20FR/SSU/SSU_DODAVANJE_TERMINA.pdf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Faza3/Ispravke%20nakon%20FR/SSU/SSU_DODAVANJE_OBAVESTENJA.pdf" TargetMode="External"/><Relationship Id="rId5" Type="http://schemas.openxmlformats.org/officeDocument/2006/relationships/hyperlink" Target="Faza3/Ispravke%20nakon%20FR/SSU/SSU_REGISTRACIJA_MODERATORA.pdf" TargetMode="External"/><Relationship Id="rId10" Type="http://schemas.openxmlformats.org/officeDocument/2006/relationships/hyperlink" Target="Faza3/Ispravke%20nakon%20FR/SSU/SSU_REZERVACIJA_TERMINA.pdf" TargetMode="External"/><Relationship Id="rId4" Type="http://schemas.openxmlformats.org/officeDocument/2006/relationships/hyperlink" Target="Faza3/Ispravke%20nakon%20FR/SSU/SSU_REGISTRACIJA_KORISNIKA.pdf" TargetMode="External"/><Relationship Id="rId9" Type="http://schemas.openxmlformats.org/officeDocument/2006/relationships/hyperlink" Target="Faza3/Ispravke%20nakon%20FR/SSU/SSU_PREGLED_PROMOCIJA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Faza3/Ispravke%20nakon%20FR/link%20za%20prototip%20aplikacije.tx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B4B86-5753-452D-BDF5-92E9E1A1E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875" y="634928"/>
            <a:ext cx="10334249" cy="1329764"/>
          </a:xfrm>
        </p:spPr>
        <p:txBody>
          <a:bodyPr/>
          <a:lstStyle/>
          <a:p>
            <a:pPr algn="ctr"/>
            <a:r>
              <a:rPr lang="en-GB" sz="2400" dirty="0" err="1"/>
              <a:t>Elektrotehni</a:t>
            </a:r>
            <a:r>
              <a:rPr lang="sr-Latn-RS" sz="2400" dirty="0"/>
              <a:t>čki fakultet, Univerzitet u Beogradu</a:t>
            </a:r>
            <a:br>
              <a:rPr lang="sr-Latn-RS" sz="2400" dirty="0"/>
            </a:br>
            <a:r>
              <a:rPr lang="sr-Latn-RS" sz="2400" dirty="0"/>
              <a:t>Projekat web aplikacija</a:t>
            </a:r>
            <a:r>
              <a:rPr lang="sr-Latn-RS" sz="4800" dirty="0"/>
              <a:t>,</a:t>
            </a:r>
            <a:r>
              <a:rPr lang="en-GB" sz="4800" dirty="0"/>
              <a:t> </a:t>
            </a:r>
            <a:r>
              <a:rPr lang="sr-Latn-RS" sz="2400" dirty="0"/>
              <a:t>predmet upravljanje sistemskim softverom</a:t>
            </a:r>
            <a:endParaRPr lang="en-GB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3CAAB-34D9-4E16-AED9-03E321C09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4351" y="5010150"/>
            <a:ext cx="3676650" cy="1657350"/>
          </a:xfrm>
        </p:spPr>
        <p:txBody>
          <a:bodyPr>
            <a:normAutofit/>
          </a:bodyPr>
          <a:lstStyle/>
          <a:p>
            <a:r>
              <a:rPr lang="sr-Latn-RS" sz="2000" b="1" dirty="0"/>
              <a:t>K</a:t>
            </a:r>
            <a:r>
              <a:rPr lang="sr-Latn-RS" sz="2000" dirty="0"/>
              <a:t>ristina Todorović 18</a:t>
            </a:r>
            <a:r>
              <a:rPr lang="en-GB" sz="2000" dirty="0"/>
              <a:t>/337</a:t>
            </a:r>
          </a:p>
          <a:p>
            <a:r>
              <a:rPr lang="en-GB" sz="2000" b="1" dirty="0"/>
              <a:t>Z</a:t>
            </a:r>
            <a:r>
              <a:rPr lang="en-GB" sz="2000" dirty="0"/>
              <a:t>orana Cerovac 18/338</a:t>
            </a:r>
          </a:p>
          <a:p>
            <a:r>
              <a:rPr lang="en-GB" sz="2000" b="1" dirty="0" err="1"/>
              <a:t>P</a:t>
            </a:r>
            <a:r>
              <a:rPr lang="en-GB" sz="2000" dirty="0" err="1"/>
              <a:t>avle</a:t>
            </a:r>
            <a:r>
              <a:rPr lang="en-GB" sz="2000" dirty="0"/>
              <a:t> Ze</a:t>
            </a:r>
            <a:r>
              <a:rPr lang="sr-Latn-RS" sz="2000" dirty="0"/>
              <a:t>čević 18</a:t>
            </a:r>
            <a:r>
              <a:rPr lang="en-GB" sz="2000" dirty="0"/>
              <a:t>/602</a:t>
            </a:r>
          </a:p>
          <a:p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503920-9034-4E6D-B950-C9FB66394AEE}"/>
              </a:ext>
            </a:extLst>
          </p:cNvPr>
          <p:cNvSpPr txBox="1">
            <a:spLocks/>
          </p:cNvSpPr>
          <p:nvPr/>
        </p:nvSpPr>
        <p:spPr>
          <a:xfrm>
            <a:off x="1239000" y="1144347"/>
            <a:ext cx="10572000" cy="297105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6000" dirty="0" err="1"/>
              <a:t>kzpSPORTING</a:t>
            </a:r>
            <a:endParaRPr lang="en-GB" sz="6000" dirty="0"/>
          </a:p>
        </p:txBody>
      </p:sp>
      <p:pic>
        <p:nvPicPr>
          <p:cNvPr id="7" name="Picture 6" descr="A log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22B3824F-62AF-4F43-858F-F83AA6F04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585" y="2720492"/>
            <a:ext cx="1609950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9355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737DCB2C-86F4-4B4F-9CCF-3227D704B2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"/>
          </a:blip>
          <a:srcRect t="881"/>
          <a:stretch/>
        </p:blipFill>
        <p:spPr>
          <a:xfrm>
            <a:off x="3039371" y="2514188"/>
            <a:ext cx="6277349" cy="3531012"/>
          </a:xfrm>
          <a:prstGeom prst="roundRect">
            <a:avLst>
              <a:gd name="adj" fmla="val 3876"/>
            </a:avLst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3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FF8AD-2EA0-4D67-89FD-FFE84271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sr-Latn-RS" dirty="0"/>
              <a:t>Faza V – </a:t>
            </a:r>
            <a:r>
              <a:rPr lang="sr-Latn-RS" dirty="0">
                <a:solidFill>
                  <a:schemeClr val="tx1"/>
                </a:solidFill>
              </a:rPr>
              <a:t>i</a:t>
            </a:r>
            <a:r>
              <a:rPr lang="en-GB" b="1" i="0" dirty="0" err="1">
                <a:solidFill>
                  <a:schemeClr val="tx1"/>
                </a:solidFill>
                <a:effectLst/>
              </a:rPr>
              <a:t>mplementacija</a:t>
            </a:r>
            <a:r>
              <a:rPr lang="en-GB" b="1" i="0" dirty="0">
                <a:solidFill>
                  <a:schemeClr val="tx1"/>
                </a:solidFill>
                <a:effectLst/>
              </a:rPr>
              <a:t> </a:t>
            </a:r>
            <a:r>
              <a:rPr lang="en-GB" b="1" i="0" dirty="0" err="1">
                <a:solidFill>
                  <a:schemeClr val="tx1"/>
                </a:solidFill>
                <a:effectLst/>
              </a:rPr>
              <a:t>veb</a:t>
            </a:r>
            <a:r>
              <a:rPr lang="en-GB" b="1" i="0" dirty="0">
                <a:solidFill>
                  <a:schemeClr val="tx1"/>
                </a:solidFill>
                <a:effectLst/>
              </a:rPr>
              <a:t> </a:t>
            </a:r>
            <a:r>
              <a:rPr lang="en-GB" b="1" i="0" dirty="0" err="1">
                <a:solidFill>
                  <a:schemeClr val="tx1"/>
                </a:solidFill>
                <a:effectLst/>
              </a:rPr>
              <a:t>aplikacije</a:t>
            </a:r>
            <a:r>
              <a:rPr lang="sr-Latn-RS" dirty="0">
                <a:solidFill>
                  <a:schemeClr val="tx1"/>
                </a:solidFill>
              </a:rPr>
              <a:t> 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DD126202-500C-4F2D-8894-A08389131F40}"/>
              </a:ext>
            </a:extLst>
          </p:cNvPr>
          <p:cNvSpPr txBox="1">
            <a:spLocks/>
          </p:cNvSpPr>
          <p:nvPr/>
        </p:nvSpPr>
        <p:spPr>
          <a:xfrm>
            <a:off x="6456340" y="2157484"/>
            <a:ext cx="5138876" cy="424442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sr-Latn-RS" sz="2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8589C5-47AA-4221-B5A0-0CE151A78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0574" y="2157072"/>
            <a:ext cx="3910226" cy="4075455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GB" dirty="0"/>
              <a:t>PP-&gt;Providers-&gt;</a:t>
            </a:r>
            <a:r>
              <a:rPr lang="en-GB" dirty="0" err="1"/>
              <a:t>RouteServiceProvider</a:t>
            </a:r>
            <a:endParaRPr lang="en-GB" dirty="0"/>
          </a:p>
          <a:p>
            <a:r>
              <a:rPr lang="en-GB" dirty="0" err="1"/>
              <a:t>Razdvajanje</a:t>
            </a:r>
            <a:r>
              <a:rPr lang="en-GB" dirty="0"/>
              <a:t> </a:t>
            </a:r>
            <a:r>
              <a:rPr lang="en-GB" dirty="0" err="1"/>
              <a:t>ruta</a:t>
            </a:r>
            <a:r>
              <a:rPr lang="en-GB" dirty="0"/>
              <a:t> </a:t>
            </a:r>
            <a:r>
              <a:rPr lang="en-GB" dirty="0" err="1"/>
              <a:t>omogu</a:t>
            </a:r>
            <a:r>
              <a:rPr lang="sr-Latn-RS" dirty="0"/>
              <a:t>ćeno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1EAF01-B6D6-4EE7-9146-D399CA864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58" y="2489824"/>
            <a:ext cx="74580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813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737DCB2C-86F4-4B4F-9CCF-3227D704B2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"/>
          </a:blip>
          <a:srcRect t="881"/>
          <a:stretch/>
        </p:blipFill>
        <p:spPr>
          <a:xfrm>
            <a:off x="3039371" y="2514188"/>
            <a:ext cx="6277349" cy="3531012"/>
          </a:xfrm>
          <a:prstGeom prst="roundRect">
            <a:avLst>
              <a:gd name="adj" fmla="val 3876"/>
            </a:avLst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3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FF8AD-2EA0-4D67-89FD-FFE84271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sr-Latn-RS" dirty="0"/>
              <a:t>Faza V – </a:t>
            </a:r>
            <a:r>
              <a:rPr lang="sr-Latn-RS" dirty="0">
                <a:solidFill>
                  <a:schemeClr val="tx1"/>
                </a:solidFill>
              </a:rPr>
              <a:t>i</a:t>
            </a:r>
            <a:r>
              <a:rPr lang="en-GB" b="1" i="0" dirty="0" err="1">
                <a:solidFill>
                  <a:schemeClr val="tx1"/>
                </a:solidFill>
                <a:effectLst/>
              </a:rPr>
              <a:t>mplementacija</a:t>
            </a:r>
            <a:r>
              <a:rPr lang="en-GB" b="1" i="0" dirty="0">
                <a:solidFill>
                  <a:schemeClr val="tx1"/>
                </a:solidFill>
                <a:effectLst/>
              </a:rPr>
              <a:t> </a:t>
            </a:r>
            <a:r>
              <a:rPr lang="en-GB" b="1" i="0" dirty="0" err="1">
                <a:solidFill>
                  <a:schemeClr val="tx1"/>
                </a:solidFill>
                <a:effectLst/>
              </a:rPr>
              <a:t>veb</a:t>
            </a:r>
            <a:r>
              <a:rPr lang="en-GB" b="1" i="0" dirty="0">
                <a:solidFill>
                  <a:schemeClr val="tx1"/>
                </a:solidFill>
                <a:effectLst/>
              </a:rPr>
              <a:t> </a:t>
            </a:r>
            <a:r>
              <a:rPr lang="en-GB" b="1" i="0" dirty="0" err="1">
                <a:solidFill>
                  <a:schemeClr val="tx1"/>
                </a:solidFill>
                <a:effectLst/>
              </a:rPr>
              <a:t>aplikacije</a:t>
            </a:r>
            <a:r>
              <a:rPr lang="sr-Latn-RS" dirty="0">
                <a:solidFill>
                  <a:schemeClr val="tx1"/>
                </a:solidFill>
              </a:rPr>
              <a:t> 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DD126202-500C-4F2D-8894-A08389131F40}"/>
              </a:ext>
            </a:extLst>
          </p:cNvPr>
          <p:cNvSpPr txBox="1">
            <a:spLocks/>
          </p:cNvSpPr>
          <p:nvPr/>
        </p:nvSpPr>
        <p:spPr>
          <a:xfrm>
            <a:off x="6456340" y="2157484"/>
            <a:ext cx="5138876" cy="424442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sr-Latn-RS" sz="2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8589C5-47AA-4221-B5A0-0CE151A78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0574" y="2157072"/>
            <a:ext cx="3910226" cy="4075455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GB" dirty="0"/>
              <a:t>PP-&gt;</a:t>
            </a:r>
            <a:r>
              <a:rPr lang="sr-Latn-RS" dirty="0"/>
              <a:t>Model</a:t>
            </a:r>
            <a:r>
              <a:rPr lang="en-US" dirty="0"/>
              <a:t>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51CB6-FA77-49A6-86C4-7EBC6504C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62" y="2068680"/>
            <a:ext cx="4996070" cy="442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729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737DCB2C-86F4-4B4F-9CCF-3227D704B2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"/>
          </a:blip>
          <a:srcRect t="881"/>
          <a:stretch/>
        </p:blipFill>
        <p:spPr>
          <a:xfrm>
            <a:off x="3039371" y="2514188"/>
            <a:ext cx="6277349" cy="3531012"/>
          </a:xfrm>
          <a:prstGeom prst="roundRect">
            <a:avLst>
              <a:gd name="adj" fmla="val 3876"/>
            </a:avLst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3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FF8AD-2EA0-4D67-89FD-FFE84271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sr-Latn-RS" dirty="0"/>
              <a:t>Faza V – </a:t>
            </a:r>
            <a:r>
              <a:rPr lang="sr-Latn-RS" dirty="0">
                <a:solidFill>
                  <a:schemeClr val="tx1"/>
                </a:solidFill>
              </a:rPr>
              <a:t>i</a:t>
            </a:r>
            <a:r>
              <a:rPr lang="en-GB" b="1" i="0" dirty="0" err="1">
                <a:solidFill>
                  <a:schemeClr val="tx1"/>
                </a:solidFill>
                <a:effectLst/>
              </a:rPr>
              <a:t>mplementacija</a:t>
            </a:r>
            <a:r>
              <a:rPr lang="en-GB" b="1" i="0" dirty="0">
                <a:solidFill>
                  <a:schemeClr val="tx1"/>
                </a:solidFill>
                <a:effectLst/>
              </a:rPr>
              <a:t> </a:t>
            </a:r>
            <a:r>
              <a:rPr lang="en-GB" b="1" i="0" dirty="0" err="1">
                <a:solidFill>
                  <a:schemeClr val="tx1"/>
                </a:solidFill>
                <a:effectLst/>
              </a:rPr>
              <a:t>veb</a:t>
            </a:r>
            <a:r>
              <a:rPr lang="en-GB" b="1" i="0" dirty="0">
                <a:solidFill>
                  <a:schemeClr val="tx1"/>
                </a:solidFill>
                <a:effectLst/>
              </a:rPr>
              <a:t> </a:t>
            </a:r>
            <a:r>
              <a:rPr lang="en-GB" b="1" i="0" dirty="0" err="1">
                <a:solidFill>
                  <a:schemeClr val="tx1"/>
                </a:solidFill>
                <a:effectLst/>
              </a:rPr>
              <a:t>aplikacije</a:t>
            </a:r>
            <a:r>
              <a:rPr lang="sr-Latn-RS" dirty="0">
                <a:solidFill>
                  <a:schemeClr val="tx1"/>
                </a:solidFill>
              </a:rPr>
              <a:t> 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DD126202-500C-4F2D-8894-A08389131F40}"/>
              </a:ext>
            </a:extLst>
          </p:cNvPr>
          <p:cNvSpPr txBox="1">
            <a:spLocks/>
          </p:cNvSpPr>
          <p:nvPr/>
        </p:nvSpPr>
        <p:spPr>
          <a:xfrm>
            <a:off x="6456340" y="2157484"/>
            <a:ext cx="5138876" cy="424442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sr-Latn-RS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0FCA574-7EBB-4281-9C9A-351BAA3E6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73" y="2067841"/>
            <a:ext cx="7599248" cy="46009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86D7914-CF57-42C6-8B0E-068F385420A5}"/>
              </a:ext>
            </a:extLst>
          </p:cNvPr>
          <p:cNvSpPr txBox="1"/>
          <p:nvPr/>
        </p:nvSpPr>
        <p:spPr>
          <a:xfrm>
            <a:off x="8179904" y="2613991"/>
            <a:ext cx="3707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foldera</a:t>
            </a:r>
            <a:r>
              <a:rPr lang="en-US" dirty="0"/>
              <a:t> APP-&gt;HTTP-&gt;Middleware </a:t>
            </a:r>
            <a:r>
              <a:rPr lang="en-US" dirty="0" err="1"/>
              <a:t>nalaze</a:t>
            </a:r>
            <a:r>
              <a:rPr lang="en-US" dirty="0"/>
              <a:t> se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omogucavaju</a:t>
            </a:r>
            <a:r>
              <a:rPr lang="en-US" dirty="0"/>
              <a:t> </a:t>
            </a:r>
            <a:r>
              <a:rPr lang="en-US" dirty="0" err="1"/>
              <a:t>provere</a:t>
            </a:r>
            <a:r>
              <a:rPr lang="en-US" dirty="0"/>
              <a:t> da li je </a:t>
            </a:r>
            <a:r>
              <a:rPr lang="en-US" dirty="0" err="1"/>
              <a:t>korisnik</a:t>
            </a:r>
            <a:r>
              <a:rPr lang="en-US" dirty="0"/>
              <a:t> pod </a:t>
            </a:r>
            <a:r>
              <a:rPr lang="en-US" dirty="0" err="1"/>
              <a:t>gardom</a:t>
            </a:r>
            <a:r>
              <a:rPr lang="en-US" dirty="0"/>
              <a:t> </a:t>
            </a:r>
            <a:r>
              <a:rPr lang="en-US" dirty="0" err="1"/>
              <a:t>ulogovan</a:t>
            </a:r>
            <a:r>
              <a:rPr lang="en-US" dirty="0"/>
              <a:t> I </a:t>
            </a:r>
            <a:r>
              <a:rPr lang="en-US" dirty="0" err="1"/>
              <a:t>ukoliko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vra</a:t>
            </a:r>
            <a:r>
              <a:rPr lang="sr-Latn-RS" dirty="0"/>
              <a:t>ć</a:t>
            </a:r>
            <a:r>
              <a:rPr lang="en-US" dirty="0"/>
              <a:t>a ga </a:t>
            </a:r>
            <a:r>
              <a:rPr lang="en-US" dirty="0" err="1"/>
              <a:t>na</a:t>
            </a:r>
            <a:r>
              <a:rPr lang="en-US" dirty="0"/>
              <a:t> login </a:t>
            </a:r>
            <a:r>
              <a:rPr lang="en-US" dirty="0" err="1"/>
              <a:t>stranu</a:t>
            </a:r>
            <a:r>
              <a:rPr lang="sr-Latn-R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297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737DCB2C-86F4-4B4F-9CCF-3227D704B2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"/>
          </a:blip>
          <a:srcRect t="881"/>
          <a:stretch/>
        </p:blipFill>
        <p:spPr>
          <a:xfrm>
            <a:off x="3039371" y="2514188"/>
            <a:ext cx="6277349" cy="3531012"/>
          </a:xfrm>
          <a:prstGeom prst="roundRect">
            <a:avLst>
              <a:gd name="adj" fmla="val 3876"/>
            </a:avLst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3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FF8AD-2EA0-4D67-89FD-FFE84271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sr-Latn-RS" dirty="0"/>
              <a:t>Faza V – </a:t>
            </a:r>
            <a:r>
              <a:rPr lang="sr-Latn-RS" dirty="0">
                <a:solidFill>
                  <a:schemeClr val="tx1"/>
                </a:solidFill>
              </a:rPr>
              <a:t>i</a:t>
            </a:r>
            <a:r>
              <a:rPr lang="en-GB" b="1" i="0" dirty="0" err="1">
                <a:solidFill>
                  <a:schemeClr val="tx1"/>
                </a:solidFill>
                <a:effectLst/>
              </a:rPr>
              <a:t>mplementacija</a:t>
            </a:r>
            <a:r>
              <a:rPr lang="en-GB" b="1" i="0" dirty="0">
                <a:solidFill>
                  <a:schemeClr val="tx1"/>
                </a:solidFill>
                <a:effectLst/>
              </a:rPr>
              <a:t> </a:t>
            </a:r>
            <a:r>
              <a:rPr lang="en-GB" b="1" i="0" dirty="0" err="1">
                <a:solidFill>
                  <a:schemeClr val="tx1"/>
                </a:solidFill>
                <a:effectLst/>
              </a:rPr>
              <a:t>veb</a:t>
            </a:r>
            <a:r>
              <a:rPr lang="en-GB" b="1" i="0" dirty="0">
                <a:solidFill>
                  <a:schemeClr val="tx1"/>
                </a:solidFill>
                <a:effectLst/>
              </a:rPr>
              <a:t> </a:t>
            </a:r>
            <a:r>
              <a:rPr lang="en-GB" b="1" i="0" dirty="0" err="1">
                <a:solidFill>
                  <a:schemeClr val="tx1"/>
                </a:solidFill>
                <a:effectLst/>
              </a:rPr>
              <a:t>aplikacije</a:t>
            </a:r>
            <a:r>
              <a:rPr lang="sr-Latn-RS" dirty="0">
                <a:solidFill>
                  <a:schemeClr val="tx1"/>
                </a:solidFill>
              </a:rPr>
              <a:t> 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DD126202-500C-4F2D-8894-A08389131F40}"/>
              </a:ext>
            </a:extLst>
          </p:cNvPr>
          <p:cNvSpPr txBox="1">
            <a:spLocks/>
          </p:cNvSpPr>
          <p:nvPr/>
        </p:nvSpPr>
        <p:spPr>
          <a:xfrm>
            <a:off x="6456340" y="2157484"/>
            <a:ext cx="5138876" cy="424442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sr-Latn-R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7A0DDE-5C3F-40D2-B6A4-7B111C881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55" y="1990904"/>
            <a:ext cx="5194850" cy="45775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4F9DEA-5A79-4009-998A-48FB0FBF0414}"/>
              </a:ext>
            </a:extLst>
          </p:cNvPr>
          <p:cNvSpPr txBox="1"/>
          <p:nvPr/>
        </p:nvSpPr>
        <p:spPr>
          <a:xfrm>
            <a:off x="5973416" y="3429000"/>
            <a:ext cx="513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APP</a:t>
            </a:r>
            <a:r>
              <a:rPr lang="en-US" dirty="0"/>
              <a:t>-&gt;HTTP-&gt;REQUEST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Provere</a:t>
            </a:r>
            <a:r>
              <a:rPr lang="en-US" dirty="0"/>
              <a:t> </a:t>
            </a:r>
            <a:r>
              <a:rPr lang="en-US" dirty="0" err="1"/>
              <a:t>osnovnih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07196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737DCB2C-86F4-4B4F-9CCF-3227D704B2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"/>
          </a:blip>
          <a:srcRect t="881"/>
          <a:stretch/>
        </p:blipFill>
        <p:spPr>
          <a:xfrm>
            <a:off x="3039371" y="2514188"/>
            <a:ext cx="6277349" cy="3531012"/>
          </a:xfrm>
          <a:prstGeom prst="roundRect">
            <a:avLst>
              <a:gd name="adj" fmla="val 3876"/>
            </a:avLst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3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FF8AD-2EA0-4D67-89FD-FFE84271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sr-Latn-RS" dirty="0"/>
              <a:t>Faza V – </a:t>
            </a:r>
            <a:r>
              <a:rPr lang="sr-Latn-RS" dirty="0">
                <a:solidFill>
                  <a:schemeClr val="tx1"/>
                </a:solidFill>
              </a:rPr>
              <a:t>i</a:t>
            </a:r>
            <a:r>
              <a:rPr lang="en-GB" b="1" i="0" dirty="0" err="1">
                <a:solidFill>
                  <a:schemeClr val="tx1"/>
                </a:solidFill>
                <a:effectLst/>
              </a:rPr>
              <a:t>mplementacija</a:t>
            </a:r>
            <a:r>
              <a:rPr lang="en-GB" b="1" i="0" dirty="0">
                <a:solidFill>
                  <a:schemeClr val="tx1"/>
                </a:solidFill>
                <a:effectLst/>
              </a:rPr>
              <a:t> </a:t>
            </a:r>
            <a:r>
              <a:rPr lang="en-GB" b="1" i="0" dirty="0" err="1">
                <a:solidFill>
                  <a:schemeClr val="tx1"/>
                </a:solidFill>
                <a:effectLst/>
              </a:rPr>
              <a:t>veb</a:t>
            </a:r>
            <a:r>
              <a:rPr lang="en-GB" b="1" i="0" dirty="0">
                <a:solidFill>
                  <a:schemeClr val="tx1"/>
                </a:solidFill>
                <a:effectLst/>
              </a:rPr>
              <a:t> </a:t>
            </a:r>
            <a:r>
              <a:rPr lang="en-GB" b="1" i="0" dirty="0" err="1">
                <a:solidFill>
                  <a:schemeClr val="tx1"/>
                </a:solidFill>
                <a:effectLst/>
              </a:rPr>
              <a:t>aplikacije</a:t>
            </a:r>
            <a:r>
              <a:rPr lang="sr-Latn-RS" dirty="0">
                <a:solidFill>
                  <a:schemeClr val="tx1"/>
                </a:solidFill>
              </a:rPr>
              <a:t> 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DD126202-500C-4F2D-8894-A08389131F40}"/>
              </a:ext>
            </a:extLst>
          </p:cNvPr>
          <p:cNvSpPr txBox="1">
            <a:spLocks/>
          </p:cNvSpPr>
          <p:nvPr/>
        </p:nvSpPr>
        <p:spPr>
          <a:xfrm>
            <a:off x="6456340" y="2157484"/>
            <a:ext cx="5138876" cy="424442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sr-Latn-R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685C23-BE45-47D6-9228-8A743BA59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64" y="2458554"/>
            <a:ext cx="6915150" cy="3943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0CF0D0-1076-4D0F-9D09-02599577C1A5}"/>
              </a:ext>
            </a:extLst>
          </p:cNvPr>
          <p:cNvSpPr txBox="1"/>
          <p:nvPr/>
        </p:nvSpPr>
        <p:spPr>
          <a:xfrm>
            <a:off x="8001000" y="2594113"/>
            <a:ext cx="328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APP-&gt;HTTP-&gt;CONTROLLERS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3453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737DCB2C-86F4-4B4F-9CCF-3227D704B2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"/>
          </a:blip>
          <a:srcRect t="881"/>
          <a:stretch/>
        </p:blipFill>
        <p:spPr>
          <a:xfrm>
            <a:off x="3039371" y="2514188"/>
            <a:ext cx="6277349" cy="3531012"/>
          </a:xfrm>
          <a:prstGeom prst="roundRect">
            <a:avLst>
              <a:gd name="adj" fmla="val 3876"/>
            </a:avLst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3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FF8AD-2EA0-4D67-89FD-FFE84271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sr-Latn-RS" dirty="0"/>
              <a:t>Faza V – </a:t>
            </a:r>
            <a:r>
              <a:rPr lang="sr-Latn-RS" dirty="0">
                <a:solidFill>
                  <a:schemeClr val="tx1"/>
                </a:solidFill>
              </a:rPr>
              <a:t>i</a:t>
            </a:r>
            <a:r>
              <a:rPr lang="en-GB" b="1" i="0" dirty="0" err="1">
                <a:solidFill>
                  <a:schemeClr val="tx1"/>
                </a:solidFill>
                <a:effectLst/>
              </a:rPr>
              <a:t>mplementacija</a:t>
            </a:r>
            <a:r>
              <a:rPr lang="en-GB" b="1" i="0" dirty="0">
                <a:solidFill>
                  <a:schemeClr val="tx1"/>
                </a:solidFill>
                <a:effectLst/>
              </a:rPr>
              <a:t> </a:t>
            </a:r>
            <a:r>
              <a:rPr lang="en-GB" b="1" i="0" dirty="0" err="1">
                <a:solidFill>
                  <a:schemeClr val="tx1"/>
                </a:solidFill>
                <a:effectLst/>
              </a:rPr>
              <a:t>veb</a:t>
            </a:r>
            <a:r>
              <a:rPr lang="en-GB" b="1" i="0" dirty="0">
                <a:solidFill>
                  <a:schemeClr val="tx1"/>
                </a:solidFill>
                <a:effectLst/>
              </a:rPr>
              <a:t> </a:t>
            </a:r>
            <a:r>
              <a:rPr lang="en-GB" b="1" i="0" dirty="0" err="1">
                <a:solidFill>
                  <a:schemeClr val="tx1"/>
                </a:solidFill>
                <a:effectLst/>
              </a:rPr>
              <a:t>aplikacije</a:t>
            </a:r>
            <a:r>
              <a:rPr lang="sr-Latn-RS" dirty="0">
                <a:solidFill>
                  <a:schemeClr val="tx1"/>
                </a:solidFill>
              </a:rPr>
              <a:t> 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DD126202-500C-4F2D-8894-A08389131F40}"/>
              </a:ext>
            </a:extLst>
          </p:cNvPr>
          <p:cNvSpPr txBox="1">
            <a:spLocks/>
          </p:cNvSpPr>
          <p:nvPr/>
        </p:nvSpPr>
        <p:spPr>
          <a:xfrm>
            <a:off x="6456340" y="2157484"/>
            <a:ext cx="5138876" cy="424442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sr-Latn-R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4F9DEA-5A79-4009-998A-48FB0FBF0414}"/>
              </a:ext>
            </a:extLst>
          </p:cNvPr>
          <p:cNvSpPr txBox="1"/>
          <p:nvPr/>
        </p:nvSpPr>
        <p:spPr>
          <a:xfrm>
            <a:off x="7304376" y="3044428"/>
            <a:ext cx="513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Resources</a:t>
            </a:r>
            <a:r>
              <a:rPr lang="en-US" dirty="0"/>
              <a:t>-&gt;views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76192B-28B1-4177-AA51-B9ED58A46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55" y="2091090"/>
            <a:ext cx="6906962" cy="437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006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737DCB2C-86F4-4B4F-9CCF-3227D704B2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"/>
          </a:blip>
          <a:srcRect t="881"/>
          <a:stretch/>
        </p:blipFill>
        <p:spPr>
          <a:xfrm>
            <a:off x="3039371" y="2514188"/>
            <a:ext cx="6277349" cy="3531012"/>
          </a:xfrm>
          <a:prstGeom prst="roundRect">
            <a:avLst>
              <a:gd name="adj" fmla="val 3876"/>
            </a:avLst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3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FF8AD-2EA0-4D67-89FD-FFE84271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sr-Latn-RS" dirty="0"/>
              <a:t>Faza V – </a:t>
            </a:r>
            <a:r>
              <a:rPr lang="sr-Latn-RS" dirty="0">
                <a:solidFill>
                  <a:schemeClr val="tx1"/>
                </a:solidFill>
              </a:rPr>
              <a:t>i</a:t>
            </a:r>
            <a:r>
              <a:rPr lang="en-GB" b="1" i="0" dirty="0" err="1">
                <a:solidFill>
                  <a:schemeClr val="tx1"/>
                </a:solidFill>
                <a:effectLst/>
              </a:rPr>
              <a:t>mplementacija</a:t>
            </a:r>
            <a:r>
              <a:rPr lang="en-GB" b="1" i="0" dirty="0">
                <a:solidFill>
                  <a:schemeClr val="tx1"/>
                </a:solidFill>
                <a:effectLst/>
              </a:rPr>
              <a:t> </a:t>
            </a:r>
            <a:r>
              <a:rPr lang="en-GB" b="1" i="0" dirty="0" err="1">
                <a:solidFill>
                  <a:schemeClr val="tx1"/>
                </a:solidFill>
                <a:effectLst/>
              </a:rPr>
              <a:t>veb</a:t>
            </a:r>
            <a:r>
              <a:rPr lang="en-GB" b="1" i="0" dirty="0">
                <a:solidFill>
                  <a:schemeClr val="tx1"/>
                </a:solidFill>
                <a:effectLst/>
              </a:rPr>
              <a:t> </a:t>
            </a:r>
            <a:r>
              <a:rPr lang="en-GB" b="1" i="0" dirty="0" err="1">
                <a:solidFill>
                  <a:schemeClr val="tx1"/>
                </a:solidFill>
                <a:effectLst/>
              </a:rPr>
              <a:t>aplikacije</a:t>
            </a:r>
            <a:r>
              <a:rPr lang="sr-Latn-RS" dirty="0">
                <a:solidFill>
                  <a:schemeClr val="tx1"/>
                </a:solidFill>
              </a:rPr>
              <a:t> 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DD126202-500C-4F2D-8894-A08389131F40}"/>
              </a:ext>
            </a:extLst>
          </p:cNvPr>
          <p:cNvSpPr txBox="1">
            <a:spLocks/>
          </p:cNvSpPr>
          <p:nvPr/>
        </p:nvSpPr>
        <p:spPr>
          <a:xfrm>
            <a:off x="6456340" y="2157484"/>
            <a:ext cx="5138876" cy="424442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sr-Latn-R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4F9DEA-5A79-4009-998A-48FB0FBF0414}"/>
              </a:ext>
            </a:extLst>
          </p:cNvPr>
          <p:cNvSpPr txBox="1"/>
          <p:nvPr/>
        </p:nvSpPr>
        <p:spPr>
          <a:xfrm>
            <a:off x="7304376" y="3044428"/>
            <a:ext cx="513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CONFIG&gt;AUTH.PHP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B0C189-05D6-4CD5-B218-9F7132DDF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62" y="2278782"/>
            <a:ext cx="3444240" cy="413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3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737DCB2C-86F4-4B4F-9CCF-3227D704B2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"/>
          </a:blip>
          <a:srcRect t="881"/>
          <a:stretch/>
        </p:blipFill>
        <p:spPr>
          <a:xfrm>
            <a:off x="3039371" y="2514188"/>
            <a:ext cx="6277349" cy="3531012"/>
          </a:xfrm>
          <a:prstGeom prst="roundRect">
            <a:avLst>
              <a:gd name="adj" fmla="val 3876"/>
            </a:avLst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3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FF8AD-2EA0-4D67-89FD-FFE84271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sr-Latn-RS" dirty="0"/>
              <a:t>Faza V – </a:t>
            </a:r>
            <a:r>
              <a:rPr lang="sr-Latn-RS" dirty="0">
                <a:solidFill>
                  <a:schemeClr val="tx1"/>
                </a:solidFill>
              </a:rPr>
              <a:t>i</a:t>
            </a:r>
            <a:r>
              <a:rPr lang="en-GB" b="1" i="0" dirty="0" err="1">
                <a:solidFill>
                  <a:schemeClr val="tx1"/>
                </a:solidFill>
                <a:effectLst/>
              </a:rPr>
              <a:t>mplementacija</a:t>
            </a:r>
            <a:r>
              <a:rPr lang="en-GB" b="1" i="0" dirty="0">
                <a:solidFill>
                  <a:schemeClr val="tx1"/>
                </a:solidFill>
                <a:effectLst/>
              </a:rPr>
              <a:t> </a:t>
            </a:r>
            <a:r>
              <a:rPr lang="en-GB" b="1" i="0" dirty="0" err="1">
                <a:solidFill>
                  <a:schemeClr val="tx1"/>
                </a:solidFill>
                <a:effectLst/>
              </a:rPr>
              <a:t>veb</a:t>
            </a:r>
            <a:r>
              <a:rPr lang="en-GB" b="1" i="0" dirty="0">
                <a:solidFill>
                  <a:schemeClr val="tx1"/>
                </a:solidFill>
                <a:effectLst/>
              </a:rPr>
              <a:t> </a:t>
            </a:r>
            <a:r>
              <a:rPr lang="en-GB" b="1" i="0" dirty="0" err="1">
                <a:solidFill>
                  <a:schemeClr val="tx1"/>
                </a:solidFill>
                <a:effectLst/>
              </a:rPr>
              <a:t>aplikacije</a:t>
            </a:r>
            <a:r>
              <a:rPr lang="sr-Latn-RS" dirty="0">
                <a:solidFill>
                  <a:schemeClr val="tx1"/>
                </a:solidFill>
              </a:rPr>
              <a:t> 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DD126202-500C-4F2D-8894-A08389131F40}"/>
              </a:ext>
            </a:extLst>
          </p:cNvPr>
          <p:cNvSpPr txBox="1">
            <a:spLocks/>
          </p:cNvSpPr>
          <p:nvPr/>
        </p:nvSpPr>
        <p:spPr>
          <a:xfrm>
            <a:off x="6456340" y="2157484"/>
            <a:ext cx="5138876" cy="424442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sr-Latn-R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4F9DEA-5A79-4009-998A-48FB0FBF0414}"/>
              </a:ext>
            </a:extLst>
          </p:cNvPr>
          <p:cNvSpPr txBox="1"/>
          <p:nvPr/>
        </p:nvSpPr>
        <p:spPr>
          <a:xfrm>
            <a:off x="7620000" y="3059668"/>
            <a:ext cx="513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DATABASE-&gt;migrations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396B6-FB76-4C0D-9C09-B324987F7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633787"/>
            <a:ext cx="7467600" cy="329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240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737DCB2C-86F4-4B4F-9CCF-3227D704B2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"/>
          </a:blip>
          <a:srcRect t="881"/>
          <a:stretch/>
        </p:blipFill>
        <p:spPr>
          <a:xfrm>
            <a:off x="3039371" y="2514188"/>
            <a:ext cx="6277349" cy="3531012"/>
          </a:xfrm>
          <a:prstGeom prst="roundRect">
            <a:avLst>
              <a:gd name="adj" fmla="val 3876"/>
            </a:avLst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3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FF8AD-2EA0-4D67-89FD-FFE84271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sr-Latn-RS" dirty="0"/>
              <a:t>Faza VI – </a:t>
            </a:r>
            <a:r>
              <a:rPr lang="sr-Latn-RS" dirty="0">
                <a:solidFill>
                  <a:schemeClr val="tx1"/>
                </a:solidFill>
                <a:latin typeface="Century Gothic (Headings)"/>
              </a:rPr>
              <a:t>m</a:t>
            </a:r>
            <a:r>
              <a:rPr lang="en-GB" b="1" i="0" dirty="0" err="1">
                <a:solidFill>
                  <a:schemeClr val="tx1"/>
                </a:solidFill>
                <a:effectLst/>
                <a:latin typeface="Century Gothic (Headings)"/>
              </a:rPr>
              <a:t>odelovanje</a:t>
            </a:r>
            <a:r>
              <a:rPr lang="en-GB" b="1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GB" b="1" i="0" dirty="0" err="1">
                <a:solidFill>
                  <a:schemeClr val="tx1"/>
                </a:solidFill>
                <a:effectLst/>
                <a:latin typeface="Century Gothic (Headings)"/>
              </a:rPr>
              <a:t>veb</a:t>
            </a:r>
            <a:r>
              <a:rPr lang="en-GB" b="1" i="0" dirty="0">
                <a:solidFill>
                  <a:schemeClr val="tx1"/>
                </a:solidFill>
                <a:effectLst/>
                <a:latin typeface="Century Gothic (Headings)"/>
              </a:rPr>
              <a:t> </a:t>
            </a:r>
            <a:r>
              <a:rPr lang="en-GB" b="1" i="0" dirty="0" err="1">
                <a:solidFill>
                  <a:schemeClr val="tx1"/>
                </a:solidFill>
                <a:effectLst/>
                <a:latin typeface="Century Gothic (Headings)"/>
              </a:rPr>
              <a:t>aplikacije</a:t>
            </a:r>
            <a:endParaRPr lang="en-GB" dirty="0">
              <a:solidFill>
                <a:schemeClr val="tx1"/>
              </a:solidFill>
              <a:latin typeface="Century Gothic (Headings)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80EC005-5848-471D-822F-D17D50D9D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277" y="2177023"/>
            <a:ext cx="9809923" cy="453188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sr-Latn-RS" sz="2400" dirty="0"/>
              <a:t>U fazi modelovanja veb aplikacije korišćen je softverski alat StarUML u kom su opisani scenariji slucajeva upotrebe, dijagram klasa, dijagram slučajeva korišćenja i dat je dijagram sekvenci.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DD126202-500C-4F2D-8894-A08389131F40}"/>
              </a:ext>
            </a:extLst>
          </p:cNvPr>
          <p:cNvSpPr txBox="1">
            <a:spLocks/>
          </p:cNvSpPr>
          <p:nvPr/>
        </p:nvSpPr>
        <p:spPr>
          <a:xfrm>
            <a:off x="6456340" y="2157484"/>
            <a:ext cx="5138876" cy="424442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399191182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80" name="Group 69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71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6FF8AD-2EA0-4D67-89FD-FFE84271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Faza VI – m</a:t>
            </a:r>
            <a:r>
              <a:rPr lang="en-US" i="0">
                <a:effectLst/>
              </a:rPr>
              <a:t>odelovanje veb aplikacije</a:t>
            </a:r>
            <a:endParaRPr lang="en-US"/>
          </a:p>
        </p:txBody>
      </p:sp>
      <p:pic>
        <p:nvPicPr>
          <p:cNvPr id="8" name="Picture 7" descr="Diagram&#10;&#10;Description automatically generated with low confidence">
            <a:extLst>
              <a:ext uri="{FF2B5EF4-FFF2-40B4-BE49-F238E27FC236}">
                <a16:creationId xmlns:a16="http://schemas.microsoft.com/office/drawing/2014/main" id="{E3771D0A-2527-4B7E-90D1-C8C6C62348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" r="4484" b="3822"/>
          <a:stretch/>
        </p:blipFill>
        <p:spPr>
          <a:xfrm>
            <a:off x="0" y="53027"/>
            <a:ext cx="6048398" cy="436809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5" name="Picture 1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3FE697A-6D31-453A-A50D-FC17484F1B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749"/>
          <a:stretch/>
        </p:blipFill>
        <p:spPr>
          <a:xfrm>
            <a:off x="6175098" y="53027"/>
            <a:ext cx="6016902" cy="436809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DD126202-500C-4F2D-8894-A08389131F40}"/>
              </a:ext>
            </a:extLst>
          </p:cNvPr>
          <p:cNvSpPr txBox="1">
            <a:spLocks/>
          </p:cNvSpPr>
          <p:nvPr/>
        </p:nvSpPr>
        <p:spPr>
          <a:xfrm>
            <a:off x="6456340" y="2157484"/>
            <a:ext cx="5138876" cy="424442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1291580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737DCB2C-86F4-4B4F-9CCF-3227D704B2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"/>
          </a:blip>
          <a:srcRect t="881"/>
          <a:stretch/>
        </p:blipFill>
        <p:spPr>
          <a:xfrm>
            <a:off x="3039371" y="2514188"/>
            <a:ext cx="6277349" cy="3531012"/>
          </a:xfrm>
          <a:prstGeom prst="roundRect">
            <a:avLst>
              <a:gd name="adj" fmla="val 3876"/>
            </a:avLst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3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FF8AD-2EA0-4D67-89FD-FFE84271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SA</a:t>
            </a:r>
            <a:r>
              <a:rPr lang="sr-Latn-RS" dirty="0"/>
              <a:t>DRŽAJ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80EC005-5848-471D-822F-D17D50D9D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Faza</a:t>
            </a:r>
            <a:r>
              <a:rPr lang="en-US" sz="2400" dirty="0"/>
              <a:t> I</a:t>
            </a:r>
          </a:p>
          <a:p>
            <a:r>
              <a:rPr lang="en-US" sz="2400" dirty="0" err="1"/>
              <a:t>Faza</a:t>
            </a:r>
            <a:r>
              <a:rPr lang="en-US" sz="2400" dirty="0"/>
              <a:t> II</a:t>
            </a:r>
          </a:p>
          <a:p>
            <a:r>
              <a:rPr lang="en-US" sz="2400" dirty="0" err="1"/>
              <a:t>Faza</a:t>
            </a:r>
            <a:r>
              <a:rPr lang="en-US" sz="2400" dirty="0"/>
              <a:t> III</a:t>
            </a:r>
          </a:p>
          <a:p>
            <a:r>
              <a:rPr lang="en-US" sz="2400" dirty="0" err="1"/>
              <a:t>Faza</a:t>
            </a:r>
            <a:r>
              <a:rPr lang="en-US" sz="2400" dirty="0"/>
              <a:t> IV</a:t>
            </a:r>
          </a:p>
          <a:p>
            <a:r>
              <a:rPr lang="en-US" sz="2400" dirty="0" err="1"/>
              <a:t>Faza</a:t>
            </a:r>
            <a:r>
              <a:rPr lang="en-US" sz="2400" dirty="0"/>
              <a:t> V</a:t>
            </a:r>
          </a:p>
          <a:p>
            <a:r>
              <a:rPr lang="en-US" sz="2400" dirty="0" err="1"/>
              <a:t>Faza</a:t>
            </a:r>
            <a:r>
              <a:rPr lang="en-US" sz="2400" dirty="0"/>
              <a:t> VI</a:t>
            </a:r>
          </a:p>
          <a:p>
            <a:r>
              <a:rPr lang="en-US" sz="2400" dirty="0" err="1"/>
              <a:t>Faza</a:t>
            </a:r>
            <a:r>
              <a:rPr lang="en-US" sz="2400" dirty="0"/>
              <a:t> VII</a:t>
            </a:r>
          </a:p>
        </p:txBody>
      </p:sp>
    </p:spTree>
    <p:extLst>
      <p:ext uri="{BB962C8B-B14F-4D97-AF65-F5344CB8AC3E}">
        <p14:creationId xmlns:p14="http://schemas.microsoft.com/office/powerpoint/2010/main" val="1180454754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737DCB2C-86F4-4B4F-9CCF-3227D704B2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"/>
          </a:blip>
          <a:srcRect t="881"/>
          <a:stretch/>
        </p:blipFill>
        <p:spPr>
          <a:xfrm>
            <a:off x="3039371" y="2514188"/>
            <a:ext cx="6277349" cy="3531012"/>
          </a:xfrm>
          <a:prstGeom prst="roundRect">
            <a:avLst>
              <a:gd name="adj" fmla="val 3876"/>
            </a:avLst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3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FF8AD-2EA0-4D67-89FD-FFE84271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sr-Latn-RS" dirty="0"/>
              <a:t>Faza VII – </a:t>
            </a:r>
            <a:r>
              <a:rPr lang="sr-Latn-RS" dirty="0">
                <a:solidFill>
                  <a:schemeClr val="tx1"/>
                </a:solidFill>
                <a:latin typeface="Century Gothic (Headings)"/>
              </a:rPr>
              <a:t>t</a:t>
            </a:r>
            <a:r>
              <a:rPr lang="en-GB" b="1" i="0" dirty="0" err="1">
                <a:solidFill>
                  <a:schemeClr val="tx1"/>
                </a:solidFill>
                <a:effectLst/>
                <a:latin typeface="Helvetica Neue"/>
              </a:rPr>
              <a:t>estiranje</a:t>
            </a:r>
            <a:r>
              <a:rPr lang="en-GB" b="1" i="0" dirty="0">
                <a:solidFill>
                  <a:schemeClr val="tx1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chemeClr val="tx1"/>
                </a:solidFill>
                <a:effectLst/>
                <a:latin typeface="Helvetica Neue"/>
              </a:rPr>
              <a:t>veb</a:t>
            </a:r>
            <a:r>
              <a:rPr lang="en-GB" b="1" i="0" dirty="0">
                <a:solidFill>
                  <a:schemeClr val="tx1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chemeClr val="tx1"/>
                </a:solidFill>
                <a:effectLst/>
                <a:latin typeface="Helvetica Neue"/>
              </a:rPr>
              <a:t>aplikacije</a:t>
            </a:r>
            <a:endParaRPr lang="en-GB" dirty="0">
              <a:solidFill>
                <a:schemeClr val="tx1"/>
              </a:solidFill>
              <a:latin typeface="Century Gothic (Headings)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80EC005-5848-471D-822F-D17D50D9D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277" y="2177023"/>
            <a:ext cx="7295323" cy="453188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sr-Latn-RS" sz="2400" dirty="0"/>
              <a:t>Za testiranje kzpSporting aplikacije korišćen je alat Selenium IDE. </a:t>
            </a:r>
          </a:p>
          <a:p>
            <a:pPr>
              <a:lnSpc>
                <a:spcPct val="110000"/>
              </a:lnSpc>
            </a:pPr>
            <a:r>
              <a:rPr lang="sr-Latn-RS" sz="2400" dirty="0"/>
              <a:t>Ispitani su svi scenariji svih slučajeva korišćenja, funkcionalnosti opisane u idejnom rešenju projekta kao i neke česte greške koje se mogu pojaviti pri korišćenju sajta.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DD126202-500C-4F2D-8894-A08389131F40}"/>
              </a:ext>
            </a:extLst>
          </p:cNvPr>
          <p:cNvSpPr txBox="1">
            <a:spLocks/>
          </p:cNvSpPr>
          <p:nvPr/>
        </p:nvSpPr>
        <p:spPr>
          <a:xfrm>
            <a:off x="6456340" y="2157484"/>
            <a:ext cx="5138876" cy="424442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sr-Latn-RS" sz="2400" dirty="0"/>
          </a:p>
        </p:txBody>
      </p:sp>
      <p:pic>
        <p:nvPicPr>
          <p:cNvPr id="1026" name="Picture 2" descr="GitHub - SeleniumHQ/selenium-ide: Open Source record and playback test  automation for the web.">
            <a:extLst>
              <a:ext uri="{FF2B5EF4-FFF2-40B4-BE49-F238E27FC236}">
                <a16:creationId xmlns:a16="http://schemas.microsoft.com/office/drawing/2014/main" id="{056F11DD-1D81-4502-8FCC-E135F065B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852" y="2008713"/>
            <a:ext cx="3843130" cy="284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409381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737DCB2C-86F4-4B4F-9CCF-3227D704B2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"/>
          </a:blip>
          <a:srcRect t="881"/>
          <a:stretch/>
        </p:blipFill>
        <p:spPr>
          <a:xfrm>
            <a:off x="3039371" y="2514188"/>
            <a:ext cx="6277349" cy="3531012"/>
          </a:xfrm>
          <a:prstGeom prst="roundRect">
            <a:avLst>
              <a:gd name="adj" fmla="val 3876"/>
            </a:avLst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3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FF8AD-2EA0-4D67-89FD-FFE84271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sr-Latn-RS" dirty="0"/>
              <a:t>KRAJ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80EC005-5848-471D-822F-D17D50D9D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2541035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737DCB2C-86F4-4B4F-9CCF-3227D704B2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"/>
          </a:blip>
          <a:srcRect t="881"/>
          <a:stretch/>
        </p:blipFill>
        <p:spPr>
          <a:xfrm>
            <a:off x="3039371" y="2514188"/>
            <a:ext cx="6277349" cy="3531012"/>
          </a:xfrm>
          <a:prstGeom prst="roundRect">
            <a:avLst>
              <a:gd name="adj" fmla="val 3876"/>
            </a:avLst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3000" endPos="65000" dist="50800" dir="5400000" sy="-100000" algn="bl" rotWithShape="0"/>
          </a:effec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80EC005-5848-471D-822F-D17D50D9D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212" y="1822237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4800" b="1" dirty="0"/>
              <a:t>HVALA NA PAŽNJI!</a:t>
            </a:r>
            <a:endParaRPr lang="en-GB" sz="4800" b="1" dirty="0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D93604D6-0DA8-4B26-A883-31C8ACFDE2D9}"/>
              </a:ext>
            </a:extLst>
          </p:cNvPr>
          <p:cNvSpPr/>
          <p:nvPr/>
        </p:nvSpPr>
        <p:spPr>
          <a:xfrm>
            <a:off x="9086786" y="3180014"/>
            <a:ext cx="971550" cy="9209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733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737DCB2C-86F4-4B4F-9CCF-3227D704B2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"/>
          </a:blip>
          <a:srcRect t="881"/>
          <a:stretch/>
        </p:blipFill>
        <p:spPr>
          <a:xfrm>
            <a:off x="3039371" y="2514188"/>
            <a:ext cx="6277349" cy="3531012"/>
          </a:xfrm>
          <a:prstGeom prst="roundRect">
            <a:avLst>
              <a:gd name="adj" fmla="val 3876"/>
            </a:avLst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3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FF8AD-2EA0-4D67-89FD-FFE84271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 err="1"/>
              <a:t>Faza</a:t>
            </a:r>
            <a:r>
              <a:rPr lang="en-US" dirty="0"/>
              <a:t> I</a:t>
            </a:r>
            <a:r>
              <a:rPr lang="sr-Latn-RS" dirty="0"/>
              <a:t> – idejno rešenje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80EC005-5848-471D-822F-D17D50D9D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Ideja za realizaciju projekta Sporting osmišljena je </a:t>
            </a:r>
            <a:r>
              <a:rPr lang="en-US" sz="2400" dirty="0"/>
              <a:t>10.3.2021. </a:t>
            </a:r>
            <a:r>
              <a:rPr lang="sr-Latn-RS" sz="2400" dirty="0"/>
              <a:t>u Beogradu, u</a:t>
            </a:r>
            <a:r>
              <a:rPr lang="en-US" sz="2400" dirty="0"/>
              <a:t> </a:t>
            </a:r>
            <a:r>
              <a:rPr lang="en-US" sz="2400" dirty="0" err="1"/>
              <a:t>okviru</a:t>
            </a:r>
            <a:r>
              <a:rPr lang="en-US" sz="2400" dirty="0"/>
              <a:t> </a:t>
            </a:r>
            <a:r>
              <a:rPr lang="en-US" sz="2400" dirty="0" err="1"/>
              <a:t>tima</a:t>
            </a:r>
            <a:r>
              <a:rPr lang="en-US" sz="2400" dirty="0"/>
              <a:t> Default</a:t>
            </a:r>
            <a:r>
              <a:rPr lang="sr-Latn-RS" sz="2400" dirty="0"/>
              <a:t>. Cilj projekta je omogućavanje što lakše rezervacije sportskih termina i objekata za rekreativce na teritoriji opštine Beograd. </a:t>
            </a:r>
          </a:p>
          <a:p>
            <a:r>
              <a:rPr lang="sr-Latn-RS" sz="2400" dirty="0"/>
              <a:t>Sistem aplikacije je zamišljen na fazi internet sajta postavljenog na web serveru koji podržava PHP i Ajax. Takodje postoji i server na kome je baza podataka mySQL u kojoj se čuvaju potrebni podaci.</a:t>
            </a:r>
          </a:p>
          <a:p>
            <a:r>
              <a:rPr lang="sr-Latn-RS" sz="2400" dirty="0">
                <a:hlinkClick r:id="rId3" action="ppaction://hlinkfile"/>
              </a:rPr>
              <a:t>Prezentacija idejnog rešenja</a:t>
            </a:r>
            <a:endParaRPr lang="sr-Latn-RS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4726243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737DCB2C-86F4-4B4F-9CCF-3227D704B2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"/>
          </a:blip>
          <a:srcRect t="881"/>
          <a:stretch/>
        </p:blipFill>
        <p:spPr>
          <a:xfrm>
            <a:off x="3039371" y="2514188"/>
            <a:ext cx="6277349" cy="3531012"/>
          </a:xfrm>
          <a:prstGeom prst="roundRect">
            <a:avLst>
              <a:gd name="adj" fmla="val 3876"/>
            </a:avLst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3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FF8AD-2EA0-4D67-89FD-FFE84271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sr-Latn-RS" dirty="0"/>
              <a:t>Faza II</a:t>
            </a:r>
            <a:r>
              <a:rPr lang="en-US" dirty="0"/>
              <a:t> - SSU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80EC005-5848-471D-822F-D17D50D9D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61" y="2897330"/>
            <a:ext cx="10704443" cy="424442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sr-Latn-RS" sz="2400" dirty="0"/>
              <a:t>U okviru faze II definisani su dokumenti </a:t>
            </a:r>
            <a:r>
              <a:rPr lang="sr-Latn-RS" sz="2400" b="1" i="1" dirty="0"/>
              <a:t>S</a:t>
            </a:r>
            <a:r>
              <a:rPr lang="sr-Latn-RS" sz="2400" i="1" dirty="0"/>
              <a:t>cenarija </a:t>
            </a:r>
            <a:r>
              <a:rPr lang="sr-Latn-RS" sz="2400" b="1" i="1" dirty="0"/>
              <a:t>S</a:t>
            </a:r>
            <a:r>
              <a:rPr lang="sr-Latn-RS" sz="2400" i="1" dirty="0"/>
              <a:t>lučaja </a:t>
            </a:r>
            <a:r>
              <a:rPr lang="sr-Latn-RS" sz="2400" b="1" i="1" dirty="0"/>
              <a:t>U</a:t>
            </a:r>
            <a:r>
              <a:rPr lang="sr-Latn-RS" sz="2400" i="1" dirty="0"/>
              <a:t>potrebe</a:t>
            </a:r>
            <a:r>
              <a:rPr lang="sr-Latn-RS" sz="2400" dirty="0"/>
              <a:t> (SSU) za svaku opisanu funkcionalnost unutar idejnog rešenja.</a:t>
            </a:r>
          </a:p>
          <a:p>
            <a:r>
              <a:rPr lang="sr-Latn-RS" sz="2400" dirty="0">
                <a:hlinkClick r:id="rId3" action="ppaction://hlinkfile"/>
              </a:rPr>
              <a:t>Autorizacija korisnika</a:t>
            </a:r>
            <a:endParaRPr lang="sr-Latn-RS" sz="2400" dirty="0"/>
          </a:p>
          <a:p>
            <a:r>
              <a:rPr lang="sr-Latn-RS" sz="2400" dirty="0">
                <a:hlinkClick r:id="rId4" action="ppaction://hlinkfile"/>
              </a:rPr>
              <a:t>Registracija korisnika</a:t>
            </a:r>
            <a:endParaRPr lang="sr-Latn-RS" sz="2400" dirty="0"/>
          </a:p>
          <a:p>
            <a:r>
              <a:rPr lang="sr-Latn-RS" sz="2400" dirty="0">
                <a:hlinkClick r:id="rId5" action="ppaction://hlinkfile"/>
              </a:rPr>
              <a:t>Registracija moderatora</a:t>
            </a:r>
            <a:endParaRPr lang="sr-Latn-RS" sz="2400" dirty="0"/>
          </a:p>
          <a:p>
            <a:r>
              <a:rPr lang="sr-Latn-RS" sz="2400" dirty="0">
                <a:hlinkClick r:id="rId6" action="ppaction://hlinkfile"/>
              </a:rPr>
              <a:t>Dodavanje promocija</a:t>
            </a:r>
            <a:endParaRPr lang="sr-Latn-RS" sz="2400" dirty="0"/>
          </a:p>
          <a:p>
            <a:r>
              <a:rPr lang="sr-Latn-RS" sz="2400" dirty="0">
                <a:hlinkClick r:id="rId7" action="ppaction://hlinkfile"/>
              </a:rPr>
              <a:t>Dodavanje termina</a:t>
            </a:r>
            <a:endParaRPr lang="sr-Latn-RS" sz="2400" dirty="0"/>
          </a:p>
          <a:p>
            <a:pPr algn="r">
              <a:lnSpc>
                <a:spcPct val="110000"/>
              </a:lnSpc>
            </a:pPr>
            <a:endParaRPr lang="sr-Latn-RS" sz="2400" dirty="0"/>
          </a:p>
          <a:p>
            <a:pPr marL="0" indent="0">
              <a:lnSpc>
                <a:spcPct val="110000"/>
              </a:lnSpc>
              <a:buNone/>
            </a:pPr>
            <a:endParaRPr lang="sr-Latn-RS" sz="2400" dirty="0"/>
          </a:p>
          <a:p>
            <a:pPr>
              <a:lnSpc>
                <a:spcPct val="110000"/>
              </a:lnSpc>
            </a:pPr>
            <a:endParaRPr lang="en-GB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599B36-48E1-4E71-A016-1FAD6C88FD82}"/>
              </a:ext>
            </a:extLst>
          </p:cNvPr>
          <p:cNvSpPr txBox="1">
            <a:spLocks/>
          </p:cNvSpPr>
          <p:nvPr/>
        </p:nvSpPr>
        <p:spPr>
          <a:xfrm>
            <a:off x="6372985" y="1800779"/>
            <a:ext cx="5559288" cy="424442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sr-Latn-RS" sz="2400" dirty="0"/>
          </a:p>
          <a:p>
            <a:r>
              <a:rPr lang="sr-Latn-RS" sz="2400" dirty="0">
                <a:hlinkClick r:id="rId6" action="ppaction://hlinkfile"/>
              </a:rPr>
              <a:t>Dodavanje novosti</a:t>
            </a:r>
            <a:endParaRPr lang="sr-Latn-RS" sz="2400" dirty="0"/>
          </a:p>
          <a:p>
            <a:r>
              <a:rPr lang="sr-Latn-RS" sz="2400" dirty="0">
                <a:hlinkClick r:id="rId8" action="ppaction://hlinkfile"/>
              </a:rPr>
              <a:t>Pregled novosti</a:t>
            </a:r>
            <a:endParaRPr lang="sr-Latn-RS" sz="2400" dirty="0"/>
          </a:p>
          <a:p>
            <a:r>
              <a:rPr lang="sr-Latn-RS" sz="2400" dirty="0">
                <a:hlinkClick r:id="rId9" action="ppaction://hlinkfile"/>
              </a:rPr>
              <a:t>Pregled promocija</a:t>
            </a:r>
            <a:endParaRPr lang="sr-Latn-RS" sz="2400" dirty="0"/>
          </a:p>
          <a:p>
            <a:r>
              <a:rPr lang="sr-Latn-RS" sz="2400" dirty="0">
                <a:hlinkClick r:id="rId10" action="ppaction://hlinkfile"/>
              </a:rPr>
              <a:t>Rezervacija termina</a:t>
            </a:r>
            <a:endParaRPr lang="sr-Latn-RS" sz="2400" dirty="0"/>
          </a:p>
          <a:p>
            <a:r>
              <a:rPr lang="sr-Latn-RS" sz="2400" u="sng" dirty="0">
                <a:solidFill>
                  <a:schemeClr val="tx1">
                    <a:lumMod val="50000"/>
                  </a:schemeClr>
                </a:solidFill>
              </a:rPr>
              <a:t>Promena statusa korisnika</a:t>
            </a:r>
          </a:p>
          <a:p>
            <a:pPr algn="r"/>
            <a:endParaRPr lang="sr-Latn-RS" sz="2400" dirty="0"/>
          </a:p>
          <a:p>
            <a:pPr marL="0" indent="0">
              <a:buFont typeface="Wingdings 2" charset="2"/>
              <a:buNone/>
            </a:pPr>
            <a:endParaRPr lang="sr-Latn-RS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5543255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B3B4BD-CD62-43E8-9C06-DD310767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Faza</a:t>
            </a:r>
            <a:r>
              <a:rPr lang="en-US" dirty="0"/>
              <a:t> II - </a:t>
            </a:r>
            <a:r>
              <a:rPr lang="en-US" dirty="0" err="1"/>
              <a:t>prototip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60E4E-D863-4222-BFA0-88A458F8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5594110"/>
            <a:ext cx="11146773" cy="1194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Za </a:t>
            </a:r>
            <a:r>
              <a:rPr lang="en-US" dirty="0" err="1"/>
              <a:t>izradu</a:t>
            </a:r>
            <a:r>
              <a:rPr lang="en-US" dirty="0"/>
              <a:t> </a:t>
            </a:r>
            <a:r>
              <a:rPr lang="sr-Latn-RS" dirty="0">
                <a:hlinkClick r:id="rId2" action="ppaction://hlinkfile"/>
              </a:rPr>
              <a:t>prototipa</a:t>
            </a:r>
            <a:r>
              <a:rPr lang="en-US" dirty="0"/>
              <a:t> </a:t>
            </a:r>
            <a:r>
              <a:rPr lang="en-US" dirty="0" err="1"/>
              <a:t>korišćen</a:t>
            </a:r>
            <a:r>
              <a:rPr lang="en-US" dirty="0"/>
              <a:t> je </a:t>
            </a:r>
            <a:r>
              <a:rPr lang="en-US" dirty="0" err="1"/>
              <a:t>alat</a:t>
            </a:r>
            <a:r>
              <a:rPr lang="en-US" dirty="0"/>
              <a:t> – Figma. </a:t>
            </a:r>
            <a:endParaRPr lang="sr-Latn-R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DE58D4-4CF9-46BC-AD51-E800B05D66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7" r="2193"/>
          <a:stretch/>
        </p:blipFill>
        <p:spPr>
          <a:xfrm>
            <a:off x="111446" y="536715"/>
            <a:ext cx="5952660" cy="339918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CD8019-4F52-4C1E-BFD5-9D100B172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551" y="536714"/>
            <a:ext cx="5905003" cy="339918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317873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737DCB2C-86F4-4B4F-9CCF-3227D704B2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"/>
          </a:blip>
          <a:srcRect t="881"/>
          <a:stretch/>
        </p:blipFill>
        <p:spPr>
          <a:xfrm>
            <a:off x="3039371" y="2514188"/>
            <a:ext cx="6277349" cy="3531012"/>
          </a:xfrm>
          <a:prstGeom prst="roundRect">
            <a:avLst>
              <a:gd name="adj" fmla="val 3876"/>
            </a:avLst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3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FF8AD-2EA0-4D67-89FD-FFE84271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sr-Latn-RS" dirty="0"/>
              <a:t>Faza III – formalna inspekcija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80EC005-5848-471D-822F-D17D50D9D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95" y="2157484"/>
            <a:ext cx="5138876" cy="424442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sr-Latn-RS" sz="2400" dirty="0"/>
              <a:t>Nakon odradjene formalne inspekcije od strane tima „Naša stvar“ ispravili smo propuste na koje su nam skrenuli pažnju.</a:t>
            </a:r>
          </a:p>
          <a:p>
            <a:pPr>
              <a:lnSpc>
                <a:spcPct val="110000"/>
              </a:lnSpc>
            </a:pPr>
            <a:r>
              <a:rPr lang="sr-Latn-RS" sz="2400" dirty="0"/>
              <a:t>Hvala kolege!!!1 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DD126202-500C-4F2D-8894-A08389131F40}"/>
              </a:ext>
            </a:extLst>
          </p:cNvPr>
          <p:cNvSpPr txBox="1">
            <a:spLocks/>
          </p:cNvSpPr>
          <p:nvPr/>
        </p:nvSpPr>
        <p:spPr>
          <a:xfrm>
            <a:off x="6178045" y="1689314"/>
            <a:ext cx="5138876" cy="424442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sr-Latn-RS" sz="2400" dirty="0"/>
              <a:t>Naš zadatak je bio da odradimo formalnu inspekciju projekta „Naša bašta“ od tima „Zlatni tartuf“.</a:t>
            </a:r>
          </a:p>
        </p:txBody>
      </p:sp>
    </p:spTree>
    <p:extLst>
      <p:ext uri="{BB962C8B-B14F-4D97-AF65-F5344CB8AC3E}">
        <p14:creationId xmlns:p14="http://schemas.microsoft.com/office/powerpoint/2010/main" val="386995681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F8AD-2EA0-4D67-89FD-FFE84271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Faza IV – modelovanje baze podataka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80EC005-5848-471D-822F-D17D50D9D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Za </a:t>
            </a:r>
            <a:r>
              <a:rPr lang="en-US" sz="2400" dirty="0" err="1"/>
              <a:t>modelovanje</a:t>
            </a:r>
            <a:r>
              <a:rPr lang="en-US" sz="2400" dirty="0"/>
              <a:t> </a:t>
            </a:r>
            <a:r>
              <a:rPr lang="en-US" sz="2400" dirty="0" err="1"/>
              <a:t>baze</a:t>
            </a:r>
            <a:r>
              <a:rPr lang="en-US" sz="2400" dirty="0"/>
              <a:t> </a:t>
            </a:r>
            <a:r>
              <a:rPr lang="en-US" sz="2400" dirty="0" err="1"/>
              <a:t>korišćena</a:t>
            </a:r>
            <a:r>
              <a:rPr lang="en-US" sz="2400" dirty="0"/>
              <a:t> je </a:t>
            </a:r>
            <a:r>
              <a:rPr lang="en-US" sz="2400" dirty="0" err="1"/>
              <a:t>platforma</a:t>
            </a:r>
            <a:r>
              <a:rPr lang="en-US" sz="2400" dirty="0"/>
              <a:t> SQL-Workbench.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D526C5-32C8-46A8-A9E9-5646E3E11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818" y="2124901"/>
            <a:ext cx="5771320" cy="449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236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737DCB2C-86F4-4B4F-9CCF-3227D704B2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"/>
          </a:blip>
          <a:srcRect t="881"/>
          <a:stretch/>
        </p:blipFill>
        <p:spPr>
          <a:xfrm>
            <a:off x="3039371" y="2514188"/>
            <a:ext cx="6277349" cy="3531012"/>
          </a:xfrm>
          <a:prstGeom prst="roundRect">
            <a:avLst>
              <a:gd name="adj" fmla="val 3876"/>
            </a:avLst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3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FF8AD-2EA0-4D67-89FD-FFE84271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sr-Latn-RS" dirty="0"/>
              <a:t>Faza V – </a:t>
            </a:r>
            <a:r>
              <a:rPr lang="sr-Latn-RS" dirty="0">
                <a:solidFill>
                  <a:schemeClr val="tx1"/>
                </a:solidFill>
              </a:rPr>
              <a:t>i</a:t>
            </a:r>
            <a:r>
              <a:rPr lang="en-GB" b="1" i="0" dirty="0" err="1">
                <a:solidFill>
                  <a:schemeClr val="tx1"/>
                </a:solidFill>
                <a:effectLst/>
              </a:rPr>
              <a:t>mplementacija</a:t>
            </a:r>
            <a:r>
              <a:rPr lang="en-GB" b="1" i="0" dirty="0">
                <a:solidFill>
                  <a:schemeClr val="tx1"/>
                </a:solidFill>
                <a:effectLst/>
              </a:rPr>
              <a:t> </a:t>
            </a:r>
            <a:r>
              <a:rPr lang="en-GB" b="1" i="0" dirty="0" err="1">
                <a:solidFill>
                  <a:schemeClr val="tx1"/>
                </a:solidFill>
                <a:effectLst/>
              </a:rPr>
              <a:t>veb</a:t>
            </a:r>
            <a:r>
              <a:rPr lang="en-GB" b="1" i="0" dirty="0">
                <a:solidFill>
                  <a:schemeClr val="tx1"/>
                </a:solidFill>
                <a:effectLst/>
              </a:rPr>
              <a:t> </a:t>
            </a:r>
            <a:r>
              <a:rPr lang="en-GB" b="1" i="0" dirty="0" err="1">
                <a:solidFill>
                  <a:schemeClr val="tx1"/>
                </a:solidFill>
                <a:effectLst/>
              </a:rPr>
              <a:t>aplikacije</a:t>
            </a:r>
            <a:r>
              <a:rPr lang="sr-Latn-RS" dirty="0">
                <a:solidFill>
                  <a:schemeClr val="tx1"/>
                </a:solidFill>
              </a:rPr>
              <a:t> 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80EC005-5848-471D-822F-D17D50D9D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277" y="2177023"/>
            <a:ext cx="9809923" cy="453188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sr-Latn-RS" sz="2400" dirty="0"/>
              <a:t>Koriscene platforme za izradu projekta:</a:t>
            </a:r>
          </a:p>
          <a:p>
            <a:pPr>
              <a:lnSpc>
                <a:spcPct val="110000"/>
              </a:lnSpc>
            </a:pPr>
            <a:r>
              <a:rPr lang="sr-Latn-RS" sz="2400" dirty="0"/>
              <a:t>HTML/CSS/JS</a:t>
            </a:r>
          </a:p>
          <a:p>
            <a:pPr>
              <a:lnSpc>
                <a:spcPct val="110000"/>
              </a:lnSpc>
            </a:pPr>
            <a:r>
              <a:rPr lang="sr-Latn-RS" sz="2400" dirty="0"/>
              <a:t>PHP:  Laravel</a:t>
            </a:r>
          </a:p>
          <a:p>
            <a:pPr>
              <a:lnSpc>
                <a:spcPct val="110000"/>
              </a:lnSpc>
            </a:pPr>
            <a:r>
              <a:rPr lang="en-US" sz="2400" dirty="0" err="1"/>
              <a:t>Editori</a:t>
            </a:r>
            <a:r>
              <a:rPr lang="sr-Latn-RS" sz="2400" dirty="0"/>
              <a:t>: Phpstorm</a:t>
            </a:r>
            <a:r>
              <a:rPr lang="en-US" sz="2400" dirty="0"/>
              <a:t>, Visual Studio Code</a:t>
            </a:r>
          </a:p>
          <a:p>
            <a:pPr>
              <a:lnSpc>
                <a:spcPct val="110000"/>
              </a:lnSpc>
            </a:pPr>
            <a:r>
              <a:rPr lang="en-US" sz="2400" dirty="0" err="1"/>
              <a:t>Alati</a:t>
            </a:r>
            <a:r>
              <a:rPr lang="en-US" sz="2400" dirty="0"/>
              <a:t> za </a:t>
            </a:r>
            <a:r>
              <a:rPr lang="en-US" sz="2400" dirty="0" err="1"/>
              <a:t>ucitavanje</a:t>
            </a:r>
            <a:r>
              <a:rPr lang="en-US" sz="2400" dirty="0"/>
              <a:t> </a:t>
            </a:r>
            <a:r>
              <a:rPr lang="en-US" sz="2400" dirty="0" err="1"/>
              <a:t>potrebnih</a:t>
            </a:r>
            <a:r>
              <a:rPr lang="en-US" sz="2400" dirty="0"/>
              <a:t> </a:t>
            </a:r>
            <a:r>
              <a:rPr lang="en-US" sz="2400" dirty="0" err="1"/>
              <a:t>paketa</a:t>
            </a:r>
            <a:r>
              <a:rPr lang="en-US" sz="2400" dirty="0"/>
              <a:t> za </a:t>
            </a:r>
            <a:r>
              <a:rPr lang="en-US" sz="2400" dirty="0" err="1"/>
              <a:t>aplikaciju</a:t>
            </a:r>
            <a:r>
              <a:rPr lang="en-US" sz="2400" dirty="0"/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                         </a:t>
            </a:r>
            <a:r>
              <a:rPr lang="sr-Latn-RS" sz="2400" dirty="0"/>
              <a:t>Composer</a:t>
            </a:r>
            <a:r>
              <a:rPr lang="en-US" sz="2400" dirty="0"/>
              <a:t>, NPM</a:t>
            </a:r>
            <a:endParaRPr lang="sr-Latn-RS" sz="2400" dirty="0"/>
          </a:p>
          <a:p>
            <a:pPr>
              <a:lnSpc>
                <a:spcPct val="110000"/>
              </a:lnSpc>
            </a:pPr>
            <a:r>
              <a:rPr lang="sr-Latn-RS" sz="2400" dirty="0"/>
              <a:t>Baza:   myPhpAdmin u sklopu Wamp server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DD126202-500C-4F2D-8894-A08389131F40}"/>
              </a:ext>
            </a:extLst>
          </p:cNvPr>
          <p:cNvSpPr txBox="1">
            <a:spLocks/>
          </p:cNvSpPr>
          <p:nvPr/>
        </p:nvSpPr>
        <p:spPr>
          <a:xfrm>
            <a:off x="6456340" y="2157484"/>
            <a:ext cx="5138876" cy="424442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89862677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737DCB2C-86F4-4B4F-9CCF-3227D704B2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"/>
          </a:blip>
          <a:srcRect t="881"/>
          <a:stretch/>
        </p:blipFill>
        <p:spPr>
          <a:xfrm>
            <a:off x="3039371" y="2514188"/>
            <a:ext cx="6277349" cy="3531012"/>
          </a:xfrm>
          <a:prstGeom prst="roundRect">
            <a:avLst>
              <a:gd name="adj" fmla="val 3876"/>
            </a:avLst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3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FF8AD-2EA0-4D67-89FD-FFE84271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sr-Latn-RS" dirty="0"/>
              <a:t>Faza V – </a:t>
            </a:r>
            <a:r>
              <a:rPr lang="sr-Latn-RS" dirty="0">
                <a:solidFill>
                  <a:schemeClr val="tx1"/>
                </a:solidFill>
              </a:rPr>
              <a:t>i</a:t>
            </a:r>
            <a:r>
              <a:rPr lang="en-GB" b="1" i="0" dirty="0" err="1">
                <a:solidFill>
                  <a:schemeClr val="tx1"/>
                </a:solidFill>
                <a:effectLst/>
              </a:rPr>
              <a:t>mplementacija</a:t>
            </a:r>
            <a:r>
              <a:rPr lang="en-GB" b="1" i="0" dirty="0">
                <a:solidFill>
                  <a:schemeClr val="tx1"/>
                </a:solidFill>
                <a:effectLst/>
              </a:rPr>
              <a:t> </a:t>
            </a:r>
            <a:r>
              <a:rPr lang="en-GB" b="1" i="0" dirty="0" err="1">
                <a:solidFill>
                  <a:schemeClr val="tx1"/>
                </a:solidFill>
                <a:effectLst/>
              </a:rPr>
              <a:t>veb</a:t>
            </a:r>
            <a:r>
              <a:rPr lang="en-GB" b="1" i="0" dirty="0">
                <a:solidFill>
                  <a:schemeClr val="tx1"/>
                </a:solidFill>
                <a:effectLst/>
              </a:rPr>
              <a:t> </a:t>
            </a:r>
            <a:r>
              <a:rPr lang="en-GB" b="1" i="0" dirty="0" err="1">
                <a:solidFill>
                  <a:schemeClr val="tx1"/>
                </a:solidFill>
                <a:effectLst/>
              </a:rPr>
              <a:t>aplikacije</a:t>
            </a:r>
            <a:r>
              <a:rPr lang="sr-Latn-RS" dirty="0">
                <a:solidFill>
                  <a:schemeClr val="tx1"/>
                </a:solidFill>
              </a:rPr>
              <a:t> 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80EC005-5848-471D-822F-D17D50D9D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277" y="2177023"/>
            <a:ext cx="9809923" cy="453188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sr-Latn-RS" sz="2400" dirty="0"/>
              <a:t>Za implementaciju front-enda aplikacije korišćen je HTML, stilizovan CSS-om a funkcije su dodate u okviru JavaScripta.</a:t>
            </a:r>
          </a:p>
          <a:p>
            <a:pPr>
              <a:lnSpc>
                <a:spcPct val="110000"/>
              </a:lnSpc>
            </a:pPr>
            <a:endParaRPr lang="sr-Latn-RS" sz="2400" dirty="0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DD126202-500C-4F2D-8894-A08389131F40}"/>
              </a:ext>
            </a:extLst>
          </p:cNvPr>
          <p:cNvSpPr txBox="1">
            <a:spLocks/>
          </p:cNvSpPr>
          <p:nvPr/>
        </p:nvSpPr>
        <p:spPr>
          <a:xfrm>
            <a:off x="6456340" y="2157484"/>
            <a:ext cx="5138876" cy="424442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2176825502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2">
      <a:dk1>
        <a:srgbClr val="2F303A"/>
      </a:dk1>
      <a:lt1>
        <a:sysClr val="window" lastClr="FFFFFF"/>
      </a:lt1>
      <a:dk2>
        <a:srgbClr val="2F303A"/>
      </a:dk2>
      <a:lt2>
        <a:srgbClr val="2F303A"/>
      </a:lt2>
      <a:accent1>
        <a:srgbClr val="4E9477"/>
      </a:accent1>
      <a:accent2>
        <a:srgbClr val="4E9477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537</Words>
  <Application>Microsoft Office PowerPoint</Application>
  <PresentationFormat>Widescreen</PresentationFormat>
  <Paragraphs>81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Century Gothic</vt:lpstr>
      <vt:lpstr>Century Gothic (Headings)</vt:lpstr>
      <vt:lpstr>Helvetica Neue</vt:lpstr>
      <vt:lpstr>Wingdings 2</vt:lpstr>
      <vt:lpstr>Quotable</vt:lpstr>
      <vt:lpstr>Elektrotehnički fakultet, Univerzitet u Beogradu Projekat web aplikacija, predmet upravljanje sistemskim softverom</vt:lpstr>
      <vt:lpstr>SADRŽAJ</vt:lpstr>
      <vt:lpstr>Faza I – idejno rešenje</vt:lpstr>
      <vt:lpstr>Faza II - SSU</vt:lpstr>
      <vt:lpstr>Faza II - prototip</vt:lpstr>
      <vt:lpstr>Faza III – formalna inspekcija</vt:lpstr>
      <vt:lpstr>Faza IV – modelovanje baze podataka</vt:lpstr>
      <vt:lpstr>Faza V – implementacija veb aplikacije  </vt:lpstr>
      <vt:lpstr>Faza V – implementacija veb aplikacije  </vt:lpstr>
      <vt:lpstr>Faza V – implementacija veb aplikacije  </vt:lpstr>
      <vt:lpstr>Faza V – implementacija veb aplikacije  </vt:lpstr>
      <vt:lpstr>Faza V – implementacija veb aplikacije  </vt:lpstr>
      <vt:lpstr>Faza V – implementacija veb aplikacije  </vt:lpstr>
      <vt:lpstr>Faza V – implementacija veb aplikacije  </vt:lpstr>
      <vt:lpstr>Faza V – implementacija veb aplikacije  </vt:lpstr>
      <vt:lpstr>Faza V – implementacija veb aplikacije  </vt:lpstr>
      <vt:lpstr>Faza V – implementacija veb aplikacije  </vt:lpstr>
      <vt:lpstr>Faza VI – modelovanje veb aplikacije</vt:lpstr>
      <vt:lpstr>Faza VI – modelovanje veb aplikacije</vt:lpstr>
      <vt:lpstr>Faza VII – testiranje veb aplikacije</vt:lpstr>
      <vt:lpstr>KRAJ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Elektrotehnički fakultet, Univerzitet u Beogradu Projekat web aplikacija predmeta upravljanje sistemskim softverom</dc:title>
  <dc:creator>Zorana Cerovac</dc:creator>
  <cp:lastModifiedBy>rade</cp:lastModifiedBy>
  <cp:revision>29</cp:revision>
  <dcterms:created xsi:type="dcterms:W3CDTF">2021-06-19T22:23:46Z</dcterms:created>
  <dcterms:modified xsi:type="dcterms:W3CDTF">2021-06-20T09:08:13Z</dcterms:modified>
</cp:coreProperties>
</file>