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6" r:id="rId4"/>
    <p:sldId id="265" r:id="rId5"/>
    <p:sldId id="264" r:id="rId6"/>
    <p:sldId id="272" r:id="rId7"/>
    <p:sldId id="267" r:id="rId8"/>
    <p:sldId id="268" r:id="rId9"/>
    <p:sldId id="269" r:id="rId10"/>
    <p:sldId id="256" r:id="rId11"/>
    <p:sldId id="257" r:id="rId12"/>
    <p:sldId id="258" r:id="rId13"/>
    <p:sldId id="259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C1D1EE"/>
    <a:srgbClr val="009999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  <p:ext uri="{FD5EFAAD-0ECE-453E-9831-46B23BE46B34}">
      <p15:chartTrackingRefBased xmlns:mc="http://schemas.openxmlformats.org/markup-compatibility/2006" xmlns:mv="urn:schemas-microsoft-com:mac:vml" xmlns:p15="http://schemas.microsoft.com/office/powerpoint/2012/main" xmlns:p="http://schemas.openxmlformats.org/presentationml/2006/main" xmlns:r="http://schemas.openxmlformats.org/officeDocument/2006/relationships" xmlns:a="http://schemas.openxmlformats.org/drawingml/2006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-3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CE309-A94E-5744-A62C-641BF87BD8D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BBEF6-2A89-454E-B2E9-D0FEFCDF7D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D9C26F-F8A8-904F-865B-86F527B92A25}" type="slidenum">
              <a:rPr lang="en-US"/>
              <a:pPr/>
              <a:t>1</a:t>
            </a:fld>
            <a:endParaRPr lang="en-US"/>
          </a:p>
        </p:txBody>
      </p:sp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6562" cy="4574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r">
              <a:tabLst>
                <a:tab pos="649628" algn="l"/>
                <a:tab pos="1299256" algn="l"/>
                <a:tab pos="1948884" algn="l"/>
                <a:tab pos="2598511" algn="l"/>
              </a:tabLst>
            </a:pPr>
            <a:fld id="{F4333E1E-786E-6A45-AB3F-7540B5656B55}" type="slidenum">
              <a:rPr lang="en-US" sz="1300">
                <a:solidFill>
                  <a:srgbClr val="000000"/>
                </a:solidFill>
                <a:latin typeface="Times New Roman" pitchFamily="-111" charset="0"/>
                <a:ea typeface="Lucida Sans Unicode" pitchFamily="-111" charset="0"/>
                <a:cs typeface="Lucida Sans Unicode" pitchFamily="-111" charset="0"/>
              </a:rPr>
              <a:pPr algn="r">
                <a:tabLst>
                  <a:tab pos="649628" algn="l"/>
                  <a:tab pos="1299256" algn="l"/>
                  <a:tab pos="1948884" algn="l"/>
                  <a:tab pos="2598511" algn="l"/>
                </a:tabLst>
              </a:pPr>
              <a:t>1</a:t>
            </a:fld>
            <a:endParaRPr lang="en-US" sz="1300" dirty="0">
              <a:solidFill>
                <a:srgbClr val="000000"/>
              </a:solidFill>
              <a:latin typeface="Times New Roman" pitchFamily="-111" charset="0"/>
              <a:ea typeface="Lucida Sans Unicode" pitchFamily="-111" charset="0"/>
              <a:cs typeface="Lucida Sans Unicode" pitchFamily="-111" charset="0"/>
            </a:endParaRPr>
          </a:p>
        </p:txBody>
      </p:sp>
      <p:sp>
        <p:nvSpPr>
          <p:cNvPr id="3584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12600" cap="flat"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C67ACB-0303-0F47-BDE7-BB3ABDED89B5}" type="slidenum">
              <a:rPr lang="en-US"/>
              <a:pPr/>
              <a:t>2</a:t>
            </a:fld>
            <a:endParaRPr 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881438" y="8686512"/>
            <a:ext cx="2976562" cy="457488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algn="r">
              <a:tabLst>
                <a:tab pos="649628" algn="l"/>
                <a:tab pos="1299256" algn="l"/>
                <a:tab pos="1948884" algn="l"/>
                <a:tab pos="2598511" algn="l"/>
              </a:tabLst>
            </a:pPr>
            <a:fld id="{9CD06BCF-277D-0D42-AF79-8651F92ED2C5}" type="slidenum">
              <a:rPr lang="en-US" sz="1300">
                <a:solidFill>
                  <a:srgbClr val="000000"/>
                </a:solidFill>
                <a:latin typeface="Times New Roman" pitchFamily="-111" charset="0"/>
                <a:ea typeface="Lucida Sans Unicode" pitchFamily="-111" charset="0"/>
                <a:cs typeface="Lucida Sans Unicode" pitchFamily="-111" charset="0"/>
              </a:rPr>
              <a:pPr algn="r">
                <a:tabLst>
                  <a:tab pos="649628" algn="l"/>
                  <a:tab pos="1299256" algn="l"/>
                  <a:tab pos="1948884" algn="l"/>
                  <a:tab pos="2598511" algn="l"/>
                </a:tabLst>
              </a:pPr>
              <a:t>2</a:t>
            </a:fld>
            <a:endParaRPr lang="en-US" sz="1300" dirty="0">
              <a:solidFill>
                <a:srgbClr val="000000"/>
              </a:solidFill>
              <a:latin typeface="Times New Roman" pitchFamily="-111" charset="0"/>
              <a:ea typeface="Lucida Sans Unicode" pitchFamily="-111" charset="0"/>
              <a:cs typeface="Lucida Sans Unicode" pitchFamily="-111" charset="0"/>
            </a:endParaRPr>
          </a:p>
        </p:txBody>
      </p:sp>
      <p:sp>
        <p:nvSpPr>
          <p:cNvPr id="3686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w="12600" cap="flat"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52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651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911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33" y="273514"/>
            <a:ext cx="1097049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832" y="1605095"/>
            <a:ext cx="5393059" cy="4524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6269" y="1605095"/>
            <a:ext cx="5393059" cy="4524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>
          <a:xfrm>
            <a:off x="8740674" y="6247633"/>
            <a:ext cx="2838654" cy="470732"/>
          </a:xfrm>
        </p:spPr>
        <p:txBody>
          <a:bodyPr/>
          <a:lstStyle>
            <a:lvl1pPr>
              <a:defRPr smtClean="0"/>
            </a:lvl1pPr>
          </a:lstStyle>
          <a:p>
            <a:fld id="{45872CD3-7209-E048-99D0-A23A8ACF95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854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484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042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7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28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058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9433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1111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F3941-59B0-478D-9C93-E46C07462A33}" type="datetimeFigureOut">
              <a:rPr lang="en-US" smtClean="0"/>
              <a:pPr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F82C-0798-4F10-9AEC-3B5541291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20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google.com/design/spec/style/typography.html%23typography-language-categorization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design/spec/style/typography.html%23typography-language-categoriz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la.droid.qr.priva" TargetMode="External"/><Relationship Id="rId4" Type="http://schemas.openxmlformats.org/officeDocument/2006/relationships/hyperlink" Target="https://play.google.com/store/apps/details?id=appinventor.ai_progetto2003.SCAN" TargetMode="External"/><Relationship Id="rId5" Type="http://schemas.openxmlformats.org/officeDocument/2006/relationships/hyperlink" Target="https://play.google.com/store/apps/details?id=com.kaspersky.qrscanner" TargetMode="External"/><Relationship Id="rId6" Type="http://schemas.openxmlformats.org/officeDocument/2006/relationships/hyperlink" Target="http://www.windowsphonearea.com/track-shipments-using-ups-mobile-app/" TargetMode="External"/><Relationship Id="rId7" Type="http://schemas.openxmlformats.org/officeDocument/2006/relationships/hyperlink" Target="http://www.opsecsecurit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.google.com/store/apps/details?id=tool.scanner.qrscan.barcodesca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451726" y="547870"/>
            <a:ext cx="10726579" cy="909793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90000" tIns="69695" rIns="90000" bIns="45000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err="1">
                <a:solidFill>
                  <a:srgbClr val="009999"/>
                </a:solidFill>
                <a:ea typeface="Microsoft YaHei" charset="0"/>
                <a:cs typeface="Microsoft YaHei" charset="0"/>
              </a:rPr>
              <a:t>OpSec</a:t>
            </a:r>
            <a:r>
              <a:rPr lang="en-US" sz="2800" dirty="0">
                <a:solidFill>
                  <a:srgbClr val="009999"/>
                </a:solidFill>
                <a:ea typeface="Microsoft YaHei" charset="0"/>
                <a:cs typeface="Microsoft YaHei" charset="0"/>
              </a:rPr>
              <a:t> Track and Trace Mobile Tool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1415893" y="1661020"/>
          <a:ext cx="9029111" cy="436152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465537"/>
                <a:gridCol w="5563574"/>
              </a:tblGrid>
              <a:tr h="103935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Project goals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Provide convenient scanning, storing and tracking capabilities via hand-held mobile device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</a:tr>
              <a:tr h="1039353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Target audience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Warehouse staff, inventory managers, auditors, other personnel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</a:tr>
              <a:tr h="74280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Cost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ts val="588"/>
                        </a:spcBef>
                        <a:spcAft>
                          <a:spcPts val="5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Lean, focus on freeware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</a:tr>
              <a:tr h="742806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Time frame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Summer 2016 launch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</a:tr>
              <a:tr h="745685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Presentation focus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666666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sz="2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Android mobile device UX</a:t>
                      </a: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-111" charset="0"/>
                        <a:ea typeface="Microsoft YaHei" charset="0"/>
                        <a:cs typeface="Microsoft YaHei" charset="0"/>
                      </a:endParaRPr>
                    </a:p>
                  </a:txBody>
                  <a:tcPr marL="457200" marR="274320" marT="155448" marB="0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45" y="777741"/>
            <a:ext cx="3257550" cy="5553075"/>
          </a:xfrm>
          <a:prstGeom prst="rect">
            <a:avLst/>
          </a:prstGeom>
        </p:spPr>
      </p:pic>
      <p:pic>
        <p:nvPicPr>
          <p:cNvPr id="5" name="Picture 4" descr="Screen Shot 2015-12-17 at 2.06.5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071" y="0"/>
            <a:ext cx="5454649" cy="6858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3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72" y="820721"/>
            <a:ext cx="3257550" cy="5553075"/>
          </a:xfrm>
          <a:prstGeom prst="rect">
            <a:avLst/>
          </a:prstGeom>
        </p:spPr>
      </p:pic>
      <p:pic>
        <p:nvPicPr>
          <p:cNvPr id="4" name="Picture 3" descr="Screen Shot 2015-12-17 at 2.11.01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396" y="0"/>
            <a:ext cx="6737350" cy="6858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1786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78" y="695753"/>
            <a:ext cx="3267075" cy="5553075"/>
          </a:xfrm>
          <a:prstGeom prst="rect">
            <a:avLst/>
          </a:prstGeom>
        </p:spPr>
      </p:pic>
      <p:pic>
        <p:nvPicPr>
          <p:cNvPr id="3" name="Picture 2" descr="Screen Shot 2015-12-17 at 2.12.07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246" y="-1"/>
            <a:ext cx="6007100" cy="685800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23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93" y="628507"/>
            <a:ext cx="3238500" cy="5572125"/>
          </a:xfrm>
          <a:prstGeom prst="rect">
            <a:avLst/>
          </a:prstGeom>
        </p:spPr>
      </p:pic>
      <p:pic>
        <p:nvPicPr>
          <p:cNvPr id="3" name="Picture 2" descr="Screen Shot 2015-12-17 at 2.13.0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671" y="0"/>
            <a:ext cx="5245100" cy="6858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0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92" y="618223"/>
            <a:ext cx="3228975" cy="5514975"/>
          </a:xfrm>
          <a:prstGeom prst="rect">
            <a:avLst/>
          </a:prstGeom>
        </p:spPr>
      </p:pic>
      <p:pic>
        <p:nvPicPr>
          <p:cNvPr id="3" name="Picture 2" descr="Screen Shot 2015-12-17 at 2.14.3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10" y="0"/>
            <a:ext cx="4292600" cy="6858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585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69" y="634730"/>
            <a:ext cx="3238500" cy="5553075"/>
          </a:xfrm>
          <a:prstGeom prst="rect">
            <a:avLst/>
          </a:prstGeom>
        </p:spPr>
      </p:pic>
      <p:pic>
        <p:nvPicPr>
          <p:cNvPr id="4" name="Picture 3" descr="Screen Shot 2015-12-17 at 2.14.3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87" y="0"/>
            <a:ext cx="4292600" cy="68580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497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82" y="668353"/>
            <a:ext cx="3276600" cy="5543550"/>
          </a:xfrm>
          <a:prstGeom prst="rect">
            <a:avLst/>
          </a:prstGeom>
        </p:spPr>
      </p:pic>
      <p:pic>
        <p:nvPicPr>
          <p:cNvPr id="4" name="Picture 3" descr="Screen Shot 2015-12-17 at 2.15.4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82" y="-1"/>
            <a:ext cx="4044950" cy="685800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564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1727" y="460275"/>
            <a:ext cx="10726579" cy="634670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90000" tIns="69695" rIns="90000" bIns="45000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9999"/>
                </a:solidFill>
                <a:ea typeface="Microsoft YaHei" charset="0"/>
                <a:cs typeface="Microsoft YaHei" charset="0"/>
              </a:rPr>
              <a:t>Strategy</a:t>
            </a:r>
            <a:endParaRPr lang="en-US" sz="2800" dirty="0">
              <a:solidFill>
                <a:srgbClr val="009999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59238" y="1875550"/>
            <a:ext cx="679196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450"/>
              </a:spcBef>
              <a:spcAft>
                <a:spcPts val="2875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dirty="0" smtClean="0">
                <a:solidFill>
                  <a:srgbClr val="333333"/>
                </a:solidFill>
              </a:rPr>
              <a:t>  </a:t>
            </a:r>
            <a:r>
              <a:rPr lang="en-US" sz="2200" dirty="0" smtClean="0">
                <a:solidFill>
                  <a:srgbClr val="333333"/>
                </a:solidFill>
              </a:rPr>
              <a:t>Don't reinvent the wheel</a:t>
            </a:r>
          </a:p>
          <a:p>
            <a:pPr>
              <a:spcBef>
                <a:spcPts val="1450"/>
              </a:spcBef>
              <a:spcAft>
                <a:spcPts val="2875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>
                <a:solidFill>
                  <a:srgbClr val="333333"/>
                </a:solidFill>
              </a:rPr>
              <a:t>  Keep things simple and clean</a:t>
            </a:r>
          </a:p>
          <a:p>
            <a:pPr>
              <a:spcBef>
                <a:spcPts val="1450"/>
              </a:spcBef>
              <a:spcAft>
                <a:spcPts val="2875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>
                <a:solidFill>
                  <a:srgbClr val="333333"/>
                </a:solidFill>
              </a:rPr>
              <a:t>  For first iteration: sacrifice form for better function</a:t>
            </a:r>
          </a:p>
          <a:p>
            <a:pPr>
              <a:spcBef>
                <a:spcPts val="1450"/>
              </a:spcBef>
              <a:spcAft>
                <a:spcPts val="2875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>
                <a:solidFill>
                  <a:srgbClr val="333333"/>
                </a:solidFill>
              </a:rPr>
              <a:t>  Seek as much internal third party opinion as possible</a:t>
            </a:r>
            <a:endParaRPr lang="en-US" sz="22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98837" y="1327501"/>
            <a:ext cx="10184510" cy="4658194"/>
          </a:xfrm>
          <a:prstGeom prst="rect">
            <a:avLst/>
          </a:prstGeom>
          <a:noFill/>
          <a:ln w="12600" cap="flat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b="1" dirty="0" smtClean="0"/>
              <a:t>    Avoid Uncertainty</a:t>
            </a:r>
            <a:r>
              <a:rPr lang="en-US" sz="2200" dirty="0" smtClean="0"/>
              <a:t>: implement progress bar/wheel</a:t>
            </a:r>
          </a:p>
          <a:p>
            <a:pPr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 smtClean="0"/>
          </a:p>
          <a:p>
            <a:pPr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b="1" dirty="0" smtClean="0"/>
              <a:t>    User working conditions</a:t>
            </a:r>
            <a:r>
              <a:rPr lang="en-US" sz="2200" dirty="0" smtClean="0"/>
              <a:t>: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-  “One-thumb pilot” command: convenient functionality in a busy inventory room?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-  Tablet and electronic pen in a formal setting?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-  Bright outdoor lighting or uneven indoor lighting?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 smtClean="0"/>
          </a:p>
          <a:p>
            <a:pPr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b="1" dirty="0" smtClean="0"/>
              <a:t>    Scalability</a:t>
            </a:r>
            <a:r>
              <a:rPr lang="en-US" sz="2200" dirty="0" smtClean="0"/>
              <a:t>: a fluid layout adjustable between diverse screens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 -  Mobile screen for physical application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 -  Desktop screen for </a:t>
            </a:r>
            <a:r>
              <a:rPr lang="en-US" sz="2200" dirty="0" err="1" smtClean="0"/>
              <a:t>webEx</a:t>
            </a:r>
            <a:r>
              <a:rPr lang="en-US" sz="2200" dirty="0" smtClean="0"/>
              <a:t> meetings</a:t>
            </a:r>
          </a:p>
          <a:p>
            <a:pPr marL="0" lvl="3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smtClean="0"/>
              <a:t>       -  Large screen for in-person group meetings</a:t>
            </a:r>
          </a:p>
          <a:p>
            <a:pPr marL="1371600" lvl="1" indent="-455613" hangingPunct="1">
              <a:lnSpc>
                <a:spcPct val="70000"/>
              </a:lnSpc>
              <a:spcBef>
                <a:spcPts val="500"/>
              </a:spcBef>
              <a:buFont typeface="Arial" pitchFamily="-111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700" dirty="0" smtClean="0">
              <a:solidFill>
                <a:srgbClr val="000000"/>
              </a:solidFill>
              <a:latin typeface="Calibri" pitchFamily="-111" charset="0"/>
              <a:ea typeface="Microsoft YaHei" charset="0"/>
              <a:cs typeface="Microsoft YaHei" charset="0"/>
            </a:endParaRPr>
          </a:p>
          <a:p>
            <a:pPr>
              <a:lnSpc>
                <a:spcPct val="80000"/>
              </a:lnSpc>
              <a:spcAft>
                <a:spcPts val="1413"/>
              </a:spcAft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1700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2807341" y="-159892"/>
            <a:ext cx="7954963" cy="4787900"/>
          </a:xfrm>
          <a:prstGeom prst="rect">
            <a:avLst/>
          </a:prstGeom>
          <a:noFill/>
          <a:ln w="12600" cap="flat">
            <a:noFill/>
            <a:miter lim="800000"/>
            <a:headEnd/>
            <a:tailEnd/>
          </a:ln>
          <a:effectLst/>
        </p:spPr>
        <p:txBody>
          <a:bodyPr vert="eaVert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-111" charset="0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-111" charset="0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-111" charset="0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-111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1">
              <a:lnSpc>
                <a:spcPct val="90000"/>
              </a:lnSpc>
              <a:spcBef>
                <a:spcPts val="288"/>
              </a:spcBef>
              <a:spcAft>
                <a:spcPts val="550"/>
              </a:spcAft>
              <a:buSzPct val="45000"/>
              <a:buFont typeface="Wingdings" pitchFamily="-111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endParaRPr lang="en-US" sz="2200" dirty="0">
              <a:latin typeface="Calibri" pitchFamily="-111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18056" y="350339"/>
            <a:ext cx="8866188" cy="48577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90000" tIns="69695" rIns="90000" bIns="45000" anchorCtr="1">
            <a:prstTxWarp prst="textNoShape">
              <a:avLst/>
            </a:prstTxWarp>
          </a:bodyPr>
          <a:lstStyle/>
          <a:p>
            <a:pPr algn="ctr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009999"/>
                </a:solidFill>
                <a:ea typeface="Microsoft YaHei" charset="0"/>
                <a:cs typeface="Microsoft YaHei" charset="0"/>
              </a:rPr>
              <a:t>Design </a:t>
            </a:r>
            <a:r>
              <a:rPr lang="en-US" sz="2800" dirty="0" smtClean="0">
                <a:solidFill>
                  <a:srgbClr val="009999"/>
                </a:solidFill>
                <a:ea typeface="Microsoft YaHei" charset="0"/>
                <a:cs typeface="Microsoft YaHei" charset="0"/>
              </a:rPr>
              <a:t>Pointers</a:t>
            </a:r>
            <a:endParaRPr lang="en-US" sz="2800" dirty="0">
              <a:solidFill>
                <a:srgbClr val="009999"/>
              </a:solidFill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860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35000"/>
          </a:blip>
          <a:stretch>
            <a:fillRect/>
          </a:stretch>
        </p:blipFill>
        <p:spPr>
          <a:xfrm>
            <a:off x="5938421" y="1169774"/>
            <a:ext cx="5067587" cy="4527598"/>
          </a:xfrm>
          <a:prstGeom prst="rect">
            <a:avLst/>
          </a:prstGeom>
          <a:solidFill>
            <a:srgbClr val="C1D1EE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15000"/>
          </a:blip>
          <a:stretch>
            <a:fillRect/>
          </a:stretch>
        </p:blipFill>
        <p:spPr>
          <a:xfrm>
            <a:off x="1063052" y="1167940"/>
            <a:ext cx="4490386" cy="4529433"/>
          </a:xfrm>
          <a:prstGeom prst="rect">
            <a:avLst/>
          </a:prstGeom>
          <a:solidFill>
            <a:srgbClr val="C1D1EE"/>
          </a:solidFill>
        </p:spPr>
      </p:pic>
      <p:sp>
        <p:nvSpPr>
          <p:cNvPr id="6" name="Rectangle 5"/>
          <p:cNvSpPr/>
          <p:nvPr/>
        </p:nvSpPr>
        <p:spPr>
          <a:xfrm>
            <a:off x="540706" y="6198350"/>
            <a:ext cx="6322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www.google.com/design/spec/style/typography.html#typography-language-categorization</a:t>
            </a:r>
            <a:endParaRPr lang="en-US" sz="12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210463" y="312597"/>
            <a:ext cx="8866188" cy="6064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90000" tIns="69695" rIns="90000" bIns="45000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9999"/>
                </a:solidFill>
                <a:ea typeface="Microsoft YaHei" charset="0"/>
                <a:cs typeface="Microsoft YaHei" charset="0"/>
              </a:rPr>
              <a:t>Google Design Tips</a:t>
            </a:r>
            <a:endParaRPr lang="en-US" sz="2800" dirty="0">
              <a:solidFill>
                <a:srgbClr val="009999"/>
              </a:solidFill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7815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9340" y="6198350"/>
            <a:ext cx="6322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www.google.com/design/spec/style/typography.html#typography-language-categorization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8000"/>
          </a:blip>
          <a:stretch>
            <a:fillRect/>
          </a:stretch>
        </p:blipFill>
        <p:spPr>
          <a:xfrm>
            <a:off x="581957" y="1547889"/>
            <a:ext cx="4923607" cy="27253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lum bright="-9000"/>
          </a:blip>
          <a:srcRect t="3790" b="38676"/>
          <a:stretch/>
        </p:blipFill>
        <p:spPr>
          <a:xfrm>
            <a:off x="5640285" y="1547887"/>
            <a:ext cx="5508857" cy="2707683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3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6456" y="1489124"/>
            <a:ext cx="8334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b="1" dirty="0" smtClean="0"/>
              <a:t>Google Play Store scanner apps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https://play.google.com/store/apps/details?id=tool.scanner.qrscan.barcodescan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https://play.google.com/store/apps/details?id=la.droid.qr.priva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https://play.google.com/store/apps/details?id=appinventor.ai_progetto2003.SCAN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https://play.google.com/store/apps/details?id=com.kaspersky.qrscanner</a:t>
            </a:r>
            <a:endParaRPr lang="en-US" dirty="0" smtClean="0"/>
          </a:p>
          <a:p>
            <a:endParaRPr lang="en-US" dirty="0" smtClean="0">
              <a:hlinkClick r:id="rId6"/>
            </a:endParaRPr>
          </a:p>
          <a:p>
            <a:r>
              <a:rPr lang="en-US" b="1" dirty="0" smtClean="0"/>
              <a:t>UPS</a:t>
            </a:r>
            <a:endParaRPr lang="en-US" dirty="0" smtClean="0">
              <a:hlinkClick r:id="rId6"/>
            </a:endParaRPr>
          </a:p>
          <a:p>
            <a:r>
              <a:rPr lang="en-US" dirty="0" smtClean="0">
                <a:hlinkClick r:id="rId6"/>
              </a:rPr>
              <a:t>http://www.windowsphonearea.com/track-shipments-using-ups-mobile-app/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OpSec</a:t>
            </a:r>
            <a:r>
              <a:rPr lang="en-US" b="1" dirty="0" smtClean="0"/>
              <a:t> Security homepage </a:t>
            </a:r>
            <a:r>
              <a:rPr lang="en-US" b="1" dirty="0" err="1" smtClean="0"/>
              <a:t>theme</a:t>
            </a:r>
            <a:r>
              <a:rPr lang="en-US" dirty="0" err="1" smtClean="0"/>
              <a:t> </a:t>
            </a:r>
            <a:r>
              <a:rPr lang="en-US" dirty="0" err="1" smtClean="0">
                <a:hlinkClick r:id="rId7"/>
              </a:rPr>
              <a:t>http://www.opsecsecurity.com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10463" y="312597"/>
            <a:ext cx="8866188" cy="606425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  <a:effectLst/>
        </p:spPr>
        <p:txBody>
          <a:bodyPr lIns="90000" tIns="69695" rIns="90000" bIns="45000" anchorCtr="1">
            <a:prstTxWarp prst="textNoShape">
              <a:avLst/>
            </a:prstTxWarp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9999"/>
                </a:solidFill>
                <a:ea typeface="Microsoft YaHei" charset="0"/>
                <a:cs typeface="Microsoft YaHei" charset="0"/>
              </a:rPr>
              <a:t>Inspiration</a:t>
            </a:r>
            <a:endParaRPr lang="en-US" sz="2800" dirty="0">
              <a:solidFill>
                <a:srgbClr val="009999"/>
              </a:solidFill>
              <a:ea typeface="Microsoft YaHei" charset="0"/>
              <a:cs typeface="Microsoft Ya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2.19.1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0" y="364981"/>
            <a:ext cx="4743968" cy="6132327"/>
          </a:xfrm>
          <a:prstGeom prst="rect">
            <a:avLst/>
          </a:prstGeom>
          <a:effectLst>
            <a:glow rad="101600">
              <a:schemeClr val="tx1">
                <a:lumMod val="75000"/>
                <a:lumOff val="25000"/>
                <a:alpha val="75000"/>
              </a:scheme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2-17 at 2.05.1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77" y="0"/>
            <a:ext cx="426929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12-17 at 2.06.0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078" y="-29197"/>
            <a:ext cx="4408243" cy="6858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a="http://schemas.openxmlformats.org/drawingml/2006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315</Words>
  <Application>Microsoft Macintosh PowerPoint</Application>
  <PresentationFormat>Custom</PresentationFormat>
  <Paragraphs>47</Paragraphs>
  <Slides>16</Slides>
  <Notes>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Chi-Townes, Tina</dc:creator>
  <cp:lastModifiedBy>Tina</cp:lastModifiedBy>
  <cp:revision>32</cp:revision>
  <dcterms:created xsi:type="dcterms:W3CDTF">2015-12-17T08:14:35Z</dcterms:created>
  <dcterms:modified xsi:type="dcterms:W3CDTF">2015-12-17T08:20:17Z</dcterms:modified>
</cp:coreProperties>
</file>