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8" r:id="rId6"/>
    <p:sldId id="257" r:id="rId7"/>
    <p:sldId id="260" r:id="rId8"/>
    <p:sldId id="256" r:id="rId9"/>
    <p:sldId id="264" r:id="rId10"/>
    <p:sldId id="263" r:id="rId11"/>
    <p:sldId id="262" r:id="rId12"/>
    <p:sldId id="259" r:id="rId13"/>
    <p:sldId id="268" r:id="rId14"/>
    <p:sldId id="267" r:id="rId15"/>
    <p:sldId id="266" r:id="rId16"/>
    <p:sldId id="265" r:id="rId17"/>
    <p:sldId id="269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5" autoAdjust="0"/>
    <p:restoredTop sz="94654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234D-25B7-44C5-823B-C671B43EAA42}" type="datetimeFigureOut">
              <a:rPr lang="en-US" smtClean="0"/>
              <a:pPr/>
              <a:t>8/24/2008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C575-06C1-4E45-B1CA-1E2B3B4CD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Fast Thinking Connect Four Machine!</a:t>
            </a:r>
            <a:endParaRPr lang="en-US" dirty="0"/>
          </a:p>
        </p:txBody>
      </p:sp>
      <p:pic>
        <p:nvPicPr>
          <p:cNvPr id="4" name="Picture 3" descr="connec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4876800" cy="4338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019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6.846 Final Project</a:t>
            </a:r>
          </a:p>
          <a:p>
            <a:r>
              <a:rPr lang="en-US" dirty="0" smtClean="0"/>
              <a:t>Presented by Tina </a:t>
            </a:r>
            <a:r>
              <a:rPr lang="en-US" dirty="0" err="1" smtClean="0"/>
              <a:t>Wen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3)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3 on 4x4 grid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096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pic>
        <p:nvPicPr>
          <p:cNvPr id="8" name="Picture 7" descr="perfconnect3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11933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Upper Red:  dynamic queue</a:t>
            </a:r>
          </a:p>
          <a:p>
            <a:r>
              <a:rPr lang="en-US" sz="1200" dirty="0" smtClean="0"/>
              <a:t>Lower Red: message passing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3 on 4x4 grid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096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pic>
        <p:nvPicPr>
          <p:cNvPr id="8" name="Picture 7" descr="perfconnect3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3)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5334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0960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Upper Red:  dynamic queue</a:t>
            </a:r>
          </a:p>
          <a:p>
            <a:r>
              <a:rPr lang="en-US" sz="1200" dirty="0" smtClean="0"/>
              <a:t>Lower Red: message passing</a:t>
            </a:r>
          </a:p>
          <a:p>
            <a:r>
              <a:rPr lang="en-US" sz="1200" dirty="0" smtClean="0"/>
              <a:t>Blue: individually allocated shared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4 on 4x4 grid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382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Comparison (connect 4)</a:t>
            </a:r>
            <a:endParaRPr lang="en-US" dirty="0"/>
          </a:p>
        </p:txBody>
      </p:sp>
      <p:pic>
        <p:nvPicPr>
          <p:cNvPr id="17" name="Picture 16" descr="perfconnect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19336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4 on 4x4 grid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4)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erfconnect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119336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Red:  dynamic queue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4 on 4x4 grid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4)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erfconnect4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38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9.59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1933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Upper Red:  dynamic queue</a:t>
            </a:r>
          </a:p>
          <a:p>
            <a:r>
              <a:rPr lang="en-US" sz="1200" dirty="0" smtClean="0"/>
              <a:t>Lower Red: message passing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4 on 4x4 grid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4)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perfconnect4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60057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91000"/>
            <a:ext cx="1847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05200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60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Upper Red:  dynamic queue</a:t>
            </a:r>
          </a:p>
          <a:p>
            <a:r>
              <a:rPr lang="en-US" sz="1200" dirty="0" smtClean="0"/>
              <a:t>Lower Red: message passing</a:t>
            </a:r>
          </a:p>
          <a:p>
            <a:r>
              <a:rPr lang="en-US" sz="1200" dirty="0" smtClean="0"/>
              <a:t>Blue: individually allocated shared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4 on 4x4 grid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248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4)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erfconnect4_zoomed 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600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38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9.87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9.59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01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Blue: individually allocated shared memory</a:t>
            </a:r>
          </a:p>
          <a:p>
            <a:r>
              <a:rPr lang="en-US" sz="1200" dirty="0" smtClean="0"/>
              <a:t>Red: message passing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pic>
        <p:nvPicPr>
          <p:cNvPr id="5" name="Picture 4" descr="bar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400800" cy="4495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6096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457200" y="2438400"/>
            <a:ext cx="369332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Load balancing spread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763294" y="3771106"/>
            <a:ext cx="419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10400" y="5715000"/>
            <a:ext cx="2133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balanced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10400" y="1828800"/>
            <a:ext cx="2133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Worse balanced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0" y="5257800"/>
            <a:ext cx="457200" cy="4572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38200" y="57912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 billion cycles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20574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177 billion cycles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638300" y="56007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685800" y="27432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5000" y="12954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114 billion cycles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524000" y="1905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4876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children</a:t>
            </a:r>
          </a:p>
          <a:p>
            <a:r>
              <a:rPr lang="en-US" dirty="0" smtClean="0"/>
              <a:t>7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5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Pruning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4191000" y="3505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3733800" y="3505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flipH="1">
            <a:off x="3886200" y="29718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886994" y="2666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276600" y="2438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05200" y="38862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962400" y="3657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flipH="1">
            <a:off x="3810000" y="1676400"/>
            <a:ext cx="685800" cy="685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>
            <a:off x="2971800" y="28956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62000" y="1676400"/>
            <a:ext cx="148309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Me: Max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0" y="2743200"/>
            <a:ext cx="182879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Oppo</a:t>
            </a:r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Min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2000" y="3733800"/>
            <a:ext cx="148309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Me: Max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&lt;=2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0" y="182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&gt;=5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4038600" y="3581400"/>
            <a:ext cx="533400" cy="5334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85800" y="4648200"/>
          <a:ext cx="8077200" cy="15240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92400"/>
                <a:gridCol w="2692400"/>
                <a:gridCol w="2692400"/>
              </a:tblGrid>
              <a:tr h="705971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 pruning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Individually allocated shared memory (min)</a:t>
                      </a:r>
                      <a:endParaRPr lang="en-US" dirty="0"/>
                    </a:p>
                  </a:txBody>
                  <a:tcPr/>
                </a:tc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 smtClean="0"/>
                        <a:t>3x3 connect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0.157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billion</a:t>
                      </a:r>
                      <a:endParaRPr lang="en-US" dirty="0"/>
                    </a:p>
                  </a:txBody>
                  <a:tcPr/>
                </a:tc>
              </a:tr>
              <a:tr h="409015">
                <a:tc>
                  <a:txBody>
                    <a:bodyPr/>
                    <a:lstStyle/>
                    <a:p>
                      <a:r>
                        <a:rPr lang="en-US" dirty="0" smtClean="0"/>
                        <a:t>3x3 connect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0.162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billion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30" grpId="0" animBg="1"/>
      <p:bldP spid="37" grpId="0" animBg="1"/>
      <p:bldP spid="41" grpId="0"/>
      <p:bldP spid="42" grpId="0"/>
      <p:bldP spid="43" grpId="0"/>
      <p:bldP spid="44" grpId="0"/>
      <p:bldP spid="45" grpId="0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Version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90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9050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9050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9050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182880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tiles: sequential pruning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590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 Take advantage of both dynamic queue for load balancing and pruning</a:t>
            </a:r>
          </a:p>
          <a:p>
            <a:r>
              <a:rPr lang="en-US" dirty="0" smtClean="0"/>
              <a:t>Cons: Can’t do pruning between processors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0" y="3733801"/>
          <a:ext cx="9144000" cy="25907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896815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 pruning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Individually allocated shared memory 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Version (min)</a:t>
                      </a:r>
                      <a:endParaRPr lang="en-US" dirty="0"/>
                    </a:p>
                  </a:txBody>
                  <a:tcPr/>
                </a:tc>
              </a:tr>
              <a:tr h="846992">
                <a:tc>
                  <a:txBody>
                    <a:bodyPr/>
                    <a:lstStyle/>
                    <a:p>
                      <a:r>
                        <a:rPr lang="en-US" dirty="0" smtClean="0"/>
                        <a:t>3x3 connect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0.157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billion (P=50)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0.069 billion (P=20)</a:t>
                      </a:r>
                      <a:endParaRPr lang="en-US" dirty="0"/>
                    </a:p>
                  </a:txBody>
                  <a:tcPr/>
                </a:tc>
              </a:tr>
              <a:tr h="846992">
                <a:tc>
                  <a:txBody>
                    <a:bodyPr/>
                    <a:lstStyle/>
                    <a:p>
                      <a:r>
                        <a:rPr lang="en-US" dirty="0" smtClean="0"/>
                        <a:t>3x3 connect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0.162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billion (P</a:t>
                      </a:r>
                      <a:r>
                        <a:rPr lang="en-US" baseline="0" dirty="0" smtClean="0"/>
                        <a:t>=50)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 billion</a:t>
                      </a:r>
                      <a:r>
                        <a:rPr lang="en-US" baseline="0" dirty="0" smtClean="0"/>
                        <a:t>(P=20)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Write a fast connect k game on m by n grid from scratch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4191000" cy="3657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6248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5562600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4800600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4038600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2820000">
            <a:off x="1827009" y="3461176"/>
            <a:ext cx="307064" cy="242080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28956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m and n: exhaustive search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0386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m and n: search to a good depth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pic>
        <p:nvPicPr>
          <p:cNvPr id="4" name="Picture 3" descr="interact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5822005" cy="530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0573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My connect four</a:t>
            </a:r>
          </a:p>
          <a:p>
            <a:r>
              <a:rPr lang="en-US" dirty="0" smtClean="0"/>
              <a:t> searches fast </a:t>
            </a:r>
          </a:p>
          <a:p>
            <a:r>
              <a:rPr lang="en-US" dirty="0" smtClean="0"/>
              <a:t> has a good heuristic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143000"/>
            <a:ext cx="82296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using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Master slave structure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Individually allocated shared memory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029200" y="3810000"/>
            <a:ext cx="3886200" cy="25146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COME TRY IT!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68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Negamax</a:t>
            </a:r>
            <a:r>
              <a:rPr lang="en-US" dirty="0" smtClean="0"/>
              <a:t> search (recursively call expand and combine)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76600"/>
            <a:ext cx="148309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Me: Max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14800"/>
            <a:ext cx="182879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Oppo</a:t>
            </a:r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Min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124200" y="464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 flipV="1">
            <a:off x="22860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 flipH="1">
            <a:off x="2743200" y="41910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2742406" y="4800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6200000" flipH="1">
            <a:off x="22105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18676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277" idx="0"/>
          </p:cNvCxnSpPr>
          <p:nvPr/>
        </p:nvCxnSpPr>
        <p:spPr>
          <a:xfrm rot="5400000">
            <a:off x="48006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181600" y="38100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 flipV="1">
            <a:off x="3124200" y="38100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flipH="1">
            <a:off x="4648200" y="3124200"/>
            <a:ext cx="685800" cy="685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1829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2058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22867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20200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16200000" flipH="1">
            <a:off x="28963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5400000">
            <a:off x="25534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25153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27439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2972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1" name="Straight Arrow Connector 190"/>
          <p:cNvCxnSpPr/>
          <p:nvPr/>
        </p:nvCxnSpPr>
        <p:spPr>
          <a:xfrm rot="5400000">
            <a:off x="27058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6200000" flipH="1">
            <a:off x="35821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>
            <a:off x="32392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3201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34297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36583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97" name="Straight Arrow Connector 196"/>
          <p:cNvCxnSpPr/>
          <p:nvPr/>
        </p:nvCxnSpPr>
        <p:spPr>
          <a:xfrm rot="5400000">
            <a:off x="33916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16200000" flipH="1">
            <a:off x="42679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5400000">
            <a:off x="39250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38869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4115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4344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3" name="Straight Arrow Connector 202"/>
          <p:cNvCxnSpPr/>
          <p:nvPr/>
        </p:nvCxnSpPr>
        <p:spPr>
          <a:xfrm rot="5400000">
            <a:off x="40774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16200000" flipH="1">
            <a:off x="49537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>
            <a:off x="46108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5727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7" name="Oval 206"/>
          <p:cNvSpPr/>
          <p:nvPr/>
        </p:nvSpPr>
        <p:spPr>
          <a:xfrm>
            <a:off x="48013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8" name="Oval 207"/>
          <p:cNvSpPr/>
          <p:nvPr/>
        </p:nvSpPr>
        <p:spPr>
          <a:xfrm>
            <a:off x="50299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9" name="Straight Arrow Connector 208"/>
          <p:cNvCxnSpPr/>
          <p:nvPr/>
        </p:nvCxnSpPr>
        <p:spPr>
          <a:xfrm rot="5400000">
            <a:off x="47632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16200000" flipH="1">
            <a:off x="56395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>
            <a:off x="52966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5258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5487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57157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5" name="Straight Arrow Connector 214"/>
          <p:cNvCxnSpPr/>
          <p:nvPr/>
        </p:nvCxnSpPr>
        <p:spPr>
          <a:xfrm rot="5400000">
            <a:off x="54490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16200000" flipH="1">
            <a:off x="63253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rot="5400000">
            <a:off x="59824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59443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>
            <a:off x="61729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>
            <a:off x="6401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rot="5400000">
            <a:off x="61348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16200000" flipH="1">
            <a:off x="70111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rot="5400000">
            <a:off x="66682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6630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68587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70873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7" name="Straight Arrow Connector 226"/>
          <p:cNvCxnSpPr/>
          <p:nvPr/>
        </p:nvCxnSpPr>
        <p:spPr>
          <a:xfrm rot="5400000">
            <a:off x="68206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16200000" flipH="1">
            <a:off x="7696994" y="5333206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5400000">
            <a:off x="7354094" y="5295106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3159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75445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7773194" y="5485606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3" name="Straight Arrow Connector 232"/>
          <p:cNvCxnSpPr/>
          <p:nvPr/>
        </p:nvCxnSpPr>
        <p:spPr>
          <a:xfrm rot="5400000">
            <a:off x="75064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7432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/>
          <p:cNvSpPr/>
          <p:nvPr/>
        </p:nvSpPr>
        <p:spPr>
          <a:xfrm>
            <a:off x="20574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/>
          <p:cNvSpPr/>
          <p:nvPr/>
        </p:nvSpPr>
        <p:spPr>
          <a:xfrm>
            <a:off x="34290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/>
          <p:cNvSpPr/>
          <p:nvPr/>
        </p:nvSpPr>
        <p:spPr>
          <a:xfrm>
            <a:off x="41148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Oval 261"/>
          <p:cNvSpPr/>
          <p:nvPr/>
        </p:nvSpPr>
        <p:spPr>
          <a:xfrm>
            <a:off x="47244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Oval 262"/>
          <p:cNvSpPr/>
          <p:nvPr/>
        </p:nvSpPr>
        <p:spPr>
          <a:xfrm>
            <a:off x="54102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Oval 263"/>
          <p:cNvSpPr/>
          <p:nvPr/>
        </p:nvSpPr>
        <p:spPr>
          <a:xfrm>
            <a:off x="60960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67818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Oval 265"/>
          <p:cNvSpPr/>
          <p:nvPr/>
        </p:nvSpPr>
        <p:spPr>
          <a:xfrm>
            <a:off x="7467600" y="495300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5105400" y="464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rot="10800000" flipV="1">
            <a:off x="42672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 flipH="1">
            <a:off x="4724400" y="41910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8" name="Straight Arrow Connector 277"/>
          <p:cNvCxnSpPr/>
          <p:nvPr/>
        </p:nvCxnSpPr>
        <p:spPr>
          <a:xfrm rot="5400000">
            <a:off x="4723606" y="4800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7162800" y="464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 rot="10800000" flipV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1" name="Oval 280"/>
          <p:cNvSpPr/>
          <p:nvPr/>
        </p:nvSpPr>
        <p:spPr>
          <a:xfrm flipH="1">
            <a:off x="6705600" y="41910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2" name="Straight Arrow Connector 281"/>
          <p:cNvCxnSpPr/>
          <p:nvPr/>
        </p:nvCxnSpPr>
        <p:spPr>
          <a:xfrm rot="5400000">
            <a:off x="6781006" y="48006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419600" y="2438400"/>
            <a:ext cx="112460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ROOT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0" y="5334000"/>
            <a:ext cx="175881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Oppo</a:t>
            </a:r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Min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48006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0574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432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4290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114800" y="487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7244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4102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096000" y="487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781800" y="4876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4676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8194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7818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48006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0" y="4800600"/>
            <a:ext cx="148309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Me: Max</a:t>
            </a:r>
            <a:endParaRPr lang="en-US" sz="2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3" grpId="0" animBg="1"/>
      <p:bldP spid="173" grpId="0" animBg="1"/>
      <p:bldP spid="174" grpId="0" animBg="1"/>
      <p:bldP spid="175" grpId="0" animBg="1"/>
      <p:bldP spid="176" grpId="0" animBg="1"/>
      <p:bldP spid="188" grpId="0" animBg="1"/>
      <p:bldP spid="189" grpId="0" animBg="1"/>
      <p:bldP spid="190" grpId="0" animBg="1"/>
      <p:bldP spid="194" grpId="0" animBg="1"/>
      <p:bldP spid="195" grpId="0" animBg="1"/>
      <p:bldP spid="196" grpId="0" animBg="1"/>
      <p:bldP spid="200" grpId="0" animBg="1"/>
      <p:bldP spid="201" grpId="0" animBg="1"/>
      <p:bldP spid="202" grpId="0" animBg="1"/>
      <p:bldP spid="206" grpId="0" animBg="1"/>
      <p:bldP spid="207" grpId="0" animBg="1"/>
      <p:bldP spid="208" grpId="0" animBg="1"/>
      <p:bldP spid="212" grpId="0" animBg="1"/>
      <p:bldP spid="213" grpId="0" animBg="1"/>
      <p:bldP spid="214" grpId="0" animBg="1"/>
      <p:bldP spid="218" grpId="0" animBg="1"/>
      <p:bldP spid="219" grpId="0" animBg="1"/>
      <p:bldP spid="220" grpId="0" animBg="1"/>
      <p:bldP spid="224" grpId="0" animBg="1"/>
      <p:bldP spid="225" grpId="0" animBg="1"/>
      <p:bldP spid="226" grpId="0" animBg="1"/>
      <p:bldP spid="230" grpId="0" animBg="1"/>
      <p:bldP spid="231" grpId="0" animBg="1"/>
      <p:bldP spid="232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77" grpId="0" animBg="1"/>
      <p:bldP spid="281" grpId="0" animBg="1"/>
      <p:bldP spid="291" grpId="0"/>
      <p:bldP spid="292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Sequential exhaustive search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59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One dynamic queue in shared memory (TSP)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5999"/>
            <a:ext cx="2362200" cy="131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19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3. Master-Slave Message Passing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71999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64819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 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86200" y="4114799"/>
            <a:ext cx="685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6200" y="4724399"/>
            <a:ext cx="685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5486399"/>
            <a:ext cx="685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48400" y="4114799"/>
            <a:ext cx="685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4400" y="4114799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4800599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53000" y="5486399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114799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95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76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76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4400" y="4648199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81600" y="4800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054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467600" y="41147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334000" y="5486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1054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Flowchart: Punched Tape 44"/>
          <p:cNvSpPr/>
          <p:nvPr/>
        </p:nvSpPr>
        <p:spPr>
          <a:xfrm>
            <a:off x="1143000" y="5714999"/>
            <a:ext cx="2209800" cy="3810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88067E-7 L 0.125 8.88067E-7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0.125 8.88067E-7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4.93062E-6 C 0.16458 -0.03977 0.20434 -0.07932 0.29687 -0.10499 C 0.38941 -0.13066 0.61597 -0.16073 0.67986 -0.15379 C 0.74375 -0.14685 0.7118 -0.10545 0.67986 -0.06382 " pathEditMode="relative" rAng="0" ptsTypes="aaaA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-8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3168 C 0.19409 -0.08626 0.37986 -0.14061 0.44791 -0.14801 C 0.51597 -0.15541 0.46632 -0.1161 0.41684 -0.07678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" y="-6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2868 C -0.01128 -0.03585 -0.04166 -0.04302 0.02778 -0.04371 C 0.09723 -0.0444 0.37743 -0.0444 0.43611 -0.03261 C 0.4948 -0.02081 0.43733 0.00324 0.37986 0.02752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2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2.55319E-6 C 0.20156 0.02821 0.36146 0.05666 0.41632 0.07863 C 0.47118 0.1006 0.42118 0.11586 0.37118 0.13113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9931 0.07678 -0.39861 0.15379 -0.48733 0.18756 " pathEditMode="relative" ptsTypes="aA">
                                      <p:cBhvr>
                                        <p:cTn id="1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2.07216E-6 C 0.26042 -0.06938 0.39601 -0.13876 0.44063 -0.15009 C 0.48525 -0.16142 0.43889 -0.11448 0.39271 -0.06753 " pathEditMode="relative" rAng="0" ptsTypes="aaA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8629 0.02937 -0.3724 0.05898 -0.43386 0.07886 " pathEditMode="relative" ptsTypes="aA">
                                      <p:cBhvr>
                                        <p:cTn id="1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1915 -0.01133 -0.38299 -0.02244 " pathEditMode="relative" ptsTypes="aA"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27049 0.08996 -0.5408 0.18015 " pathEditMode="relative" ptsTypes="aA">
                                      <p:cBhvr>
                                        <p:cTn id="1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4 0.0747 -0.19479 0.1494 -0.23368 0.18016 " pathEditMode="relative" ptsTypes="aA">
                                      <p:cBhvr>
                                        <p:cTn id="1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 animBg="1"/>
      <p:bldP spid="8" grpId="0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3" animBg="1"/>
      <p:bldP spid="35" grpId="4" animBg="1"/>
      <p:bldP spid="36" grpId="0" animBg="1"/>
      <p:bldP spid="36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0" grpId="1" animBg="1"/>
      <p:bldP spid="40" grpId="2" animBg="1"/>
      <p:bldP spid="41" grpId="0" animBg="1"/>
      <p:bldP spid="41" grpId="1" animBg="1"/>
      <p:bldP spid="42" grpId="1" animBg="1"/>
      <p:bldP spid="42" grpId="2" animBg="1"/>
      <p:bldP spid="43" grpId="1" animBg="1"/>
      <p:bldP spid="43" grpId="2" animBg="1"/>
      <p:bldP spid="44" grpId="1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066800"/>
            <a:ext cx="861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4. Master-Slave Individually allocated shared memory </a:t>
            </a:r>
            <a:br>
              <a:rPr lang="en-US" sz="3200" dirty="0" smtClean="0"/>
            </a:br>
            <a:r>
              <a:rPr lang="en-US" sz="3200" dirty="0" smtClean="0"/>
              <a:t>(no </a:t>
            </a:r>
            <a:r>
              <a:rPr lang="en-US" sz="3200" dirty="0" err="1" smtClean="0"/>
              <a:t>mutex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2133600"/>
            <a:ext cx="685800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213360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write to </a:t>
            </a:r>
            <a:r>
              <a:rPr lang="en-US" dirty="0" err="1" smtClean="0"/>
              <a:t>to</a:t>
            </a:r>
            <a:r>
              <a:rPr lang="en-US" dirty="0" smtClean="0"/>
              <a:t> distribute work?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get the results?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848600" y="1447800"/>
            <a:ext cx="6858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14400" y="5029200"/>
          <a:ext cx="3581400" cy="124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939800"/>
                <a:gridCol w="914400"/>
              </a:tblGrid>
              <a:tr h="511043">
                <a:tc>
                  <a:txBody>
                    <a:bodyPr/>
                    <a:lstStyle/>
                    <a:p>
                      <a:r>
                        <a:rPr lang="en-US" dirty="0" smtClean="0"/>
                        <a:t>From which tile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Ready?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94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94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864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get work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38800" y="2133600"/>
          <a:ext cx="35052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Ready?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38800" y="3048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return work?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638800" y="3429000"/>
          <a:ext cx="2514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43000" y="2514600"/>
          <a:ext cx="3124200" cy="131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 which tile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7848600" y="4191000"/>
            <a:ext cx="6858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441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get work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638800" y="4876800"/>
          <a:ext cx="35052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Ready?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579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return work?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638800" y="6172200"/>
          <a:ext cx="2514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Curved Connector 36"/>
          <p:cNvCxnSpPr/>
          <p:nvPr/>
        </p:nvCxnSpPr>
        <p:spPr>
          <a:xfrm flipV="1">
            <a:off x="3657600" y="2819400"/>
            <a:ext cx="3962400" cy="304800"/>
          </a:xfrm>
          <a:prstGeom prst="curvedConnector3">
            <a:avLst>
              <a:gd name="adj1" fmla="val 8965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3733800" y="3581400"/>
            <a:ext cx="3962400" cy="1828800"/>
          </a:xfrm>
          <a:prstGeom prst="curvedConnector3">
            <a:avLst>
              <a:gd name="adj1" fmla="val 6365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4076700" y="3848100"/>
            <a:ext cx="2133600" cy="1600200"/>
          </a:xfrm>
          <a:prstGeom prst="curvedConnector3">
            <a:avLst>
              <a:gd name="adj1" fmla="val -70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0800000">
            <a:off x="4267200" y="6096000"/>
            <a:ext cx="16764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/>
      <p:bldP spid="13" grpId="0"/>
      <p:bldP spid="16" grpId="0" animBg="1"/>
      <p:bldP spid="20" grpId="0"/>
      <p:bldP spid="23" grpId="0"/>
      <p:bldP spid="27" grpId="0" animBg="1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Search for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in a row in 4 different orientations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1743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9200"/>
            <a:ext cx="466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143000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1219200"/>
            <a:ext cx="16573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3733800"/>
            <a:ext cx="1704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7200" y="4343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Count only rows that consist of one color and space (either red or black == 0)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00200" y="3200400"/>
            <a:ext cx="2838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2895600"/>
            <a:ext cx="1590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2819400"/>
            <a:ext cx="2114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6400" y="2819400"/>
            <a:ext cx="2552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24400" y="3124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4: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124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for black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for 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533400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If one color has 4 in a row, then score =  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>
          <a:xfrm>
            <a:off x="4495800" y="5334000"/>
            <a:ext cx="304800" cy="3048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4495800" y="5638800"/>
            <a:ext cx="3048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6800" y="533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(infinity + spaces)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60960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score +=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are red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981200" y="6019800"/>
            <a:ext cx="419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95600" y="6096000"/>
            <a:ext cx="381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Minus 29"/>
          <p:cNvSpPr/>
          <p:nvPr/>
        </p:nvSpPr>
        <p:spPr>
          <a:xfrm>
            <a:off x="2438400" y="6172200"/>
            <a:ext cx="3048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6000" y="5943601"/>
            <a:ext cx="1632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00400" y="5943600"/>
            <a:ext cx="1632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29000" y="3733800"/>
            <a:ext cx="1638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38800" y="3810000"/>
            <a:ext cx="1704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7" grpId="0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2819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810000"/>
            <a:ext cx="2800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86200" y="1905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+ 4 + 1 = 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+ 4 + 4 = 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+ 4 +1 = 14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572000"/>
            <a:ext cx="2838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52400" y="19050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7432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35052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42672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2286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 += </a:t>
            </a:r>
            <a:endParaRPr lang="en-US" dirty="0"/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2209799"/>
            <a:ext cx="419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00" y="2285999"/>
            <a:ext cx="381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Minus 19"/>
          <p:cNvSpPr/>
          <p:nvPr/>
        </p:nvSpPr>
        <p:spPr>
          <a:xfrm>
            <a:off x="7543800" y="2362199"/>
            <a:ext cx="3048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1400" y="2133600"/>
            <a:ext cx="1632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05800" y="2133599"/>
            <a:ext cx="1632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2400" y="4724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+ 9 + 4 = 22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7" grpId="0"/>
      <p:bldP spid="20" grpId="0" animBg="1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382000" cy="13716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Performance Comparison (connect 3)</a:t>
            </a:r>
            <a:endParaRPr lang="en-US" sz="3900" dirty="0"/>
          </a:p>
        </p:txBody>
      </p:sp>
      <p:pic>
        <p:nvPicPr>
          <p:cNvPr id="4" name="Picture 3" descr="perfconnect3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40114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3 on 4x4 grid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6096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19336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Comparison (connect 3)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Performance of connect 3 on 4x4 grid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flipV="1">
            <a:off x="1143000" y="3048000"/>
            <a:ext cx="369332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096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processors (P)</a:t>
            </a:r>
            <a:endParaRPr lang="en-US" sz="1200" dirty="0"/>
          </a:p>
        </p:txBody>
      </p:sp>
      <p:pic>
        <p:nvPicPr>
          <p:cNvPr id="8" name="Picture 7" descr="perfconnect3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673352"/>
            <a:ext cx="6400800" cy="4495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76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119336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Purple: sequential no pruning</a:t>
            </a:r>
          </a:p>
          <a:p>
            <a:r>
              <a:rPr lang="en-US" sz="1200" dirty="0" smtClean="0"/>
              <a:t>Red:  dynamic queue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808</Words>
  <Application>Microsoft Office PowerPoint</Application>
  <PresentationFormat>On-screen Show (4:3)</PresentationFormat>
  <Paragraphs>245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 Fast Thinking Connect Four Machine!</vt:lpstr>
      <vt:lpstr>Goal</vt:lpstr>
      <vt:lpstr>Basic Idea</vt:lpstr>
      <vt:lpstr>Approaches</vt:lpstr>
      <vt:lpstr>Approaches</vt:lpstr>
      <vt:lpstr>Heuristic</vt:lpstr>
      <vt:lpstr>Heuristic</vt:lpstr>
      <vt:lpstr>Performance Comparison (connect 3)</vt:lpstr>
      <vt:lpstr>Slide 9</vt:lpstr>
      <vt:lpstr>Slide 10</vt:lpstr>
      <vt:lpstr>Slide 11</vt:lpstr>
      <vt:lpstr>Performance Comparison (connect 4)</vt:lpstr>
      <vt:lpstr>Slide 13</vt:lpstr>
      <vt:lpstr>Slide 14</vt:lpstr>
      <vt:lpstr>Slide 15</vt:lpstr>
      <vt:lpstr>Slide 16</vt:lpstr>
      <vt:lpstr>Load Balancing</vt:lpstr>
      <vt:lpstr>Sequential Pruning</vt:lpstr>
      <vt:lpstr>Final Version</vt:lpstr>
      <vt:lpstr>Interactive Mode</vt:lpstr>
      <vt:lpstr>Conclusion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</dc:title>
  <dc:creator>Campus User</dc:creator>
  <cp:lastModifiedBy>Campus User</cp:lastModifiedBy>
  <cp:revision>32</cp:revision>
  <dcterms:created xsi:type="dcterms:W3CDTF">2008-05-12T23:57:42Z</dcterms:created>
  <dcterms:modified xsi:type="dcterms:W3CDTF">2008-08-25T00:37:51Z</dcterms:modified>
</cp:coreProperties>
</file>