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Nunito"/>
      <p:regular r:id="rId32"/>
      <p:bold r:id="rId33"/>
      <p:italic r:id="rId34"/>
      <p:boldItalic r:id="rId35"/>
    </p:embeddedFont>
    <p:embeddedFont>
      <p:font typeface="Maven Pro"/>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19F7C9-8394-4088-8081-FEF6AADC53B1}">
  <a:tblStyle styleId="{8319F7C9-8394-4088-8081-FEF6AADC53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bold.fntdata"/><Relationship Id="rId10" Type="http://schemas.openxmlformats.org/officeDocument/2006/relationships/slide" Target="slides/slide4.xml"/><Relationship Id="rId32" Type="http://schemas.openxmlformats.org/officeDocument/2006/relationships/font" Target="fonts/Nunito-regular.fntdata"/><Relationship Id="rId13" Type="http://schemas.openxmlformats.org/officeDocument/2006/relationships/slide" Target="slides/slide7.xml"/><Relationship Id="rId35" Type="http://schemas.openxmlformats.org/officeDocument/2006/relationships/font" Target="fonts/Nunito-boldItalic.fntdata"/><Relationship Id="rId12" Type="http://schemas.openxmlformats.org/officeDocument/2006/relationships/slide" Target="slides/slide6.xml"/><Relationship Id="rId34" Type="http://schemas.openxmlformats.org/officeDocument/2006/relationships/font" Target="fonts/Nunito-italic.fntdata"/><Relationship Id="rId15" Type="http://schemas.openxmlformats.org/officeDocument/2006/relationships/slide" Target="slides/slide9.xml"/><Relationship Id="rId37" Type="http://schemas.openxmlformats.org/officeDocument/2006/relationships/font" Target="fonts/MavenPro-bold.fntdata"/><Relationship Id="rId14" Type="http://schemas.openxmlformats.org/officeDocument/2006/relationships/slide" Target="slides/slide8.xml"/><Relationship Id="rId36" Type="http://schemas.openxmlformats.org/officeDocument/2006/relationships/font" Target="fonts/MavenPr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306a9a75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306a9a75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3ee531ff7c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3ee531ff7c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306823b2b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306823b2b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306ba84ad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306ba84ad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3ee531ff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3ee531ff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3ee531ff7c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3ee531ff7c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3ee531ff7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3ee531ff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3ee531ff7c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3ee531ff7c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3ee531ff7c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3ee531ff7c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3ee531ff7c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3ee531ff7c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306823b2b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306823b2b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3ee531ff7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3ee531ff7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3ee531ff7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3ee531ff7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3ee531ff7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3ee531ff7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3ee531ff7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3ee531ff7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3ee531ff7c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33ee531ff7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33ee531ff7c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33ee531ff7c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306823b2b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306823b2b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3ee531ff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3ee531ff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306823b2b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306823b2b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306a9a758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306a9a758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306a9a758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306a9a758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306a9a758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306a9a75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306a9a758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306a9a758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jpg"/><Relationship Id="rId4" Type="http://schemas.openxmlformats.org/officeDocument/2006/relationships/image" Target="../media/image2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5.png"/><Relationship Id="rId4" Type="http://schemas.openxmlformats.org/officeDocument/2006/relationships/image" Target="../media/image4.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jpg"/><Relationship Id="rId4" Type="http://schemas.openxmlformats.org/officeDocument/2006/relationships/image" Target="../media/image12.jpg"/><Relationship Id="rId5"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jpg"/><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36.png"/><Relationship Id="rId5"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8.png"/><Relationship Id="rId7"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2.jpg"/><Relationship Id="rId4" Type="http://schemas.openxmlformats.org/officeDocument/2006/relationships/image" Target="../media/image26.jpg"/><Relationship Id="rId5" Type="http://schemas.openxmlformats.org/officeDocument/2006/relationships/image" Target="../media/image24.png"/><Relationship Id="rId6" Type="http://schemas.openxmlformats.org/officeDocument/2006/relationships/image" Target="../media/image31.png"/><Relationship Id="rId7"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oi.org/10.1007/s11695-024-07548-z"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Liver Disease Prediction</a:t>
            </a:r>
            <a:endParaRPr/>
          </a:p>
        </p:txBody>
      </p:sp>
      <p:sp>
        <p:nvSpPr>
          <p:cNvPr id="278" name="Google Shape;278;p13"/>
          <p:cNvSpPr txBox="1"/>
          <p:nvPr>
            <p:ph idx="1" type="subTitle"/>
          </p:nvPr>
        </p:nvSpPr>
        <p:spPr>
          <a:xfrm>
            <a:off x="824000" y="3486725"/>
            <a:ext cx="36141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2: Selina Meng; Tianchuzi Qin; </a:t>
            </a:r>
            <a:endParaRPr/>
          </a:p>
          <a:p>
            <a:pPr indent="0" lvl="0" marL="457200" rtl="0" algn="l">
              <a:spcBef>
                <a:spcPts val="0"/>
              </a:spcBef>
              <a:spcAft>
                <a:spcPts val="0"/>
              </a:spcAft>
              <a:buNone/>
            </a:pPr>
            <a:r>
              <a:rPr lang="en"/>
              <a:t>        Tina Zhang; Yuyang Chen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22"/>
          <p:cNvPicPr preferRelativeResize="0"/>
          <p:nvPr/>
        </p:nvPicPr>
        <p:blipFill>
          <a:blip r:embed="rId3">
            <a:alphaModFix/>
          </a:blip>
          <a:stretch>
            <a:fillRect/>
          </a:stretch>
        </p:blipFill>
        <p:spPr>
          <a:xfrm>
            <a:off x="3503692" y="0"/>
            <a:ext cx="5640317" cy="5143501"/>
          </a:xfrm>
          <a:prstGeom prst="rect">
            <a:avLst/>
          </a:prstGeom>
          <a:noFill/>
          <a:ln>
            <a:noFill/>
          </a:ln>
        </p:spPr>
      </p:pic>
      <p:sp>
        <p:nvSpPr>
          <p:cNvPr id="339" name="Google Shape;339;p22"/>
          <p:cNvSpPr txBox="1"/>
          <p:nvPr/>
        </p:nvSpPr>
        <p:spPr>
          <a:xfrm>
            <a:off x="237750" y="1270825"/>
            <a:ext cx="31662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liver disease (category 1) were more frequent in people with higher levels of Alkaline Phosphatase and SGPT Aminotransferase, suggesting that these indicators may be important markers of liver disease.</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the plot shows that the correlation among these features is generally weak, suggesting that these features can provide different information and reduces the problem of feature redundancy.</a:t>
            </a:r>
            <a:endParaRPr sz="1300">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303800" y="6444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Clean data</a:t>
            </a:r>
            <a:endParaRPr/>
          </a:p>
        </p:txBody>
      </p:sp>
      <p:sp>
        <p:nvSpPr>
          <p:cNvPr id="345" name="Google Shape;345;p23"/>
          <p:cNvSpPr txBox="1"/>
          <p:nvPr>
            <p:ph idx="1" type="body"/>
          </p:nvPr>
        </p:nvSpPr>
        <p:spPr>
          <a:xfrm>
            <a:off x="814500" y="1536400"/>
            <a:ext cx="41652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Clean Outliers</a:t>
            </a:r>
            <a:endParaRPr/>
          </a:p>
          <a:p>
            <a:pPr indent="457200" lvl="0" marL="0" rtl="0" algn="l">
              <a:spcBef>
                <a:spcPts val="1200"/>
              </a:spcBef>
              <a:spcAft>
                <a:spcPts val="0"/>
              </a:spcAft>
              <a:buNone/>
            </a:pPr>
            <a:r>
              <a:rPr lang="en"/>
              <a:t>lower</a:t>
            </a:r>
            <a:r>
              <a:rPr lang="en"/>
              <a:t> = quantile(0.05) Upper =  quantile(0.95)</a:t>
            </a:r>
            <a:endParaRPr/>
          </a:p>
          <a:p>
            <a:pPr indent="0" lvl="0" marL="457200" rtl="0" algn="l">
              <a:spcBef>
                <a:spcPts val="1200"/>
              </a:spcBef>
              <a:spcAft>
                <a:spcPts val="0"/>
              </a:spcAft>
              <a:buNone/>
            </a:pPr>
            <a:r>
              <a:rPr lang="en"/>
              <a:t>clip(lower, upper)--- Cap outliers at the 5th and 95th percentile for selected features</a:t>
            </a:r>
            <a:endParaRPr/>
          </a:p>
          <a:p>
            <a:pPr indent="-311150" lvl="0" marL="457200" rtl="0" algn="l">
              <a:spcBef>
                <a:spcPts val="1200"/>
              </a:spcBef>
              <a:spcAft>
                <a:spcPts val="0"/>
              </a:spcAft>
              <a:buSzPts val="1300"/>
              <a:buChar char="●"/>
            </a:pPr>
            <a:r>
              <a:rPr lang="en"/>
              <a:t>Clean missing values </a:t>
            </a:r>
            <a:endParaRPr/>
          </a:p>
          <a:p>
            <a:pPr indent="457200" lvl="0" marL="0" rtl="0" algn="l">
              <a:spcBef>
                <a:spcPts val="1200"/>
              </a:spcBef>
              <a:spcAft>
                <a:spcPts val="0"/>
              </a:spcAft>
              <a:buNone/>
            </a:pPr>
            <a:r>
              <a:rPr lang="en"/>
              <a:t>Gender – Mode</a:t>
            </a:r>
            <a:endParaRPr/>
          </a:p>
          <a:p>
            <a:pPr indent="457200" lvl="0" marL="0" rtl="0" algn="l">
              <a:spcBef>
                <a:spcPts val="1200"/>
              </a:spcBef>
              <a:spcAft>
                <a:spcPts val="1200"/>
              </a:spcAft>
              <a:buNone/>
            </a:pPr>
            <a:r>
              <a:rPr lang="en"/>
              <a:t>Other numerical columns – Median</a:t>
            </a:r>
            <a:endParaRPr/>
          </a:p>
        </p:txBody>
      </p:sp>
      <p:pic>
        <p:nvPicPr>
          <p:cNvPr id="346" name="Google Shape;346;p23" title="16311741640394_.pic.jpg"/>
          <p:cNvPicPr preferRelativeResize="0"/>
          <p:nvPr/>
        </p:nvPicPr>
        <p:blipFill rotWithShape="1">
          <a:blip r:embed="rId3">
            <a:alphaModFix/>
          </a:blip>
          <a:srcRect b="-9" l="0" r="0" t="4169"/>
          <a:stretch/>
        </p:blipFill>
        <p:spPr>
          <a:xfrm>
            <a:off x="5367075" y="1597887"/>
            <a:ext cx="3648075" cy="2163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1211250" y="1872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Preparation/Feature Engineering</a:t>
            </a:r>
            <a:endParaRPr/>
          </a:p>
        </p:txBody>
      </p:sp>
      <p:sp>
        <p:nvSpPr>
          <p:cNvPr id="352" name="Google Shape;352;p24"/>
          <p:cNvSpPr txBox="1"/>
          <p:nvPr>
            <p:ph idx="1" type="body"/>
          </p:nvPr>
        </p:nvSpPr>
        <p:spPr>
          <a:xfrm>
            <a:off x="1211250" y="800025"/>
            <a:ext cx="7030500" cy="1833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500"/>
              <a:t>New feature: </a:t>
            </a:r>
            <a:endParaRPr sz="1500"/>
          </a:p>
          <a:p>
            <a:pPr indent="0" lvl="0" marL="0" rtl="0" algn="l">
              <a:spcBef>
                <a:spcPts val="1200"/>
              </a:spcBef>
              <a:spcAft>
                <a:spcPts val="0"/>
              </a:spcAft>
              <a:buNone/>
            </a:pPr>
            <a:r>
              <a:rPr lang="en" sz="1500"/>
              <a:t>SGOT/SGPT Ratio:“De Ritis ratio”, medically;determine the type of liver injury.</a:t>
            </a:r>
            <a:endParaRPr sz="1500"/>
          </a:p>
          <a:p>
            <a:pPr indent="0" lvl="0" marL="0" rtl="0" algn="l">
              <a:spcBef>
                <a:spcPts val="1200"/>
              </a:spcBef>
              <a:spcAft>
                <a:spcPts val="0"/>
              </a:spcAft>
              <a:buNone/>
            </a:pPr>
            <a:r>
              <a:rPr lang="en" sz="1500"/>
              <a:t>Bilirubin Ratio</a:t>
            </a:r>
            <a:r>
              <a:rPr lang="en" sz="1500"/>
              <a:t>：cholestasis and abnormal liver function</a:t>
            </a:r>
            <a:endParaRPr sz="1500"/>
          </a:p>
          <a:p>
            <a:pPr indent="0" lvl="0" marL="0" rtl="0" algn="l">
              <a:spcBef>
                <a:spcPts val="1200"/>
              </a:spcBef>
              <a:spcAft>
                <a:spcPts val="0"/>
              </a:spcAft>
              <a:buNone/>
            </a:pPr>
            <a:r>
              <a:rPr lang="en" sz="1500"/>
              <a:t> </a:t>
            </a:r>
            <a:r>
              <a:rPr lang="en" sz="1500"/>
              <a:t>Protein Ratio:Dysfunction of white matter synthesis and catabolism</a:t>
            </a:r>
            <a:endParaRPr sz="1500"/>
          </a:p>
          <a:p>
            <a:pPr indent="0" lvl="0" marL="0" rtl="0" algn="l">
              <a:spcBef>
                <a:spcPts val="1200"/>
              </a:spcBef>
              <a:spcAft>
                <a:spcPts val="1200"/>
              </a:spcAft>
              <a:buNone/>
            </a:pPr>
            <a:r>
              <a:t/>
            </a:r>
            <a:endParaRPr sz="1500"/>
          </a:p>
        </p:txBody>
      </p:sp>
      <p:pic>
        <p:nvPicPr>
          <p:cNvPr id="353" name="Google Shape;353;p24"/>
          <p:cNvPicPr preferRelativeResize="0"/>
          <p:nvPr/>
        </p:nvPicPr>
        <p:blipFill>
          <a:blip r:embed="rId3">
            <a:alphaModFix/>
          </a:blip>
          <a:stretch>
            <a:fillRect/>
          </a:stretch>
        </p:blipFill>
        <p:spPr>
          <a:xfrm>
            <a:off x="229450" y="2313496"/>
            <a:ext cx="3408225" cy="2319904"/>
          </a:xfrm>
          <a:prstGeom prst="rect">
            <a:avLst/>
          </a:prstGeom>
          <a:noFill/>
          <a:ln>
            <a:noFill/>
          </a:ln>
        </p:spPr>
      </p:pic>
      <p:pic>
        <p:nvPicPr>
          <p:cNvPr id="354" name="Google Shape;354;p24"/>
          <p:cNvPicPr preferRelativeResize="0"/>
          <p:nvPr/>
        </p:nvPicPr>
        <p:blipFill>
          <a:blip r:embed="rId4">
            <a:alphaModFix/>
          </a:blip>
          <a:stretch>
            <a:fillRect/>
          </a:stretch>
        </p:blipFill>
        <p:spPr>
          <a:xfrm>
            <a:off x="5066303" y="2334962"/>
            <a:ext cx="3408225" cy="2276975"/>
          </a:xfrm>
          <a:prstGeom prst="rect">
            <a:avLst/>
          </a:prstGeom>
          <a:noFill/>
          <a:ln>
            <a:noFill/>
          </a:ln>
        </p:spPr>
      </p:pic>
      <p:sp>
        <p:nvSpPr>
          <p:cNvPr id="355" name="Google Shape;355;p24"/>
          <p:cNvSpPr txBox="1"/>
          <p:nvPr/>
        </p:nvSpPr>
        <p:spPr>
          <a:xfrm>
            <a:off x="433563" y="4633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right skewed distribution</a:t>
            </a:r>
            <a:endParaRPr/>
          </a:p>
        </p:txBody>
      </p:sp>
      <p:sp>
        <p:nvSpPr>
          <p:cNvPr id="356" name="Google Shape;356;p24"/>
          <p:cNvSpPr txBox="1"/>
          <p:nvPr/>
        </p:nvSpPr>
        <p:spPr>
          <a:xfrm>
            <a:off x="5270413" y="4633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median is very close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5"/>
          <p:cNvSpPr txBox="1"/>
          <p:nvPr>
            <p:ph type="title"/>
          </p:nvPr>
        </p:nvSpPr>
        <p:spPr>
          <a:xfrm>
            <a:off x="113925" y="611575"/>
            <a:ext cx="3852600" cy="23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820"/>
              <a:t>U</a:t>
            </a:r>
            <a:r>
              <a:rPr b="0" lang="en" sz="1820"/>
              <a:t>se random forest +RFE(recursive feature elimination)to select top ten </a:t>
            </a:r>
            <a:r>
              <a:rPr b="0" lang="en" sz="1820"/>
              <a:t>features</a:t>
            </a:r>
            <a:r>
              <a:rPr b="0" lang="en" sz="1820"/>
              <a:t> and do </a:t>
            </a:r>
            <a:r>
              <a:rPr b="0" lang="en" sz="1820"/>
              <a:t>PCA:</a:t>
            </a:r>
            <a:endParaRPr b="0" sz="1820"/>
          </a:p>
          <a:p>
            <a:pPr indent="-293370" lvl="0" marL="457200" rtl="0" algn="l">
              <a:spcBef>
                <a:spcPts val="0"/>
              </a:spcBef>
              <a:spcAft>
                <a:spcPts val="0"/>
              </a:spcAft>
              <a:buSzPts val="1020"/>
              <a:buChar char="●"/>
            </a:pPr>
            <a:r>
              <a:rPr b="0" lang="en" sz="1020"/>
              <a:t>total bilirubin</a:t>
            </a:r>
            <a:endParaRPr b="0" sz="1020"/>
          </a:p>
          <a:p>
            <a:pPr indent="-293370" lvl="0" marL="457200" rtl="0" algn="l">
              <a:spcBef>
                <a:spcPts val="0"/>
              </a:spcBef>
              <a:spcAft>
                <a:spcPts val="0"/>
              </a:spcAft>
              <a:buSzPts val="1020"/>
              <a:buChar char="●"/>
            </a:pPr>
            <a:r>
              <a:rPr b="0" lang="en" sz="1020"/>
              <a:t>alkphos alkaline phosphotase</a:t>
            </a:r>
            <a:endParaRPr b="0" sz="1020"/>
          </a:p>
          <a:p>
            <a:pPr indent="-293370" lvl="0" marL="457200" rtl="0" algn="l">
              <a:spcBef>
                <a:spcPts val="0"/>
              </a:spcBef>
              <a:spcAft>
                <a:spcPts val="0"/>
              </a:spcAft>
              <a:buSzPts val="1020"/>
              <a:buChar char="●"/>
            </a:pPr>
            <a:r>
              <a:rPr b="0" lang="en" sz="1020"/>
              <a:t>sgpt alamine aminotransferase</a:t>
            </a:r>
            <a:endParaRPr b="0" sz="1020"/>
          </a:p>
          <a:p>
            <a:pPr indent="-293370" lvl="0" marL="457200" rtl="0" algn="l">
              <a:spcBef>
                <a:spcPts val="0"/>
              </a:spcBef>
              <a:spcAft>
                <a:spcPts val="0"/>
              </a:spcAft>
              <a:buSzPts val="1020"/>
              <a:buChar char="●"/>
            </a:pPr>
            <a:r>
              <a:rPr b="0" lang="en" sz="1020"/>
              <a:t>sgot aspartate aminotransferase</a:t>
            </a:r>
            <a:endParaRPr b="0" sz="1020"/>
          </a:p>
          <a:p>
            <a:pPr indent="-293370" lvl="0" marL="457200" rtl="0" algn="l">
              <a:spcBef>
                <a:spcPts val="0"/>
              </a:spcBef>
              <a:spcAft>
                <a:spcPts val="0"/>
              </a:spcAft>
              <a:buSzPts val="1020"/>
              <a:buChar char="●"/>
            </a:pPr>
            <a:r>
              <a:rPr b="0" lang="en" sz="1020"/>
              <a:t>total protiens </a:t>
            </a:r>
            <a:endParaRPr b="0" sz="1020"/>
          </a:p>
          <a:p>
            <a:pPr indent="-293370" lvl="0" marL="457200" rtl="0" algn="l">
              <a:spcBef>
                <a:spcPts val="0"/>
              </a:spcBef>
              <a:spcAft>
                <a:spcPts val="0"/>
              </a:spcAft>
              <a:buSzPts val="1020"/>
              <a:buChar char="●"/>
            </a:pPr>
            <a:r>
              <a:rPr b="0" lang="en" sz="1020"/>
              <a:t>alb albumin</a:t>
            </a:r>
            <a:endParaRPr b="0" sz="1020"/>
          </a:p>
          <a:p>
            <a:pPr indent="-293370" lvl="0" marL="457200" rtl="0" algn="l">
              <a:spcBef>
                <a:spcPts val="0"/>
              </a:spcBef>
              <a:spcAft>
                <a:spcPts val="0"/>
              </a:spcAft>
              <a:buSzPts val="1020"/>
              <a:buChar char="●"/>
            </a:pPr>
            <a:r>
              <a:rPr b="0" lang="en" sz="1020"/>
              <a:t>a/g ratio albumin and globulin ratio </a:t>
            </a:r>
            <a:endParaRPr b="0" sz="1020"/>
          </a:p>
          <a:p>
            <a:pPr indent="-293370" lvl="0" marL="457200" rtl="0" algn="l">
              <a:spcBef>
                <a:spcPts val="0"/>
              </a:spcBef>
              <a:spcAft>
                <a:spcPts val="0"/>
              </a:spcAft>
              <a:buSzPts val="1020"/>
              <a:buChar char="●"/>
            </a:pPr>
            <a:r>
              <a:rPr b="0" lang="en" sz="1020"/>
              <a:t>bilirubin ratio</a:t>
            </a:r>
            <a:endParaRPr b="0" sz="1020"/>
          </a:p>
          <a:p>
            <a:pPr indent="-293370" lvl="0" marL="457200" rtl="0" algn="l">
              <a:spcBef>
                <a:spcPts val="0"/>
              </a:spcBef>
              <a:spcAft>
                <a:spcPts val="0"/>
              </a:spcAft>
              <a:buSzPts val="1020"/>
              <a:buChar char="●"/>
            </a:pPr>
            <a:r>
              <a:rPr b="0" lang="en" sz="1020"/>
              <a:t>sgot/sgpt ratio</a:t>
            </a:r>
            <a:endParaRPr b="0" sz="1020"/>
          </a:p>
          <a:p>
            <a:pPr indent="-293370" lvl="0" marL="457200" rtl="0" algn="l">
              <a:spcBef>
                <a:spcPts val="0"/>
              </a:spcBef>
              <a:spcAft>
                <a:spcPts val="0"/>
              </a:spcAft>
              <a:buSzPts val="1020"/>
              <a:buChar char="●"/>
            </a:pPr>
            <a:r>
              <a:rPr b="0" lang="en" sz="1020"/>
              <a:t>protien ratio</a:t>
            </a:r>
            <a:endParaRPr b="0" sz="1020"/>
          </a:p>
        </p:txBody>
      </p:sp>
      <p:pic>
        <p:nvPicPr>
          <p:cNvPr id="362" name="Google Shape;362;p25"/>
          <p:cNvPicPr preferRelativeResize="0"/>
          <p:nvPr/>
        </p:nvPicPr>
        <p:blipFill>
          <a:blip r:embed="rId3">
            <a:alphaModFix/>
          </a:blip>
          <a:stretch>
            <a:fillRect/>
          </a:stretch>
        </p:blipFill>
        <p:spPr>
          <a:xfrm>
            <a:off x="3777225" y="515675"/>
            <a:ext cx="5227800" cy="4112149"/>
          </a:xfrm>
          <a:prstGeom prst="rect">
            <a:avLst/>
          </a:prstGeom>
          <a:noFill/>
          <a:ln>
            <a:noFill/>
          </a:ln>
        </p:spPr>
      </p:pic>
      <p:sp>
        <p:nvSpPr>
          <p:cNvPr id="363" name="Google Shape;363;p25"/>
          <p:cNvSpPr txBox="1"/>
          <p:nvPr/>
        </p:nvSpPr>
        <p:spPr>
          <a:xfrm>
            <a:off x="341200" y="319870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Random forest:</a:t>
            </a:r>
            <a:endParaRPr/>
          </a:p>
          <a:p>
            <a:pPr indent="0" lvl="0" marL="0" rtl="0" algn="l">
              <a:spcBef>
                <a:spcPts val="0"/>
              </a:spcBef>
              <a:spcAft>
                <a:spcPts val="0"/>
              </a:spcAft>
              <a:buNone/>
            </a:pPr>
            <a:r>
              <a:rPr lang="en"/>
              <a:t>1.capture non-linear relationships </a:t>
            </a:r>
            <a:endParaRPr/>
          </a:p>
          <a:p>
            <a:pPr indent="0" lvl="0" marL="0" rtl="0" algn="l">
              <a:spcBef>
                <a:spcPts val="0"/>
              </a:spcBef>
              <a:spcAft>
                <a:spcPts val="0"/>
              </a:spcAft>
              <a:buNone/>
            </a:pPr>
            <a:r>
              <a:rPr lang="en"/>
              <a:t>2.not sensitive to </a:t>
            </a:r>
            <a:r>
              <a:rPr lang="en"/>
              <a:t>outliers</a:t>
            </a:r>
            <a:r>
              <a:rPr lang="en"/>
              <a:t> in dataset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369" name="Google Shape;369;p26"/>
          <p:cNvSpPr txBox="1"/>
          <p:nvPr>
            <p:ph idx="1" type="body"/>
          </p:nvPr>
        </p:nvSpPr>
        <p:spPr>
          <a:xfrm>
            <a:off x="1333150" y="1445475"/>
            <a:ext cx="7163400" cy="3066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Models Chosen:</a:t>
            </a:r>
            <a:endParaRPr/>
          </a:p>
          <a:p>
            <a:pPr indent="-298450" lvl="1" marL="914400" rtl="0" algn="l">
              <a:spcBef>
                <a:spcPts val="0"/>
              </a:spcBef>
              <a:spcAft>
                <a:spcPts val="0"/>
              </a:spcAft>
              <a:buSzPts val="1100"/>
              <a:buChar char="○"/>
            </a:pPr>
            <a:r>
              <a:rPr lang="en"/>
              <a:t>Logistic Regression, Random Forest, </a:t>
            </a:r>
            <a:r>
              <a:rPr lang="en"/>
              <a:t>Feedforward Neural Network(FNN), K-Nearest Neighbors(KNN)</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Log Regression with Hyperparameter Tuning</a:t>
            </a:r>
            <a:endParaRPr/>
          </a:p>
          <a:p>
            <a:pPr indent="-298450" lvl="1" marL="914400" rtl="0" algn="l">
              <a:spcBef>
                <a:spcPts val="0"/>
              </a:spcBef>
              <a:spcAft>
                <a:spcPts val="0"/>
              </a:spcAft>
              <a:buSzPts val="1100"/>
              <a:buChar char="○"/>
            </a:pPr>
            <a:r>
              <a:rPr lang="en"/>
              <a:t>Interpretable, efficient for small to medium-sized data.</a:t>
            </a:r>
            <a:endParaRPr/>
          </a:p>
          <a:p>
            <a:pPr indent="-311150" lvl="0" marL="457200" rtl="0" algn="l">
              <a:spcBef>
                <a:spcPts val="0"/>
              </a:spcBef>
              <a:spcAft>
                <a:spcPts val="0"/>
              </a:spcAft>
              <a:buSzPts val="1300"/>
              <a:buChar char="●"/>
            </a:pPr>
            <a:r>
              <a:rPr lang="en"/>
              <a:t>Random Forest (with and without PCA)</a:t>
            </a:r>
            <a:endParaRPr/>
          </a:p>
          <a:p>
            <a:pPr indent="-298450" lvl="1" marL="914400" rtl="0" algn="l">
              <a:spcBef>
                <a:spcPts val="0"/>
              </a:spcBef>
              <a:spcAft>
                <a:spcPts val="0"/>
              </a:spcAft>
              <a:buSzPts val="1100"/>
              <a:buChar char="○"/>
            </a:pPr>
            <a:r>
              <a:rPr lang="en"/>
              <a:t>Robust to noise, handles non-linear relationships, provides feature importance.</a:t>
            </a:r>
            <a:endParaRPr/>
          </a:p>
          <a:p>
            <a:pPr indent="-311150" lvl="0" marL="457200" rtl="0" algn="l">
              <a:spcBef>
                <a:spcPts val="0"/>
              </a:spcBef>
              <a:spcAft>
                <a:spcPts val="0"/>
              </a:spcAft>
              <a:buSzPts val="1300"/>
              <a:buChar char="●"/>
            </a:pPr>
            <a:r>
              <a:rPr lang="en"/>
              <a:t>FNN with Hyperparameter Tuning</a:t>
            </a:r>
            <a:endParaRPr/>
          </a:p>
          <a:p>
            <a:pPr indent="-298450" lvl="1" marL="914400" rtl="0" algn="l">
              <a:spcBef>
                <a:spcPts val="0"/>
              </a:spcBef>
              <a:spcAft>
                <a:spcPts val="0"/>
              </a:spcAft>
              <a:buSzPts val="1100"/>
              <a:buChar char="○"/>
            </a:pPr>
            <a:r>
              <a:rPr lang="en"/>
              <a:t>Capture complex non-linear relationships and adapt to high-dimensional data..</a:t>
            </a:r>
            <a:endParaRPr/>
          </a:p>
          <a:p>
            <a:pPr indent="-311150" lvl="0" marL="457200" rtl="0" algn="l">
              <a:spcBef>
                <a:spcPts val="0"/>
              </a:spcBef>
              <a:spcAft>
                <a:spcPts val="0"/>
              </a:spcAft>
              <a:buSzPts val="1300"/>
              <a:buChar char="●"/>
            </a:pPr>
            <a:r>
              <a:rPr lang="en"/>
              <a:t>KNN with Hyperparameter Tuning</a:t>
            </a:r>
            <a:endParaRPr/>
          </a:p>
          <a:p>
            <a:pPr indent="-298450" lvl="1" marL="914400" rtl="0" algn="l">
              <a:spcBef>
                <a:spcPts val="0"/>
              </a:spcBef>
              <a:spcAft>
                <a:spcPts val="0"/>
              </a:spcAft>
              <a:buSzPts val="1100"/>
              <a:buChar char="○"/>
            </a:pPr>
            <a:r>
              <a:rPr lang="en"/>
              <a:t>Captures local patterns effectively and adapts to complex decision boundaries.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1303800" y="598575"/>
            <a:ext cx="66837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with Hyperparameter Tuning</a:t>
            </a:r>
            <a:endParaRPr/>
          </a:p>
          <a:p>
            <a:pPr indent="0" lvl="0" marL="0" rtl="0" algn="l">
              <a:spcBef>
                <a:spcPts val="0"/>
              </a:spcBef>
              <a:spcAft>
                <a:spcPts val="0"/>
              </a:spcAft>
              <a:buNone/>
            </a:pPr>
            <a:r>
              <a:t/>
            </a:r>
            <a:endParaRPr/>
          </a:p>
        </p:txBody>
      </p:sp>
      <p:sp>
        <p:nvSpPr>
          <p:cNvPr id="375" name="Google Shape;375;p27"/>
          <p:cNvSpPr txBox="1"/>
          <p:nvPr>
            <p:ph idx="1" type="body"/>
          </p:nvPr>
        </p:nvSpPr>
        <p:spPr>
          <a:xfrm>
            <a:off x="1019725" y="1652250"/>
            <a:ext cx="4227300" cy="30027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penalty: Controls regularization type to prevent overfitting.</a:t>
            </a:r>
            <a:endParaRPr/>
          </a:p>
          <a:p>
            <a:pPr indent="-298450" lvl="1" marL="914400" rtl="0" algn="l">
              <a:spcBef>
                <a:spcPts val="0"/>
              </a:spcBef>
              <a:spcAft>
                <a:spcPts val="0"/>
              </a:spcAft>
              <a:buSzPts val="1100"/>
              <a:buChar char="○"/>
            </a:pPr>
            <a:r>
              <a:rPr lang="en"/>
              <a:t>L1: Ridge; l2: Lasso</a:t>
            </a:r>
            <a:endParaRPr/>
          </a:p>
          <a:p>
            <a:pPr indent="-311150" lvl="0" marL="457200" rtl="0" algn="l">
              <a:spcBef>
                <a:spcPts val="0"/>
              </a:spcBef>
              <a:spcAft>
                <a:spcPts val="0"/>
              </a:spcAft>
              <a:buSzPts val="1300"/>
              <a:buChar char="●"/>
            </a:pPr>
            <a:r>
              <a:rPr lang="en"/>
              <a:t>C: Controls regularization strength.</a:t>
            </a:r>
            <a:endParaRPr/>
          </a:p>
          <a:p>
            <a:pPr indent="-298450" lvl="1" marL="914400" rtl="0" algn="l">
              <a:spcBef>
                <a:spcPts val="0"/>
              </a:spcBef>
              <a:spcAft>
                <a:spcPts val="0"/>
              </a:spcAft>
              <a:buSzPts val="1100"/>
              <a:buChar char="○"/>
            </a:pPr>
            <a:r>
              <a:rPr lang="en"/>
              <a:t>Lower C means stronger regularization; higher C captures more details but risks overfitting.</a:t>
            </a:r>
            <a:endParaRPr/>
          </a:p>
          <a:p>
            <a:pPr indent="-311150" lvl="0" marL="457200" rtl="0" algn="l">
              <a:spcBef>
                <a:spcPts val="0"/>
              </a:spcBef>
              <a:spcAft>
                <a:spcPts val="0"/>
              </a:spcAft>
              <a:buSzPts val="1300"/>
              <a:buChar char="●"/>
            </a:pPr>
            <a:r>
              <a:rPr lang="en"/>
              <a:t>solver: Specifies the optimization algorithm to use for minimizing the loss function.</a:t>
            </a:r>
            <a:endParaRPr/>
          </a:p>
          <a:p>
            <a:pPr indent="-298450" lvl="1" marL="914400" rtl="0" algn="l">
              <a:spcBef>
                <a:spcPts val="0"/>
              </a:spcBef>
              <a:spcAft>
                <a:spcPts val="0"/>
              </a:spcAft>
              <a:buSzPts val="1100"/>
              <a:buChar char="○"/>
            </a:pPr>
            <a:r>
              <a:rPr lang="en"/>
              <a:t>liblinear: Suitable for small datasets</a:t>
            </a:r>
            <a:r>
              <a:rPr lang="en"/>
              <a:t> </a:t>
            </a:r>
            <a:endParaRPr/>
          </a:p>
          <a:p>
            <a:pPr indent="-298450" lvl="1" marL="914400" rtl="0" algn="l">
              <a:spcBef>
                <a:spcPts val="0"/>
              </a:spcBef>
              <a:spcAft>
                <a:spcPts val="0"/>
              </a:spcAft>
              <a:buSzPts val="1100"/>
              <a:buChar char="○"/>
            </a:pPr>
            <a:r>
              <a:rPr lang="en"/>
              <a:t>saga</a:t>
            </a:r>
            <a:r>
              <a:rPr lang="en"/>
              <a:t>: </a:t>
            </a:r>
            <a:r>
              <a:rPr lang="en"/>
              <a:t>Efficient for large datasets </a:t>
            </a:r>
            <a:endParaRPr/>
          </a:p>
          <a:p>
            <a:pPr indent="-311150" lvl="0" marL="457200" rtl="0" algn="l">
              <a:spcBef>
                <a:spcPts val="0"/>
              </a:spcBef>
              <a:spcAft>
                <a:spcPts val="0"/>
              </a:spcAft>
              <a:buSzPts val="1300"/>
              <a:buChar char="●"/>
            </a:pPr>
            <a:r>
              <a:rPr lang="en"/>
              <a:t>c</a:t>
            </a:r>
            <a:r>
              <a:rPr lang="en"/>
              <a:t>lass_weight: Addresses class imbalance in the dataset.</a:t>
            </a:r>
            <a:endParaRPr/>
          </a:p>
          <a:p>
            <a:pPr indent="-298450" lvl="1" marL="914400" rtl="0" algn="l">
              <a:spcBef>
                <a:spcPts val="0"/>
              </a:spcBef>
              <a:spcAft>
                <a:spcPts val="0"/>
              </a:spcAft>
              <a:buSzPts val="1100"/>
              <a:buChar char="○"/>
            </a:pPr>
            <a:r>
              <a:rPr lang="en"/>
              <a:t>None means no class imbalance adjustment; balanced adjusts weights inversely to class frequencies.</a:t>
            </a:r>
            <a:endParaRPr/>
          </a:p>
        </p:txBody>
      </p:sp>
      <p:pic>
        <p:nvPicPr>
          <p:cNvPr id="376" name="Google Shape;376;p27"/>
          <p:cNvPicPr preferRelativeResize="0"/>
          <p:nvPr/>
        </p:nvPicPr>
        <p:blipFill>
          <a:blip r:embed="rId3">
            <a:alphaModFix/>
          </a:blip>
          <a:stretch>
            <a:fillRect/>
          </a:stretch>
        </p:blipFill>
        <p:spPr>
          <a:xfrm>
            <a:off x="5666800" y="1773350"/>
            <a:ext cx="3086100" cy="1104900"/>
          </a:xfrm>
          <a:prstGeom prst="rect">
            <a:avLst/>
          </a:prstGeom>
          <a:noFill/>
          <a:ln>
            <a:noFill/>
          </a:ln>
        </p:spPr>
      </p:pic>
      <p:pic>
        <p:nvPicPr>
          <p:cNvPr id="377" name="Google Shape;377;p27"/>
          <p:cNvPicPr preferRelativeResize="0"/>
          <p:nvPr/>
        </p:nvPicPr>
        <p:blipFill>
          <a:blip r:embed="rId4">
            <a:alphaModFix/>
          </a:blip>
          <a:stretch>
            <a:fillRect/>
          </a:stretch>
        </p:blipFill>
        <p:spPr>
          <a:xfrm>
            <a:off x="5332850" y="3313850"/>
            <a:ext cx="3662950" cy="247650"/>
          </a:xfrm>
          <a:prstGeom prst="rect">
            <a:avLst/>
          </a:prstGeom>
          <a:noFill/>
          <a:ln>
            <a:noFill/>
          </a:ln>
        </p:spPr>
      </p:pic>
      <p:pic>
        <p:nvPicPr>
          <p:cNvPr id="378" name="Google Shape;378;p27"/>
          <p:cNvPicPr preferRelativeResize="0"/>
          <p:nvPr/>
        </p:nvPicPr>
        <p:blipFill>
          <a:blip r:embed="rId5">
            <a:alphaModFix/>
          </a:blip>
          <a:stretch>
            <a:fillRect/>
          </a:stretch>
        </p:blipFill>
        <p:spPr>
          <a:xfrm>
            <a:off x="6575625" y="3605275"/>
            <a:ext cx="2477750" cy="202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a:t>
            </a:r>
            <a:r>
              <a:rPr lang="en"/>
              <a:t>Regression</a:t>
            </a:r>
            <a:endParaRPr/>
          </a:p>
          <a:p>
            <a:pPr indent="0" lvl="0" marL="0" rtl="0" algn="l">
              <a:spcBef>
                <a:spcPts val="0"/>
              </a:spcBef>
              <a:spcAft>
                <a:spcPts val="0"/>
              </a:spcAft>
              <a:buNone/>
            </a:pPr>
            <a:r>
              <a:rPr lang="en"/>
              <a:t>Evaluation</a:t>
            </a:r>
            <a:endParaRPr/>
          </a:p>
        </p:txBody>
      </p:sp>
      <p:sp>
        <p:nvSpPr>
          <p:cNvPr id="384" name="Google Shape;384;p28"/>
          <p:cNvSpPr txBox="1"/>
          <p:nvPr>
            <p:ph idx="1" type="body"/>
          </p:nvPr>
        </p:nvSpPr>
        <p:spPr>
          <a:xfrm>
            <a:off x="1303800" y="4334700"/>
            <a:ext cx="7030500" cy="44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High TP; High FP; Low FN                                              AUC = 0.77; Balanced TPR and FPR                                 </a:t>
            </a:r>
            <a:endParaRPr/>
          </a:p>
        </p:txBody>
      </p:sp>
      <p:pic>
        <p:nvPicPr>
          <p:cNvPr id="385" name="Google Shape;385;p28"/>
          <p:cNvPicPr preferRelativeResize="0"/>
          <p:nvPr/>
        </p:nvPicPr>
        <p:blipFill>
          <a:blip r:embed="rId3">
            <a:alphaModFix/>
          </a:blip>
          <a:stretch>
            <a:fillRect/>
          </a:stretch>
        </p:blipFill>
        <p:spPr>
          <a:xfrm>
            <a:off x="790300" y="1549875"/>
            <a:ext cx="3582775" cy="2637450"/>
          </a:xfrm>
          <a:prstGeom prst="rect">
            <a:avLst/>
          </a:prstGeom>
          <a:noFill/>
          <a:ln>
            <a:noFill/>
          </a:ln>
        </p:spPr>
      </p:pic>
      <p:pic>
        <p:nvPicPr>
          <p:cNvPr id="386" name="Google Shape;386;p28"/>
          <p:cNvPicPr preferRelativeResize="0"/>
          <p:nvPr/>
        </p:nvPicPr>
        <p:blipFill>
          <a:blip r:embed="rId4">
            <a:alphaModFix/>
          </a:blip>
          <a:stretch>
            <a:fillRect/>
          </a:stretch>
        </p:blipFill>
        <p:spPr>
          <a:xfrm>
            <a:off x="4717625" y="1453825"/>
            <a:ext cx="3671300" cy="2880874"/>
          </a:xfrm>
          <a:prstGeom prst="rect">
            <a:avLst/>
          </a:prstGeom>
          <a:noFill/>
          <a:ln>
            <a:noFill/>
          </a:ln>
        </p:spPr>
      </p:pic>
      <p:pic>
        <p:nvPicPr>
          <p:cNvPr id="387" name="Google Shape;387;p28"/>
          <p:cNvPicPr preferRelativeResize="0"/>
          <p:nvPr/>
        </p:nvPicPr>
        <p:blipFill>
          <a:blip r:embed="rId5">
            <a:alphaModFix/>
          </a:blip>
          <a:stretch>
            <a:fillRect/>
          </a:stretch>
        </p:blipFill>
        <p:spPr>
          <a:xfrm>
            <a:off x="5312875" y="267725"/>
            <a:ext cx="2774786" cy="804175"/>
          </a:xfrm>
          <a:prstGeom prst="rect">
            <a:avLst/>
          </a:prstGeom>
          <a:noFill/>
          <a:ln>
            <a:noFill/>
          </a:ln>
        </p:spPr>
      </p:pic>
      <p:sp>
        <p:nvSpPr>
          <p:cNvPr id="388" name="Google Shape;388;p28"/>
          <p:cNvSpPr txBox="1"/>
          <p:nvPr>
            <p:ph idx="1" type="body"/>
          </p:nvPr>
        </p:nvSpPr>
        <p:spPr>
          <a:xfrm>
            <a:off x="5312875" y="1020525"/>
            <a:ext cx="2234400" cy="341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Test Accuracy:    73.8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9"/>
          <p:cNvSpPr txBox="1"/>
          <p:nvPr>
            <p:ph type="title"/>
          </p:nvPr>
        </p:nvSpPr>
        <p:spPr>
          <a:xfrm>
            <a:off x="381250" y="83775"/>
            <a:ext cx="7030500" cy="67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a:t>
            </a:r>
            <a:r>
              <a:rPr lang="en" sz="1800"/>
              <a:t>--</a:t>
            </a:r>
            <a:r>
              <a:rPr lang="en" sz="1566"/>
              <a:t>n_estimators=100, random_state=42</a:t>
            </a:r>
            <a:endParaRPr sz="1566"/>
          </a:p>
        </p:txBody>
      </p:sp>
      <p:sp>
        <p:nvSpPr>
          <p:cNvPr id="394" name="Google Shape;394;p29"/>
          <p:cNvSpPr txBox="1"/>
          <p:nvPr>
            <p:ph idx="1" type="body"/>
          </p:nvPr>
        </p:nvSpPr>
        <p:spPr>
          <a:xfrm>
            <a:off x="207950" y="3504575"/>
            <a:ext cx="7030500" cy="1264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Training Accuracy: 0.9999</a:t>
            </a:r>
            <a:endParaRPr/>
          </a:p>
          <a:p>
            <a:pPr indent="0" lvl="0" marL="0" rtl="0" algn="l">
              <a:spcBef>
                <a:spcPts val="1200"/>
              </a:spcBef>
              <a:spcAft>
                <a:spcPts val="0"/>
              </a:spcAft>
              <a:buNone/>
            </a:pPr>
            <a:r>
              <a:rPr lang="en"/>
              <a:t>Test Accuracy: 0.9969050333930608</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95" name="Google Shape;395;p29"/>
          <p:cNvPicPr preferRelativeResize="0"/>
          <p:nvPr/>
        </p:nvPicPr>
        <p:blipFill>
          <a:blip r:embed="rId3">
            <a:alphaModFix/>
          </a:blip>
          <a:stretch>
            <a:fillRect/>
          </a:stretch>
        </p:blipFill>
        <p:spPr>
          <a:xfrm>
            <a:off x="42475" y="712100"/>
            <a:ext cx="3174050" cy="2792475"/>
          </a:xfrm>
          <a:prstGeom prst="rect">
            <a:avLst/>
          </a:prstGeom>
          <a:noFill/>
          <a:ln>
            <a:noFill/>
          </a:ln>
        </p:spPr>
      </p:pic>
      <p:pic>
        <p:nvPicPr>
          <p:cNvPr id="396" name="Google Shape;396;p29" title="16251741635674_.pic.jpg"/>
          <p:cNvPicPr preferRelativeResize="0"/>
          <p:nvPr/>
        </p:nvPicPr>
        <p:blipFill>
          <a:blip r:embed="rId4">
            <a:alphaModFix/>
          </a:blip>
          <a:stretch>
            <a:fillRect/>
          </a:stretch>
        </p:blipFill>
        <p:spPr>
          <a:xfrm>
            <a:off x="3216531" y="754275"/>
            <a:ext cx="3408874" cy="2256776"/>
          </a:xfrm>
          <a:prstGeom prst="rect">
            <a:avLst/>
          </a:prstGeom>
          <a:noFill/>
          <a:ln>
            <a:noFill/>
          </a:ln>
        </p:spPr>
      </p:pic>
      <p:pic>
        <p:nvPicPr>
          <p:cNvPr id="397" name="Google Shape;397;p29" title="16261741635759_.pic.jpg"/>
          <p:cNvPicPr preferRelativeResize="0"/>
          <p:nvPr/>
        </p:nvPicPr>
        <p:blipFill>
          <a:blip r:embed="rId5">
            <a:alphaModFix/>
          </a:blip>
          <a:stretch>
            <a:fillRect/>
          </a:stretch>
        </p:blipFill>
        <p:spPr>
          <a:xfrm>
            <a:off x="5483621" y="2790850"/>
            <a:ext cx="3688779" cy="2256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0"/>
          <p:cNvSpPr txBox="1"/>
          <p:nvPr>
            <p:ph idx="1" type="body"/>
          </p:nvPr>
        </p:nvSpPr>
        <p:spPr>
          <a:xfrm>
            <a:off x="5321250" y="575950"/>
            <a:ext cx="2773500" cy="98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Training Accuracy: 0.999</a:t>
            </a:r>
            <a:r>
              <a:rPr lang="en"/>
              <a:t>9</a:t>
            </a:r>
            <a:endParaRPr/>
          </a:p>
          <a:p>
            <a:pPr indent="0" lvl="0" marL="0" rtl="0" algn="l">
              <a:spcBef>
                <a:spcPts val="1200"/>
              </a:spcBef>
              <a:spcAft>
                <a:spcPts val="1200"/>
              </a:spcAft>
              <a:buNone/>
            </a:pPr>
            <a:r>
              <a:rPr lang="en"/>
              <a:t>Test </a:t>
            </a:r>
            <a:r>
              <a:rPr lang="en"/>
              <a:t>Accuracy: 0.9894119563446816</a:t>
            </a:r>
            <a:endParaRPr/>
          </a:p>
        </p:txBody>
      </p:sp>
      <p:sp>
        <p:nvSpPr>
          <p:cNvPr id="403" name="Google Shape;403;p30"/>
          <p:cNvSpPr txBox="1"/>
          <p:nvPr>
            <p:ph type="title"/>
          </p:nvPr>
        </p:nvSpPr>
        <p:spPr>
          <a:xfrm>
            <a:off x="1278300" y="175525"/>
            <a:ext cx="4537500" cy="67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By PCA</a:t>
            </a:r>
            <a:endParaRPr/>
          </a:p>
          <a:p>
            <a:pPr indent="0" lvl="0" marL="0" rtl="0" algn="l">
              <a:spcBef>
                <a:spcPts val="0"/>
              </a:spcBef>
              <a:spcAft>
                <a:spcPts val="0"/>
              </a:spcAft>
              <a:buNone/>
            </a:pPr>
            <a:r>
              <a:t/>
            </a:r>
            <a:endParaRPr sz="1566"/>
          </a:p>
          <a:p>
            <a:pPr indent="0" lvl="0" marL="0" rtl="0" algn="l">
              <a:spcBef>
                <a:spcPts val="0"/>
              </a:spcBef>
              <a:spcAft>
                <a:spcPts val="0"/>
              </a:spcAft>
              <a:buNone/>
            </a:pPr>
            <a:r>
              <a:rPr lang="en" sz="1566"/>
              <a:t>n_estimators=100, random_state=42</a:t>
            </a:r>
            <a:endParaRPr sz="1566"/>
          </a:p>
        </p:txBody>
      </p:sp>
      <p:pic>
        <p:nvPicPr>
          <p:cNvPr id="404" name="Google Shape;404;p30" title="16281741636240_.pic.jpg"/>
          <p:cNvPicPr preferRelativeResize="0"/>
          <p:nvPr/>
        </p:nvPicPr>
        <p:blipFill>
          <a:blip r:embed="rId3">
            <a:alphaModFix/>
          </a:blip>
          <a:stretch>
            <a:fillRect/>
          </a:stretch>
        </p:blipFill>
        <p:spPr>
          <a:xfrm>
            <a:off x="114871" y="1559671"/>
            <a:ext cx="3432751" cy="3110725"/>
          </a:xfrm>
          <a:prstGeom prst="rect">
            <a:avLst/>
          </a:prstGeom>
          <a:noFill/>
          <a:ln>
            <a:noFill/>
          </a:ln>
        </p:spPr>
      </p:pic>
      <p:pic>
        <p:nvPicPr>
          <p:cNvPr id="405" name="Google Shape;405;p30" title="16301741636258_.pic.jpg"/>
          <p:cNvPicPr preferRelativeResize="0"/>
          <p:nvPr/>
        </p:nvPicPr>
        <p:blipFill>
          <a:blip r:embed="rId4">
            <a:alphaModFix/>
          </a:blip>
          <a:stretch>
            <a:fillRect/>
          </a:stretch>
        </p:blipFill>
        <p:spPr>
          <a:xfrm>
            <a:off x="3839975" y="1559675"/>
            <a:ext cx="5329524" cy="3528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FNN</a:t>
            </a:r>
            <a:endParaRPr/>
          </a:p>
        </p:txBody>
      </p:sp>
      <p:sp>
        <p:nvSpPr>
          <p:cNvPr id="411" name="Google Shape;411;p31"/>
          <p:cNvSpPr txBox="1"/>
          <p:nvPr>
            <p:ph idx="1" type="body"/>
          </p:nvPr>
        </p:nvSpPr>
        <p:spPr>
          <a:xfrm>
            <a:off x="1303800" y="1597875"/>
            <a:ext cx="4769700" cy="130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Compute Class Weights</a:t>
            </a:r>
            <a:endParaRPr/>
          </a:p>
          <a:p>
            <a:pPr indent="-311150" lvl="0" marL="457200" rtl="0" algn="l">
              <a:spcBef>
                <a:spcPts val="0"/>
              </a:spcBef>
              <a:spcAft>
                <a:spcPts val="0"/>
              </a:spcAft>
              <a:buSzPts val="1300"/>
              <a:buChar char="●"/>
            </a:pPr>
            <a:r>
              <a:rPr lang="en"/>
              <a:t>Stratified K-Fold (k=5)</a:t>
            </a:r>
            <a:endParaRPr/>
          </a:p>
          <a:p>
            <a:pPr indent="-311150" lvl="0" marL="457200" rtl="0" algn="l">
              <a:spcBef>
                <a:spcPts val="0"/>
              </a:spcBef>
              <a:spcAft>
                <a:spcPts val="0"/>
              </a:spcAft>
              <a:buSzPts val="1300"/>
              <a:buChar char="●"/>
            </a:pPr>
            <a:r>
              <a:rPr lang="en"/>
              <a:t>Early Stopping</a:t>
            </a:r>
            <a:endParaRPr/>
          </a:p>
        </p:txBody>
      </p:sp>
      <p:graphicFrame>
        <p:nvGraphicFramePr>
          <p:cNvPr id="412" name="Google Shape;412;p31"/>
          <p:cNvGraphicFramePr/>
          <p:nvPr/>
        </p:nvGraphicFramePr>
        <p:xfrm>
          <a:off x="1351925" y="2829875"/>
          <a:ext cx="3000000" cy="3000000"/>
        </p:xfrm>
        <a:graphic>
          <a:graphicData uri="http://schemas.openxmlformats.org/drawingml/2006/table">
            <a:tbl>
              <a:tblPr>
                <a:noFill/>
                <a:tableStyleId>{8319F7C9-8394-4088-8081-FEF6AADC53B1}</a:tableStyleId>
              </a:tblPr>
              <a:tblGrid>
                <a:gridCol w="1453850"/>
                <a:gridCol w="1453850"/>
                <a:gridCol w="1453850"/>
                <a:gridCol w="1453850"/>
              </a:tblGrid>
              <a:tr h="333100">
                <a:tc>
                  <a:txBody>
                    <a:bodyPr/>
                    <a:lstStyle/>
                    <a:p>
                      <a:pPr indent="0" lvl="0" marL="0" rtl="0" algn="l">
                        <a:spcBef>
                          <a:spcPts val="0"/>
                        </a:spcBef>
                        <a:spcAft>
                          <a:spcPts val="0"/>
                        </a:spcAft>
                        <a:buNone/>
                      </a:pPr>
                      <a:r>
                        <a:rPr b="1" lang="en"/>
                        <a:t>Hidden Units</a:t>
                      </a:r>
                      <a:endParaRPr b="1"/>
                    </a:p>
                  </a:txBody>
                  <a:tcPr marT="91425" marB="91425" marR="91425" marL="91425"/>
                </a:tc>
                <a:tc>
                  <a:txBody>
                    <a:bodyPr/>
                    <a:lstStyle/>
                    <a:p>
                      <a:pPr indent="0" lvl="0" marL="0" rtl="0" algn="l">
                        <a:spcBef>
                          <a:spcPts val="0"/>
                        </a:spcBef>
                        <a:spcAft>
                          <a:spcPts val="0"/>
                        </a:spcAft>
                        <a:buNone/>
                      </a:pPr>
                      <a:r>
                        <a:rPr lang="en"/>
                        <a:t>64</a:t>
                      </a:r>
                      <a:endParaRPr/>
                    </a:p>
                  </a:txBody>
                  <a:tcPr marT="91425" marB="91425" marR="91425" marL="91425"/>
                </a:tc>
                <a:tc>
                  <a:txBody>
                    <a:bodyPr/>
                    <a:lstStyle/>
                    <a:p>
                      <a:pPr indent="0" lvl="0" marL="0" rtl="0" algn="l">
                        <a:spcBef>
                          <a:spcPts val="0"/>
                        </a:spcBef>
                        <a:spcAft>
                          <a:spcPts val="0"/>
                        </a:spcAft>
                        <a:buNone/>
                      </a:pPr>
                      <a:r>
                        <a:rPr lang="en"/>
                        <a:t>128</a:t>
                      </a:r>
                      <a:endParaRPr/>
                    </a:p>
                  </a:txBody>
                  <a:tcPr marT="91425" marB="91425" marR="91425" marL="91425"/>
                </a:tc>
                <a:tc>
                  <a:txBody>
                    <a:bodyPr/>
                    <a:lstStyle/>
                    <a:p>
                      <a:pPr indent="0" lvl="0" marL="0" rtl="0" algn="l">
                        <a:spcBef>
                          <a:spcPts val="0"/>
                        </a:spcBef>
                        <a:spcAft>
                          <a:spcPts val="0"/>
                        </a:spcAft>
                        <a:buNone/>
                      </a:pPr>
                      <a:r>
                        <a:rPr lang="en"/>
                        <a:t>256</a:t>
                      </a:r>
                      <a:endParaRPr/>
                    </a:p>
                  </a:txBody>
                  <a:tcPr marT="91425" marB="91425" marR="91425" marL="91425">
                    <a:solidFill>
                      <a:srgbClr val="DCDCDC"/>
                    </a:solidFill>
                  </a:tcPr>
                </a:tc>
              </a:tr>
              <a:tr h="333100">
                <a:tc>
                  <a:txBody>
                    <a:bodyPr/>
                    <a:lstStyle/>
                    <a:p>
                      <a:pPr indent="0" lvl="0" marL="0" rtl="0" algn="l">
                        <a:spcBef>
                          <a:spcPts val="0"/>
                        </a:spcBef>
                        <a:spcAft>
                          <a:spcPts val="0"/>
                        </a:spcAft>
                        <a:buNone/>
                      </a:pPr>
                      <a:r>
                        <a:rPr b="1" lang="en"/>
                        <a:t>Dropout Rate</a:t>
                      </a:r>
                      <a:endParaRPr b="1"/>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solidFill>
                      <a:srgbClr val="DCDCDC"/>
                    </a:solidFill>
                  </a:tcPr>
                </a:tc>
                <a:tc>
                  <a:txBody>
                    <a:bodyPr/>
                    <a:lstStyle/>
                    <a:p>
                      <a:pPr indent="0" lvl="0" marL="0" rtl="0" algn="l">
                        <a:spcBef>
                          <a:spcPts val="0"/>
                        </a:spcBef>
                        <a:spcAft>
                          <a:spcPts val="0"/>
                        </a:spcAft>
                        <a:buNone/>
                      </a:pPr>
                      <a:r>
                        <a:rPr lang="en"/>
                        <a:t>0.3</a:t>
                      </a:r>
                      <a:endParaRPr/>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r>
              <a:tr h="333100">
                <a:tc>
                  <a:txBody>
                    <a:bodyPr/>
                    <a:lstStyle/>
                    <a:p>
                      <a:pPr indent="0" lvl="0" marL="0" rtl="0" algn="l">
                        <a:spcBef>
                          <a:spcPts val="0"/>
                        </a:spcBef>
                        <a:spcAft>
                          <a:spcPts val="0"/>
                        </a:spcAft>
                        <a:buNone/>
                      </a:pPr>
                      <a:r>
                        <a:rPr b="1" lang="en"/>
                        <a:t>Learning Rate</a:t>
                      </a:r>
                      <a:endParaRPr b="1"/>
                    </a:p>
                  </a:txBody>
                  <a:tcPr marT="91425" marB="91425" marR="91425" marL="91425"/>
                </a:tc>
                <a:tc>
                  <a:txBody>
                    <a:bodyPr/>
                    <a:lstStyle/>
                    <a:p>
                      <a:pPr indent="0" lvl="0" marL="0" rtl="0" algn="l">
                        <a:spcBef>
                          <a:spcPts val="0"/>
                        </a:spcBef>
                        <a:spcAft>
                          <a:spcPts val="0"/>
                        </a:spcAft>
                        <a:buNone/>
                      </a:pPr>
                      <a:r>
                        <a:rPr lang="en"/>
                        <a:t>0.001</a:t>
                      </a:r>
                      <a:endParaRPr/>
                    </a:p>
                  </a:txBody>
                  <a:tcPr marT="91425" marB="91425" marR="91425" marL="91425"/>
                </a:tc>
                <a:tc>
                  <a:txBody>
                    <a:bodyPr/>
                    <a:lstStyle/>
                    <a:p>
                      <a:pPr indent="0" lvl="0" marL="0" rtl="0" algn="l">
                        <a:spcBef>
                          <a:spcPts val="0"/>
                        </a:spcBef>
                        <a:spcAft>
                          <a:spcPts val="0"/>
                        </a:spcAft>
                        <a:buNone/>
                      </a:pPr>
                      <a:r>
                        <a:rPr lang="en"/>
                        <a:t>0.0005</a:t>
                      </a:r>
                      <a:endParaRPr/>
                    </a:p>
                  </a:txBody>
                  <a:tcPr marT="91425" marB="91425" marR="91425" marL="91425">
                    <a:solidFill>
                      <a:srgbClr val="DCDCDC"/>
                    </a:solidFill>
                  </a:tcPr>
                </a:tc>
                <a:tc>
                  <a:txBody>
                    <a:bodyPr/>
                    <a:lstStyle/>
                    <a:p>
                      <a:pPr indent="0" lvl="0" marL="0" rtl="0" algn="l">
                        <a:spcBef>
                          <a:spcPts val="0"/>
                        </a:spcBef>
                        <a:spcAft>
                          <a:spcPts val="0"/>
                        </a:spcAft>
                        <a:buNone/>
                      </a:pPr>
                      <a:r>
                        <a:rPr lang="en"/>
                        <a:t>0.0001</a:t>
                      </a:r>
                      <a:endParaRPr/>
                    </a:p>
                  </a:txBody>
                  <a:tcPr marT="91425" marB="91425" marR="91425" marL="91425"/>
                </a:tc>
              </a:tr>
            </a:tbl>
          </a:graphicData>
        </a:graphic>
      </p:graphicFrame>
      <p:pic>
        <p:nvPicPr>
          <p:cNvPr id="413" name="Google Shape;413;p31" title="截圖 2025-03-10 下午2.57.32.png"/>
          <p:cNvPicPr preferRelativeResize="0"/>
          <p:nvPr/>
        </p:nvPicPr>
        <p:blipFill>
          <a:blip r:embed="rId3">
            <a:alphaModFix/>
          </a:blip>
          <a:stretch>
            <a:fillRect/>
          </a:stretch>
        </p:blipFill>
        <p:spPr>
          <a:xfrm>
            <a:off x="6250200" y="1487700"/>
            <a:ext cx="2165675" cy="81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Executive</a:t>
            </a:r>
            <a:r>
              <a:rPr lang="en"/>
              <a:t> Summary</a:t>
            </a:r>
            <a:endParaRPr/>
          </a:p>
        </p:txBody>
      </p:sp>
      <p:sp>
        <p:nvSpPr>
          <p:cNvPr id="284" name="Google Shape;284;p14"/>
          <p:cNvSpPr txBox="1"/>
          <p:nvPr>
            <p:ph idx="1" type="body"/>
          </p:nvPr>
        </p:nvSpPr>
        <p:spPr>
          <a:xfrm>
            <a:off x="1303800" y="1293225"/>
            <a:ext cx="7065300" cy="348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014">
                <a:solidFill>
                  <a:srgbClr val="000000"/>
                </a:solidFill>
              </a:rPr>
              <a:t>Liver disease is a major global health issue requiring early detection and management.</a:t>
            </a:r>
            <a:endParaRPr sz="1014">
              <a:solidFill>
                <a:srgbClr val="000000"/>
              </a:solidFill>
            </a:endParaRPr>
          </a:p>
          <a:p>
            <a:pPr indent="-293052" lvl="0" marL="457200" rtl="0" algn="l">
              <a:lnSpc>
                <a:spcPct val="95000"/>
              </a:lnSpc>
              <a:spcBef>
                <a:spcPts val="1200"/>
              </a:spcBef>
              <a:spcAft>
                <a:spcPts val="0"/>
              </a:spcAft>
              <a:buClr>
                <a:srgbClr val="000000"/>
              </a:buClr>
              <a:buSzPts val="1015"/>
              <a:buChar char="●"/>
            </a:pPr>
            <a:r>
              <a:rPr lang="en" sz="1014">
                <a:solidFill>
                  <a:srgbClr val="000000"/>
                </a:solidFill>
              </a:rPr>
              <a:t>Dataset Overview</a:t>
            </a:r>
            <a:endParaRPr sz="1014">
              <a:solidFill>
                <a:srgbClr val="000000"/>
              </a:solidFill>
            </a:endParaRPr>
          </a:p>
          <a:p>
            <a:pPr indent="-293052" lvl="1" marL="914400" rtl="0" algn="l">
              <a:lnSpc>
                <a:spcPct val="95000"/>
              </a:lnSpc>
              <a:spcBef>
                <a:spcPts val="0"/>
              </a:spcBef>
              <a:spcAft>
                <a:spcPts val="0"/>
              </a:spcAft>
              <a:buClr>
                <a:srgbClr val="000000"/>
              </a:buClr>
              <a:buSzPts val="1015"/>
              <a:buChar char="○"/>
            </a:pPr>
            <a:r>
              <a:rPr lang="en" sz="1014">
                <a:solidFill>
                  <a:srgbClr val="000000"/>
                </a:solidFill>
              </a:rPr>
              <a:t>Kaggle dataset: Liver Disease Patient Dataset 30K Training Data.</a:t>
            </a:r>
            <a:endParaRPr sz="1014">
              <a:solidFill>
                <a:srgbClr val="000000"/>
              </a:solidFill>
            </a:endParaRPr>
          </a:p>
          <a:p>
            <a:pPr indent="-293052" lvl="1" marL="914400" rtl="0" algn="l">
              <a:lnSpc>
                <a:spcPct val="95000"/>
              </a:lnSpc>
              <a:spcBef>
                <a:spcPts val="0"/>
              </a:spcBef>
              <a:spcAft>
                <a:spcPts val="0"/>
              </a:spcAft>
              <a:buClr>
                <a:srgbClr val="000000"/>
              </a:buClr>
              <a:buSzPts val="1015"/>
              <a:buChar char="○"/>
            </a:pPr>
            <a:r>
              <a:rPr lang="en" sz="1014">
                <a:solidFill>
                  <a:srgbClr val="000000"/>
                </a:solidFill>
              </a:rPr>
              <a:t>Two subsets:</a:t>
            </a:r>
            <a:endParaRPr sz="1014">
              <a:solidFill>
                <a:srgbClr val="000000"/>
              </a:solidFill>
            </a:endParaRPr>
          </a:p>
          <a:p>
            <a:pPr indent="-293052" lvl="2" marL="1371600" rtl="0" algn="l">
              <a:lnSpc>
                <a:spcPct val="95000"/>
              </a:lnSpc>
              <a:spcBef>
                <a:spcPts val="0"/>
              </a:spcBef>
              <a:spcAft>
                <a:spcPts val="0"/>
              </a:spcAft>
              <a:buClr>
                <a:srgbClr val="000000"/>
              </a:buClr>
              <a:buSzPts val="1015"/>
              <a:buChar char="■"/>
            </a:pPr>
            <a:r>
              <a:rPr lang="en" sz="1014">
                <a:solidFill>
                  <a:srgbClr val="000000"/>
                </a:solidFill>
              </a:rPr>
              <a:t>Train: 20K samples, 10 features (e.g., total bilirubin, albumin, demographics).</a:t>
            </a:r>
            <a:endParaRPr sz="1014">
              <a:solidFill>
                <a:srgbClr val="000000"/>
              </a:solidFill>
            </a:endParaRPr>
          </a:p>
          <a:p>
            <a:pPr indent="-293052" lvl="2" marL="1371600" rtl="0" algn="l">
              <a:lnSpc>
                <a:spcPct val="95000"/>
              </a:lnSpc>
              <a:spcBef>
                <a:spcPts val="0"/>
              </a:spcBef>
              <a:spcAft>
                <a:spcPts val="0"/>
              </a:spcAft>
              <a:buClr>
                <a:srgbClr val="000000"/>
              </a:buClr>
              <a:buSzPts val="1015"/>
              <a:buChar char="■"/>
            </a:pPr>
            <a:r>
              <a:rPr lang="en" sz="1014">
                <a:solidFill>
                  <a:srgbClr val="000000"/>
                </a:solidFill>
              </a:rPr>
              <a:t>Test: ~1K samples.</a:t>
            </a:r>
            <a:endParaRPr sz="1014">
              <a:solidFill>
                <a:srgbClr val="000000"/>
              </a:solidFill>
            </a:endParaRPr>
          </a:p>
          <a:p>
            <a:pPr indent="-293052" lvl="0" marL="457200" rtl="0" algn="l">
              <a:lnSpc>
                <a:spcPct val="95000"/>
              </a:lnSpc>
              <a:spcBef>
                <a:spcPts val="0"/>
              </a:spcBef>
              <a:spcAft>
                <a:spcPts val="0"/>
              </a:spcAft>
              <a:buClr>
                <a:srgbClr val="000000"/>
              </a:buClr>
              <a:buSzPts val="1015"/>
              <a:buChar char="●"/>
            </a:pPr>
            <a:r>
              <a:rPr lang="en" sz="1014">
                <a:solidFill>
                  <a:srgbClr val="000000"/>
                </a:solidFill>
              </a:rPr>
              <a:t>Exploratory Data Analysis (EDA)</a:t>
            </a:r>
            <a:endParaRPr sz="1014">
              <a:solidFill>
                <a:srgbClr val="000000"/>
              </a:solidFill>
            </a:endParaRPr>
          </a:p>
          <a:p>
            <a:pPr indent="-293052" lvl="1" marL="914400" rtl="0" algn="l">
              <a:lnSpc>
                <a:spcPct val="95000"/>
              </a:lnSpc>
              <a:spcBef>
                <a:spcPts val="0"/>
              </a:spcBef>
              <a:spcAft>
                <a:spcPts val="0"/>
              </a:spcAft>
              <a:buClr>
                <a:srgbClr val="000000"/>
              </a:buClr>
              <a:buSzPts val="1015"/>
              <a:buChar char="○"/>
            </a:pPr>
            <a:r>
              <a:rPr lang="en" sz="1014">
                <a:solidFill>
                  <a:srgbClr val="000000"/>
                </a:solidFill>
              </a:rPr>
              <a:t>Analyzed relationships between biochemical markers and liver disease.</a:t>
            </a:r>
            <a:endParaRPr sz="1014">
              <a:solidFill>
                <a:srgbClr val="000000"/>
              </a:solidFill>
            </a:endParaRPr>
          </a:p>
          <a:p>
            <a:pPr indent="-293052" lvl="1" marL="914400" rtl="0" algn="l">
              <a:lnSpc>
                <a:spcPct val="95000"/>
              </a:lnSpc>
              <a:spcBef>
                <a:spcPts val="0"/>
              </a:spcBef>
              <a:spcAft>
                <a:spcPts val="0"/>
              </a:spcAft>
              <a:buClr>
                <a:srgbClr val="000000"/>
              </a:buClr>
              <a:buSzPts val="1015"/>
              <a:buChar char="○"/>
            </a:pPr>
            <a:r>
              <a:rPr lang="en" sz="1014">
                <a:solidFill>
                  <a:srgbClr val="000000"/>
                </a:solidFill>
              </a:rPr>
              <a:t>Identified patterns &amp; trends to guide model selection.</a:t>
            </a:r>
            <a:endParaRPr sz="1014">
              <a:solidFill>
                <a:srgbClr val="000000"/>
              </a:solidFill>
            </a:endParaRPr>
          </a:p>
          <a:p>
            <a:pPr indent="-293052" lvl="1" marL="914400" rtl="0" algn="l">
              <a:lnSpc>
                <a:spcPct val="95000"/>
              </a:lnSpc>
              <a:spcBef>
                <a:spcPts val="0"/>
              </a:spcBef>
              <a:spcAft>
                <a:spcPts val="0"/>
              </a:spcAft>
              <a:buClr>
                <a:srgbClr val="000000"/>
              </a:buClr>
              <a:buSzPts val="1015"/>
              <a:buChar char="○"/>
            </a:pPr>
            <a:r>
              <a:rPr lang="en" sz="1014">
                <a:solidFill>
                  <a:srgbClr val="000000"/>
                </a:solidFill>
              </a:rPr>
              <a:t>Examined feature importance for predictive power.</a:t>
            </a:r>
            <a:endParaRPr sz="1014">
              <a:solidFill>
                <a:srgbClr val="000000"/>
              </a:solidFill>
            </a:endParaRPr>
          </a:p>
          <a:p>
            <a:pPr indent="-293052" lvl="0" marL="457200" rtl="0" algn="l">
              <a:lnSpc>
                <a:spcPct val="95000"/>
              </a:lnSpc>
              <a:spcBef>
                <a:spcPts val="0"/>
              </a:spcBef>
              <a:spcAft>
                <a:spcPts val="0"/>
              </a:spcAft>
              <a:buClr>
                <a:srgbClr val="000000"/>
              </a:buClr>
              <a:buSzPts val="1015"/>
              <a:buChar char="●"/>
            </a:pPr>
            <a:r>
              <a:rPr lang="en" sz="1014">
                <a:solidFill>
                  <a:srgbClr val="000000"/>
                </a:solidFill>
              </a:rPr>
              <a:t>Data Preparation &amp; Processing</a:t>
            </a:r>
            <a:endParaRPr sz="1014">
              <a:solidFill>
                <a:srgbClr val="000000"/>
              </a:solidFill>
            </a:endParaRPr>
          </a:p>
          <a:p>
            <a:pPr indent="-293052" lvl="1" marL="914400" rtl="0" algn="l">
              <a:lnSpc>
                <a:spcPct val="95000"/>
              </a:lnSpc>
              <a:spcBef>
                <a:spcPts val="0"/>
              </a:spcBef>
              <a:spcAft>
                <a:spcPts val="0"/>
              </a:spcAft>
              <a:buClr>
                <a:srgbClr val="000000"/>
              </a:buClr>
              <a:buSzPts val="1015"/>
              <a:buChar char="○"/>
            </a:pPr>
            <a:r>
              <a:rPr lang="en" sz="1014">
                <a:solidFill>
                  <a:srgbClr val="000000"/>
                </a:solidFill>
              </a:rPr>
              <a:t>Handled missing values &amp; outliers</a:t>
            </a:r>
            <a:r>
              <a:rPr lang="en" sz="1014">
                <a:solidFill>
                  <a:srgbClr val="000000"/>
                </a:solidFill>
              </a:rPr>
              <a:t> to ensure data integrity</a:t>
            </a:r>
            <a:r>
              <a:rPr lang="en" sz="1014">
                <a:solidFill>
                  <a:srgbClr val="000000"/>
                </a:solidFill>
              </a:rPr>
              <a:t>.</a:t>
            </a:r>
            <a:endParaRPr sz="1014">
              <a:solidFill>
                <a:srgbClr val="000000"/>
              </a:solidFill>
            </a:endParaRPr>
          </a:p>
          <a:p>
            <a:pPr indent="-293052" lvl="1" marL="914400" rtl="0" algn="l">
              <a:lnSpc>
                <a:spcPct val="95000"/>
              </a:lnSpc>
              <a:spcBef>
                <a:spcPts val="0"/>
              </a:spcBef>
              <a:spcAft>
                <a:spcPts val="0"/>
              </a:spcAft>
              <a:buClr>
                <a:srgbClr val="000000"/>
              </a:buClr>
              <a:buSzPts val="1015"/>
              <a:buChar char="○"/>
            </a:pPr>
            <a:r>
              <a:rPr lang="en" sz="1014">
                <a:solidFill>
                  <a:srgbClr val="000000"/>
                </a:solidFill>
              </a:rPr>
              <a:t>Encoded categorical variables</a:t>
            </a:r>
            <a:r>
              <a:rPr lang="en" sz="1014">
                <a:solidFill>
                  <a:srgbClr val="000000"/>
                </a:solidFill>
              </a:rPr>
              <a:t> for machine learning compatibility</a:t>
            </a:r>
            <a:r>
              <a:rPr lang="en" sz="1014">
                <a:solidFill>
                  <a:srgbClr val="000000"/>
                </a:solidFill>
              </a:rPr>
              <a:t>.</a:t>
            </a:r>
            <a:endParaRPr sz="1014">
              <a:solidFill>
                <a:srgbClr val="000000"/>
              </a:solidFill>
            </a:endParaRPr>
          </a:p>
          <a:p>
            <a:pPr indent="-293052" lvl="1" marL="914400" rtl="0" algn="l">
              <a:lnSpc>
                <a:spcPct val="95000"/>
              </a:lnSpc>
              <a:spcBef>
                <a:spcPts val="0"/>
              </a:spcBef>
              <a:spcAft>
                <a:spcPts val="0"/>
              </a:spcAft>
              <a:buClr>
                <a:srgbClr val="000000"/>
              </a:buClr>
              <a:buSzPts val="1015"/>
              <a:buChar char="○"/>
            </a:pPr>
            <a:r>
              <a:rPr lang="en" sz="1014">
                <a:solidFill>
                  <a:srgbClr val="000000"/>
                </a:solidFill>
              </a:rPr>
              <a:t>Scaled numerical feature</a:t>
            </a:r>
            <a:r>
              <a:rPr lang="en" sz="1014">
                <a:solidFill>
                  <a:srgbClr val="000000"/>
                </a:solidFill>
              </a:rPr>
              <a:t>s for better model performance</a:t>
            </a:r>
            <a:r>
              <a:rPr lang="en" sz="1014">
                <a:solidFill>
                  <a:srgbClr val="000000"/>
                </a:solidFill>
              </a:rPr>
              <a:t>.</a:t>
            </a:r>
            <a:endParaRPr sz="1014">
              <a:solidFill>
                <a:srgbClr val="000000"/>
              </a:solidFill>
            </a:endParaRPr>
          </a:p>
          <a:p>
            <a:pPr indent="-293052" lvl="1" marL="914400" rtl="0" algn="l">
              <a:lnSpc>
                <a:spcPct val="95000"/>
              </a:lnSpc>
              <a:spcBef>
                <a:spcPts val="0"/>
              </a:spcBef>
              <a:spcAft>
                <a:spcPts val="0"/>
              </a:spcAft>
              <a:buClr>
                <a:srgbClr val="000000"/>
              </a:buClr>
              <a:buSzPts val="1015"/>
              <a:buChar char="○"/>
            </a:pPr>
            <a:r>
              <a:rPr lang="en" sz="1014">
                <a:solidFill>
                  <a:srgbClr val="000000"/>
                </a:solidFill>
              </a:rPr>
              <a:t>Extracted key features</a:t>
            </a:r>
            <a:r>
              <a:rPr lang="en" sz="1014">
                <a:solidFill>
                  <a:srgbClr val="000000"/>
                </a:solidFill>
              </a:rPr>
              <a:t> to improve prediction accuracy</a:t>
            </a:r>
            <a:r>
              <a:rPr lang="en" sz="1014">
                <a:solidFill>
                  <a:srgbClr val="000000"/>
                </a:solidFill>
              </a:rPr>
              <a:t>.</a:t>
            </a:r>
            <a:endParaRPr sz="1014">
              <a:solidFill>
                <a:srgbClr val="000000"/>
              </a:solidFill>
            </a:endParaRPr>
          </a:p>
          <a:p>
            <a:pPr indent="-293052" lvl="0" marL="457200" rtl="0" algn="l">
              <a:lnSpc>
                <a:spcPct val="95000"/>
              </a:lnSpc>
              <a:spcBef>
                <a:spcPts val="0"/>
              </a:spcBef>
              <a:spcAft>
                <a:spcPts val="0"/>
              </a:spcAft>
              <a:buClr>
                <a:srgbClr val="000000"/>
              </a:buClr>
              <a:buSzPts val="1015"/>
              <a:buChar char="●"/>
            </a:pPr>
            <a:r>
              <a:rPr lang="en" sz="1014">
                <a:solidFill>
                  <a:srgbClr val="000000"/>
                </a:solidFill>
              </a:rPr>
              <a:t>Model Evaluation</a:t>
            </a:r>
            <a:endParaRPr sz="1014">
              <a:solidFill>
                <a:srgbClr val="000000"/>
              </a:solidFill>
            </a:endParaRPr>
          </a:p>
          <a:p>
            <a:pPr indent="-293052" lvl="1" marL="914400" rtl="0" algn="l">
              <a:lnSpc>
                <a:spcPct val="95000"/>
              </a:lnSpc>
              <a:spcBef>
                <a:spcPts val="0"/>
              </a:spcBef>
              <a:spcAft>
                <a:spcPts val="0"/>
              </a:spcAft>
              <a:buClr>
                <a:srgbClr val="000000"/>
              </a:buClr>
              <a:buSzPts val="1015"/>
              <a:buChar char="○"/>
            </a:pPr>
            <a:r>
              <a:rPr lang="en" sz="1014">
                <a:solidFill>
                  <a:srgbClr val="000000"/>
                </a:solidFill>
              </a:rPr>
              <a:t>Four models tested</a:t>
            </a:r>
            <a:r>
              <a:rPr lang="en" sz="1014">
                <a:solidFill>
                  <a:srgbClr val="000000"/>
                </a:solidFill>
              </a:rPr>
              <a:t>:</a:t>
            </a:r>
            <a:endParaRPr sz="1014">
              <a:solidFill>
                <a:srgbClr val="000000"/>
              </a:solidFill>
            </a:endParaRPr>
          </a:p>
          <a:p>
            <a:pPr indent="-293052" lvl="2" marL="1371600" rtl="0" algn="l">
              <a:lnSpc>
                <a:spcPct val="95000"/>
              </a:lnSpc>
              <a:spcBef>
                <a:spcPts val="0"/>
              </a:spcBef>
              <a:spcAft>
                <a:spcPts val="0"/>
              </a:spcAft>
              <a:buClr>
                <a:srgbClr val="000000"/>
              </a:buClr>
              <a:buSzPts val="1015"/>
              <a:buChar char="■"/>
            </a:pPr>
            <a:r>
              <a:rPr lang="en" sz="1014">
                <a:solidFill>
                  <a:srgbClr val="000000"/>
                </a:solidFill>
              </a:rPr>
              <a:t>Logistic Regression</a:t>
            </a:r>
            <a:endParaRPr sz="1014">
              <a:solidFill>
                <a:srgbClr val="000000"/>
              </a:solidFill>
            </a:endParaRPr>
          </a:p>
          <a:p>
            <a:pPr indent="-293052" lvl="2" marL="1371600" rtl="0" algn="l">
              <a:lnSpc>
                <a:spcPct val="95000"/>
              </a:lnSpc>
              <a:spcBef>
                <a:spcPts val="0"/>
              </a:spcBef>
              <a:spcAft>
                <a:spcPts val="0"/>
              </a:spcAft>
              <a:buClr>
                <a:srgbClr val="000000"/>
              </a:buClr>
              <a:buSzPts val="1015"/>
              <a:buChar char="■"/>
            </a:pPr>
            <a:r>
              <a:rPr lang="en" sz="1014">
                <a:solidFill>
                  <a:srgbClr val="000000"/>
                </a:solidFill>
              </a:rPr>
              <a:t>Random Forest</a:t>
            </a:r>
            <a:endParaRPr sz="1014">
              <a:solidFill>
                <a:srgbClr val="000000"/>
              </a:solidFill>
            </a:endParaRPr>
          </a:p>
          <a:p>
            <a:pPr indent="-293052" lvl="2" marL="1371600" rtl="0" algn="l">
              <a:lnSpc>
                <a:spcPct val="95000"/>
              </a:lnSpc>
              <a:spcBef>
                <a:spcPts val="0"/>
              </a:spcBef>
              <a:spcAft>
                <a:spcPts val="0"/>
              </a:spcAft>
              <a:buClr>
                <a:srgbClr val="000000"/>
              </a:buClr>
              <a:buSzPts val="1015"/>
              <a:buChar char="■"/>
            </a:pPr>
            <a:r>
              <a:rPr lang="en" sz="1014">
                <a:solidFill>
                  <a:srgbClr val="000000"/>
                </a:solidFill>
              </a:rPr>
              <a:t>KNN</a:t>
            </a:r>
            <a:endParaRPr sz="1014">
              <a:solidFill>
                <a:srgbClr val="000000"/>
              </a:solidFill>
            </a:endParaRPr>
          </a:p>
          <a:p>
            <a:pPr indent="-293052" lvl="2" marL="1371600" rtl="0" algn="l">
              <a:lnSpc>
                <a:spcPct val="95000"/>
              </a:lnSpc>
              <a:spcBef>
                <a:spcPts val="0"/>
              </a:spcBef>
              <a:spcAft>
                <a:spcPts val="0"/>
              </a:spcAft>
              <a:buClr>
                <a:srgbClr val="000000"/>
              </a:buClr>
              <a:buSzPts val="1015"/>
              <a:buChar char="■"/>
            </a:pPr>
            <a:r>
              <a:rPr lang="en" sz="1014">
                <a:solidFill>
                  <a:srgbClr val="000000"/>
                </a:solidFill>
              </a:rPr>
              <a:t>FNN</a:t>
            </a:r>
            <a:endParaRPr sz="1014">
              <a:solidFill>
                <a:srgbClr val="000000"/>
              </a:solidFill>
            </a:endParaRPr>
          </a:p>
          <a:p>
            <a:pPr indent="0" lvl="0" marL="0" rtl="0" algn="l">
              <a:lnSpc>
                <a:spcPct val="95000"/>
              </a:lnSpc>
              <a:spcBef>
                <a:spcPts val="1200"/>
              </a:spcBef>
              <a:spcAft>
                <a:spcPts val="0"/>
              </a:spcAft>
              <a:buNone/>
            </a:pPr>
            <a:r>
              <a:rPr lang="en" sz="1014"/>
              <a:t>	</a:t>
            </a:r>
            <a:endParaRPr sz="1014"/>
          </a:p>
          <a:p>
            <a:pPr indent="0" lvl="0" marL="457200" rtl="0" algn="l">
              <a:lnSpc>
                <a:spcPct val="95000"/>
              </a:lnSpc>
              <a:spcBef>
                <a:spcPts val="1200"/>
              </a:spcBef>
              <a:spcAft>
                <a:spcPts val="1200"/>
              </a:spcAft>
              <a:buNone/>
            </a:pPr>
            <a:r>
              <a:t/>
            </a:r>
            <a:endParaRPr sz="914"/>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FNN</a:t>
            </a:r>
            <a:endParaRPr/>
          </a:p>
        </p:txBody>
      </p:sp>
      <p:pic>
        <p:nvPicPr>
          <p:cNvPr id="419" name="Google Shape;419;p32" title="截圖 2025-03-10 下午2.32.24.png"/>
          <p:cNvPicPr preferRelativeResize="0"/>
          <p:nvPr/>
        </p:nvPicPr>
        <p:blipFill>
          <a:blip r:embed="rId3">
            <a:alphaModFix/>
          </a:blip>
          <a:stretch>
            <a:fillRect/>
          </a:stretch>
        </p:blipFill>
        <p:spPr>
          <a:xfrm>
            <a:off x="892975" y="1356062"/>
            <a:ext cx="3480650" cy="3133324"/>
          </a:xfrm>
          <a:prstGeom prst="rect">
            <a:avLst/>
          </a:prstGeom>
          <a:noFill/>
          <a:ln>
            <a:noFill/>
          </a:ln>
        </p:spPr>
      </p:pic>
      <p:pic>
        <p:nvPicPr>
          <p:cNvPr id="420" name="Google Shape;420;p32" title="截圖 2025-03-10 下午2.32.30.png"/>
          <p:cNvPicPr preferRelativeResize="0"/>
          <p:nvPr/>
        </p:nvPicPr>
        <p:blipFill>
          <a:blip r:embed="rId4">
            <a:alphaModFix/>
          </a:blip>
          <a:stretch>
            <a:fillRect/>
          </a:stretch>
        </p:blipFill>
        <p:spPr>
          <a:xfrm>
            <a:off x="4572003" y="1356050"/>
            <a:ext cx="4060275" cy="3277950"/>
          </a:xfrm>
          <a:prstGeom prst="rect">
            <a:avLst/>
          </a:prstGeom>
          <a:noFill/>
          <a:ln>
            <a:noFill/>
          </a:ln>
        </p:spPr>
      </p:pic>
      <p:pic>
        <p:nvPicPr>
          <p:cNvPr id="421" name="Google Shape;421;p32" title="截圖 2025-03-10 下午2.57.32.png"/>
          <p:cNvPicPr preferRelativeResize="0"/>
          <p:nvPr/>
        </p:nvPicPr>
        <p:blipFill>
          <a:blip r:embed="rId5">
            <a:alphaModFix/>
          </a:blip>
          <a:stretch>
            <a:fillRect/>
          </a:stretch>
        </p:blipFill>
        <p:spPr>
          <a:xfrm>
            <a:off x="5779075" y="473750"/>
            <a:ext cx="2165675" cy="810000"/>
          </a:xfrm>
          <a:prstGeom prst="rect">
            <a:avLst/>
          </a:prstGeom>
          <a:noFill/>
          <a:ln>
            <a:noFill/>
          </a:ln>
        </p:spPr>
      </p:pic>
      <p:sp>
        <p:nvSpPr>
          <p:cNvPr id="422" name="Google Shape;422;p32"/>
          <p:cNvSpPr txBox="1"/>
          <p:nvPr/>
        </p:nvSpPr>
        <p:spPr>
          <a:xfrm>
            <a:off x="952650" y="4417075"/>
            <a:ext cx="2637300" cy="615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Training Accuracy: 0.9860 </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Test Accuracy: 0.9879</a:t>
            </a:r>
            <a:endParaRPr sz="1300">
              <a:solidFill>
                <a:schemeClr val="dk2"/>
              </a:solidFill>
              <a:latin typeface="Nunito"/>
              <a:ea typeface="Nunito"/>
              <a:cs typeface="Nunito"/>
              <a:sym typeface="Nunito"/>
            </a:endParaRPr>
          </a:p>
        </p:txBody>
      </p:sp>
      <p:sp>
        <p:nvSpPr>
          <p:cNvPr id="423" name="Google Shape;423;p32"/>
          <p:cNvSpPr txBox="1"/>
          <p:nvPr/>
        </p:nvSpPr>
        <p:spPr>
          <a:xfrm>
            <a:off x="1303800" y="1034425"/>
            <a:ext cx="4301700" cy="3693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b="1" i="1" lang="en" sz="1200">
                <a:solidFill>
                  <a:srgbClr val="212121"/>
                </a:solidFill>
              </a:rPr>
              <a:t>Units: 256, Dropout: 0.1, LR: 0.0005 </a:t>
            </a:r>
            <a:endParaRPr b="1" sz="1500">
              <a:solidFill>
                <a:schemeClr val="dk2"/>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KNN</a:t>
            </a:r>
            <a:endParaRPr/>
          </a:p>
        </p:txBody>
      </p:sp>
      <p:pic>
        <p:nvPicPr>
          <p:cNvPr id="429" name="Google Shape;429;p33"/>
          <p:cNvPicPr preferRelativeResize="0"/>
          <p:nvPr/>
        </p:nvPicPr>
        <p:blipFill>
          <a:blip r:embed="rId3">
            <a:alphaModFix/>
          </a:blip>
          <a:stretch>
            <a:fillRect/>
          </a:stretch>
        </p:blipFill>
        <p:spPr>
          <a:xfrm>
            <a:off x="392625" y="2100300"/>
            <a:ext cx="4179375" cy="3013113"/>
          </a:xfrm>
          <a:prstGeom prst="rect">
            <a:avLst/>
          </a:prstGeom>
          <a:noFill/>
          <a:ln>
            <a:noFill/>
          </a:ln>
        </p:spPr>
      </p:pic>
      <p:pic>
        <p:nvPicPr>
          <p:cNvPr id="430" name="Google Shape;430;p33"/>
          <p:cNvPicPr preferRelativeResize="0"/>
          <p:nvPr/>
        </p:nvPicPr>
        <p:blipFill>
          <a:blip r:embed="rId4">
            <a:alphaModFix/>
          </a:blip>
          <a:stretch>
            <a:fillRect/>
          </a:stretch>
        </p:blipFill>
        <p:spPr>
          <a:xfrm>
            <a:off x="5207825" y="2438700"/>
            <a:ext cx="3936173" cy="2674725"/>
          </a:xfrm>
          <a:prstGeom prst="rect">
            <a:avLst/>
          </a:prstGeom>
          <a:noFill/>
          <a:ln>
            <a:noFill/>
          </a:ln>
        </p:spPr>
      </p:pic>
      <p:pic>
        <p:nvPicPr>
          <p:cNvPr id="431" name="Google Shape;431;p33"/>
          <p:cNvPicPr preferRelativeResize="0"/>
          <p:nvPr/>
        </p:nvPicPr>
        <p:blipFill>
          <a:blip r:embed="rId5">
            <a:alphaModFix/>
          </a:blip>
          <a:stretch>
            <a:fillRect/>
          </a:stretch>
        </p:blipFill>
        <p:spPr>
          <a:xfrm>
            <a:off x="2775500" y="78325"/>
            <a:ext cx="4863401" cy="381600"/>
          </a:xfrm>
          <a:prstGeom prst="rect">
            <a:avLst/>
          </a:prstGeom>
          <a:noFill/>
          <a:ln>
            <a:noFill/>
          </a:ln>
        </p:spPr>
      </p:pic>
      <p:pic>
        <p:nvPicPr>
          <p:cNvPr id="432" name="Google Shape;432;p33"/>
          <p:cNvPicPr preferRelativeResize="0"/>
          <p:nvPr/>
        </p:nvPicPr>
        <p:blipFill>
          <a:blip r:embed="rId6">
            <a:alphaModFix/>
          </a:blip>
          <a:stretch>
            <a:fillRect/>
          </a:stretch>
        </p:blipFill>
        <p:spPr>
          <a:xfrm>
            <a:off x="6126775" y="459925"/>
            <a:ext cx="2545100" cy="1744750"/>
          </a:xfrm>
          <a:prstGeom prst="rect">
            <a:avLst/>
          </a:prstGeom>
          <a:noFill/>
          <a:ln>
            <a:noFill/>
          </a:ln>
        </p:spPr>
      </p:pic>
      <p:pic>
        <p:nvPicPr>
          <p:cNvPr id="433" name="Google Shape;433;p33"/>
          <p:cNvPicPr preferRelativeResize="0"/>
          <p:nvPr/>
        </p:nvPicPr>
        <p:blipFill>
          <a:blip r:embed="rId7">
            <a:alphaModFix/>
          </a:blip>
          <a:stretch>
            <a:fillRect/>
          </a:stretch>
        </p:blipFill>
        <p:spPr>
          <a:xfrm>
            <a:off x="3042875" y="494225"/>
            <a:ext cx="2545101" cy="14566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4"/>
          <p:cNvSpPr txBox="1"/>
          <p:nvPr>
            <p:ph type="title"/>
          </p:nvPr>
        </p:nvSpPr>
        <p:spPr>
          <a:xfrm>
            <a:off x="1303800" y="598575"/>
            <a:ext cx="23097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pic>
        <p:nvPicPr>
          <p:cNvPr id="439" name="Google Shape;439;p34"/>
          <p:cNvPicPr preferRelativeResize="0"/>
          <p:nvPr/>
        </p:nvPicPr>
        <p:blipFill>
          <a:blip r:embed="rId3">
            <a:alphaModFix/>
          </a:blip>
          <a:stretch>
            <a:fillRect/>
          </a:stretch>
        </p:blipFill>
        <p:spPr>
          <a:xfrm>
            <a:off x="4054050" y="1846475"/>
            <a:ext cx="2584250" cy="1595375"/>
          </a:xfrm>
          <a:prstGeom prst="rect">
            <a:avLst/>
          </a:prstGeom>
          <a:noFill/>
          <a:ln>
            <a:noFill/>
          </a:ln>
        </p:spPr>
      </p:pic>
      <p:pic>
        <p:nvPicPr>
          <p:cNvPr id="440" name="Google Shape;440;p34" title="16291741636250_.pic.jpg"/>
          <p:cNvPicPr preferRelativeResize="0"/>
          <p:nvPr/>
        </p:nvPicPr>
        <p:blipFill>
          <a:blip r:embed="rId4">
            <a:alphaModFix/>
          </a:blip>
          <a:stretch>
            <a:fillRect/>
          </a:stretch>
        </p:blipFill>
        <p:spPr>
          <a:xfrm>
            <a:off x="6438200" y="1846475"/>
            <a:ext cx="2705800" cy="1595375"/>
          </a:xfrm>
          <a:prstGeom prst="rect">
            <a:avLst/>
          </a:prstGeom>
          <a:noFill/>
          <a:ln>
            <a:noFill/>
          </a:ln>
        </p:spPr>
      </p:pic>
      <p:sp>
        <p:nvSpPr>
          <p:cNvPr id="441" name="Google Shape;441;p34"/>
          <p:cNvSpPr txBox="1"/>
          <p:nvPr/>
        </p:nvSpPr>
        <p:spPr>
          <a:xfrm>
            <a:off x="8079800" y="1597863"/>
            <a:ext cx="1299600" cy="35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300" u="sng">
                <a:solidFill>
                  <a:schemeClr val="dk2"/>
                </a:solidFill>
                <a:latin typeface="Nunito"/>
                <a:ea typeface="Nunito"/>
                <a:cs typeface="Nunito"/>
                <a:sym typeface="Nunito"/>
              </a:rPr>
              <a:t>With </a:t>
            </a:r>
            <a:r>
              <a:rPr lang="en" sz="1300" u="sng">
                <a:solidFill>
                  <a:schemeClr val="dk2"/>
                </a:solidFill>
                <a:latin typeface="Nunito"/>
                <a:ea typeface="Nunito"/>
                <a:cs typeface="Nunito"/>
                <a:sym typeface="Nunito"/>
              </a:rPr>
              <a:t>pca</a:t>
            </a:r>
            <a:endParaRPr sz="1300" u="sng">
              <a:solidFill>
                <a:schemeClr val="dk2"/>
              </a:solidFill>
              <a:latin typeface="Nunito"/>
              <a:ea typeface="Nunito"/>
              <a:cs typeface="Nunito"/>
              <a:sym typeface="Nunito"/>
            </a:endParaRPr>
          </a:p>
        </p:txBody>
      </p:sp>
      <p:pic>
        <p:nvPicPr>
          <p:cNvPr id="442" name="Google Shape;442;p34"/>
          <p:cNvPicPr preferRelativeResize="0"/>
          <p:nvPr/>
        </p:nvPicPr>
        <p:blipFill>
          <a:blip r:embed="rId5">
            <a:alphaModFix/>
          </a:blip>
          <a:stretch>
            <a:fillRect/>
          </a:stretch>
        </p:blipFill>
        <p:spPr>
          <a:xfrm>
            <a:off x="548925" y="1884824"/>
            <a:ext cx="3276176" cy="1401875"/>
          </a:xfrm>
          <a:prstGeom prst="rect">
            <a:avLst/>
          </a:prstGeom>
          <a:noFill/>
          <a:ln>
            <a:noFill/>
          </a:ln>
        </p:spPr>
      </p:pic>
      <p:pic>
        <p:nvPicPr>
          <p:cNvPr id="443" name="Google Shape;443;p34" title="截圖 2025-03-10 下午2.43.56.png"/>
          <p:cNvPicPr preferRelativeResize="0"/>
          <p:nvPr/>
        </p:nvPicPr>
        <p:blipFill>
          <a:blip r:embed="rId6">
            <a:alphaModFix/>
          </a:blip>
          <a:stretch>
            <a:fillRect/>
          </a:stretch>
        </p:blipFill>
        <p:spPr>
          <a:xfrm>
            <a:off x="434450" y="3728800"/>
            <a:ext cx="3505125" cy="1233175"/>
          </a:xfrm>
          <a:prstGeom prst="rect">
            <a:avLst/>
          </a:prstGeom>
          <a:noFill/>
          <a:ln>
            <a:noFill/>
          </a:ln>
        </p:spPr>
      </p:pic>
      <p:sp>
        <p:nvSpPr>
          <p:cNvPr id="444" name="Google Shape;444;p34"/>
          <p:cNvSpPr/>
          <p:nvPr/>
        </p:nvSpPr>
        <p:spPr>
          <a:xfrm>
            <a:off x="3780225" y="1487975"/>
            <a:ext cx="1431600" cy="351600"/>
          </a:xfrm>
          <a:prstGeom prst="roundRect">
            <a:avLst>
              <a:gd fmla="val 16667" name="adj"/>
            </a:avLst>
          </a:prstGeom>
          <a:solidFill>
            <a:srgbClr val="DCDCD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Random Forest</a:t>
            </a:r>
            <a:endParaRPr>
              <a:latin typeface="Nunito"/>
              <a:ea typeface="Nunito"/>
              <a:cs typeface="Nunito"/>
              <a:sym typeface="Nunito"/>
            </a:endParaRPr>
          </a:p>
        </p:txBody>
      </p:sp>
      <p:sp>
        <p:nvSpPr>
          <p:cNvPr id="445" name="Google Shape;445;p34"/>
          <p:cNvSpPr/>
          <p:nvPr/>
        </p:nvSpPr>
        <p:spPr>
          <a:xfrm>
            <a:off x="192575" y="1487975"/>
            <a:ext cx="1431600" cy="351600"/>
          </a:xfrm>
          <a:prstGeom prst="roundRect">
            <a:avLst>
              <a:gd fmla="val 16667" name="adj"/>
            </a:avLst>
          </a:prstGeom>
          <a:solidFill>
            <a:srgbClr val="DCDCD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Logistic</a:t>
            </a:r>
            <a:endParaRPr>
              <a:latin typeface="Nunito"/>
              <a:ea typeface="Nunito"/>
              <a:cs typeface="Nunito"/>
              <a:sym typeface="Nunito"/>
            </a:endParaRPr>
          </a:p>
        </p:txBody>
      </p:sp>
      <p:sp>
        <p:nvSpPr>
          <p:cNvPr id="446" name="Google Shape;446;p34"/>
          <p:cNvSpPr/>
          <p:nvPr/>
        </p:nvSpPr>
        <p:spPr>
          <a:xfrm>
            <a:off x="192575" y="3331938"/>
            <a:ext cx="1431600" cy="351600"/>
          </a:xfrm>
          <a:prstGeom prst="roundRect">
            <a:avLst>
              <a:gd fmla="val 16667" name="adj"/>
            </a:avLst>
          </a:prstGeom>
          <a:solidFill>
            <a:srgbClr val="DCDCD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FNN</a:t>
            </a:r>
            <a:endParaRPr>
              <a:latin typeface="Nunito"/>
              <a:ea typeface="Nunito"/>
              <a:cs typeface="Nunito"/>
              <a:sym typeface="Nunito"/>
            </a:endParaRPr>
          </a:p>
        </p:txBody>
      </p:sp>
      <p:sp>
        <p:nvSpPr>
          <p:cNvPr id="447" name="Google Shape;447;p34"/>
          <p:cNvSpPr/>
          <p:nvPr/>
        </p:nvSpPr>
        <p:spPr>
          <a:xfrm>
            <a:off x="3780225" y="3377200"/>
            <a:ext cx="1431600" cy="351600"/>
          </a:xfrm>
          <a:prstGeom prst="roundRect">
            <a:avLst>
              <a:gd fmla="val 16667" name="adj"/>
            </a:avLst>
          </a:prstGeom>
          <a:solidFill>
            <a:srgbClr val="DCDCD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KNN</a:t>
            </a:r>
            <a:endParaRPr>
              <a:latin typeface="Nunito"/>
              <a:ea typeface="Nunito"/>
              <a:cs typeface="Nunito"/>
              <a:sym typeface="Nunito"/>
            </a:endParaRPr>
          </a:p>
        </p:txBody>
      </p:sp>
      <p:pic>
        <p:nvPicPr>
          <p:cNvPr id="448" name="Google Shape;448;p34"/>
          <p:cNvPicPr preferRelativeResize="0"/>
          <p:nvPr/>
        </p:nvPicPr>
        <p:blipFill>
          <a:blip r:embed="rId7">
            <a:alphaModFix/>
          </a:blip>
          <a:stretch>
            <a:fillRect/>
          </a:stretch>
        </p:blipFill>
        <p:spPr>
          <a:xfrm>
            <a:off x="5211825" y="3772300"/>
            <a:ext cx="3274137" cy="1233175"/>
          </a:xfrm>
          <a:prstGeom prst="rect">
            <a:avLst/>
          </a:prstGeom>
          <a:noFill/>
          <a:ln>
            <a:noFill/>
          </a:ln>
        </p:spPr>
      </p:pic>
      <p:sp>
        <p:nvSpPr>
          <p:cNvPr id="449" name="Google Shape;449;p34"/>
          <p:cNvSpPr txBox="1"/>
          <p:nvPr/>
        </p:nvSpPr>
        <p:spPr>
          <a:xfrm>
            <a:off x="4179625" y="198375"/>
            <a:ext cx="3595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Logistic regression models are not suitable</a:t>
            </a:r>
            <a:r>
              <a:rPr lang="en"/>
              <a:t>：non linear relationship</a:t>
            </a:r>
            <a:r>
              <a:rPr lang="en"/>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 </a:t>
            </a:r>
            <a:endParaRPr/>
          </a:p>
        </p:txBody>
      </p:sp>
      <p:sp>
        <p:nvSpPr>
          <p:cNvPr id="455" name="Google Shape;455;p35"/>
          <p:cNvSpPr txBox="1"/>
          <p:nvPr>
            <p:ph idx="1" type="body"/>
          </p:nvPr>
        </p:nvSpPr>
        <p:spPr>
          <a:xfrm>
            <a:off x="751950" y="1204975"/>
            <a:ext cx="8134200" cy="38532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n" sz="1400"/>
              <a:t>Data Imbalance:</a:t>
            </a:r>
            <a:endParaRPr sz="1400"/>
          </a:p>
          <a:p>
            <a:pPr indent="0" lvl="0" marL="457200" rtl="0" algn="l">
              <a:spcBef>
                <a:spcPts val="1200"/>
              </a:spcBef>
              <a:spcAft>
                <a:spcPts val="0"/>
              </a:spcAft>
              <a:buNone/>
            </a:pPr>
            <a:r>
              <a:rPr lang="en" sz="1400"/>
              <a:t>Dataset has more n</a:t>
            </a:r>
            <a:r>
              <a:rPr lang="en" sz="1400"/>
              <a:t>o</a:t>
            </a:r>
            <a:r>
              <a:rPr lang="en" sz="1400"/>
              <a:t>n-disease cases than disease cases, the model might become biased</a:t>
            </a:r>
            <a:endParaRPr sz="1400"/>
          </a:p>
          <a:p>
            <a:pPr indent="-317500" lvl="0" marL="457200" rtl="0" algn="l">
              <a:spcBef>
                <a:spcPts val="1200"/>
              </a:spcBef>
              <a:spcAft>
                <a:spcPts val="0"/>
              </a:spcAft>
              <a:buSzPts val="1400"/>
              <a:buChar char="●"/>
            </a:pPr>
            <a:r>
              <a:rPr lang="en" sz="1400"/>
              <a:t>Feature Availability: </a:t>
            </a:r>
            <a:endParaRPr sz="1400"/>
          </a:p>
          <a:p>
            <a:pPr indent="0" lvl="0" marL="457200" rtl="0" algn="l">
              <a:spcBef>
                <a:spcPts val="1200"/>
              </a:spcBef>
              <a:spcAft>
                <a:spcPts val="0"/>
              </a:spcAft>
              <a:buNone/>
            </a:pPr>
            <a:r>
              <a:rPr lang="en" sz="1400"/>
              <a:t>Some important features like lifestyle habits and medication history were not included</a:t>
            </a:r>
            <a:endParaRPr sz="1400"/>
          </a:p>
          <a:p>
            <a:pPr indent="-317500" lvl="0" marL="457200" rtl="0" algn="l">
              <a:spcBef>
                <a:spcPts val="1200"/>
              </a:spcBef>
              <a:spcAft>
                <a:spcPts val="0"/>
              </a:spcAft>
              <a:buSzPts val="1400"/>
              <a:buChar char="●"/>
            </a:pPr>
            <a:r>
              <a:rPr lang="en" sz="1400"/>
              <a:t>Overfitting Risk: </a:t>
            </a:r>
            <a:endParaRPr sz="1400"/>
          </a:p>
          <a:p>
            <a:pPr indent="0" lvl="0" marL="457200" rtl="0" algn="l">
              <a:spcBef>
                <a:spcPts val="1200"/>
              </a:spcBef>
              <a:spcAft>
                <a:spcPts val="0"/>
              </a:spcAft>
              <a:buNone/>
            </a:pPr>
            <a:r>
              <a:rPr lang="en" sz="1400"/>
              <a:t>Dropout, early stopping, regularization, and cross-validation are</a:t>
            </a:r>
            <a:r>
              <a:rPr lang="en" sz="1400"/>
              <a:t> </a:t>
            </a:r>
            <a:r>
              <a:rPr lang="en" sz="1400"/>
              <a:t>needed to improve generalization </a:t>
            </a:r>
            <a:endParaRPr sz="1400"/>
          </a:p>
          <a:p>
            <a:pPr indent="-317500" lvl="0" marL="457200" rtl="0" algn="l">
              <a:spcBef>
                <a:spcPts val="1200"/>
              </a:spcBef>
              <a:spcAft>
                <a:spcPts val="0"/>
              </a:spcAft>
              <a:buSzPts val="1400"/>
              <a:buChar char="●"/>
            </a:pPr>
            <a:r>
              <a:rPr lang="en" sz="1400"/>
              <a:t>Interpretability: </a:t>
            </a:r>
            <a:endParaRPr sz="1400"/>
          </a:p>
          <a:p>
            <a:pPr indent="0" lvl="0" marL="457200" rtl="0" algn="l">
              <a:spcBef>
                <a:spcPts val="1200"/>
              </a:spcBef>
              <a:spcAft>
                <a:spcPts val="0"/>
              </a:spcAft>
              <a:buNone/>
            </a:pPr>
            <a:r>
              <a:rPr lang="en" sz="1400"/>
              <a:t>Deep learning models  such as  FNNs </a:t>
            </a:r>
            <a:r>
              <a:rPr lang="en" sz="1400"/>
              <a:t>do not provide clear explanations for predictions</a:t>
            </a:r>
            <a:endParaRPr sz="1400"/>
          </a:p>
          <a:p>
            <a:pPr indent="-317500" lvl="0" marL="457200" rtl="0" algn="l">
              <a:spcBef>
                <a:spcPts val="1200"/>
              </a:spcBef>
              <a:spcAft>
                <a:spcPts val="0"/>
              </a:spcAft>
              <a:buSzPts val="1400"/>
              <a:buChar char="●"/>
            </a:pPr>
            <a:r>
              <a:rPr lang="en" sz="1400"/>
              <a:t>Hardware: </a:t>
            </a:r>
            <a:endParaRPr sz="1400"/>
          </a:p>
          <a:p>
            <a:pPr indent="0" lvl="0" marL="457200" rtl="0" algn="l">
              <a:spcBef>
                <a:spcPts val="1200"/>
              </a:spcBef>
              <a:spcAft>
                <a:spcPts val="1200"/>
              </a:spcAft>
              <a:buNone/>
            </a:pPr>
            <a:r>
              <a:rPr lang="en" sz="1400"/>
              <a:t>Hyperparameter tuning and cross-validation on large datasets requires GPUs for processing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Team</a:t>
            </a:r>
            <a:endParaRPr/>
          </a:p>
        </p:txBody>
      </p:sp>
      <p:sp>
        <p:nvSpPr>
          <p:cNvPr id="461" name="Google Shape;461;p36"/>
          <p:cNvSpPr txBox="1"/>
          <p:nvPr>
            <p:ph idx="1" type="body"/>
          </p:nvPr>
        </p:nvSpPr>
        <p:spPr>
          <a:xfrm>
            <a:off x="316000" y="2242525"/>
            <a:ext cx="2047200" cy="2541600"/>
          </a:xfrm>
          <a:prstGeom prst="rect">
            <a:avLst/>
          </a:prstGeom>
          <a:ln cap="flat" cmpd="sng" w="19050">
            <a:solidFill>
              <a:srgbClr val="999999"/>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EDA</a:t>
            </a:r>
            <a:endParaRPr/>
          </a:p>
          <a:p>
            <a:pPr indent="0" lvl="0" marL="0" rtl="0" algn="l">
              <a:spcBef>
                <a:spcPts val="1200"/>
              </a:spcBef>
              <a:spcAft>
                <a:spcPts val="0"/>
              </a:spcAft>
              <a:buNone/>
            </a:pPr>
            <a:r>
              <a:rPr lang="en"/>
              <a:t>Logistic </a:t>
            </a:r>
            <a:r>
              <a:rPr lang="en"/>
              <a:t>Regression</a:t>
            </a:r>
            <a:endParaRPr/>
          </a:p>
          <a:p>
            <a:pPr indent="0" lvl="0" marL="0" rtl="0" algn="l">
              <a:spcBef>
                <a:spcPts val="1200"/>
              </a:spcBef>
              <a:spcAft>
                <a:spcPts val="0"/>
              </a:spcAft>
              <a:buNone/>
            </a:pPr>
            <a:r>
              <a:rPr lang="en"/>
              <a:t>Model Evaluation</a:t>
            </a:r>
            <a:endParaRPr/>
          </a:p>
          <a:p>
            <a:pPr indent="0" lvl="0" marL="0" rtl="0" algn="l">
              <a:spcBef>
                <a:spcPts val="1200"/>
              </a:spcBef>
              <a:spcAft>
                <a:spcPts val="0"/>
              </a:spcAft>
              <a:buNone/>
            </a:pPr>
            <a:r>
              <a:rPr lang="en"/>
              <a:t>Slides</a:t>
            </a:r>
            <a:r>
              <a:rPr lang="en"/>
              <a:t>	</a:t>
            </a:r>
            <a:endParaRPr/>
          </a:p>
          <a:p>
            <a:pPr indent="0" lvl="0" marL="0" rtl="0" algn="l">
              <a:spcBef>
                <a:spcPts val="1200"/>
              </a:spcBef>
              <a:spcAft>
                <a:spcPts val="1200"/>
              </a:spcAft>
              <a:buNone/>
            </a:pPr>
            <a:r>
              <a:rPr lang="en"/>
              <a:t>Essay</a:t>
            </a:r>
            <a:endParaRPr/>
          </a:p>
        </p:txBody>
      </p:sp>
      <p:sp>
        <p:nvSpPr>
          <p:cNvPr id="462" name="Google Shape;462;p36"/>
          <p:cNvSpPr txBox="1"/>
          <p:nvPr>
            <p:ph idx="1" type="body"/>
          </p:nvPr>
        </p:nvSpPr>
        <p:spPr>
          <a:xfrm>
            <a:off x="2470938" y="2242525"/>
            <a:ext cx="2047200" cy="2541600"/>
          </a:xfrm>
          <a:prstGeom prst="rect">
            <a:avLst/>
          </a:prstGeom>
          <a:ln cap="flat" cmpd="sng" w="19050">
            <a:solidFill>
              <a:srgbClr val="B7B7B7"/>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Feature </a:t>
            </a:r>
            <a:r>
              <a:rPr lang="en"/>
              <a:t>Engineering</a:t>
            </a:r>
            <a:endParaRPr/>
          </a:p>
          <a:p>
            <a:pPr indent="0" lvl="0" marL="0" rtl="0" algn="l">
              <a:spcBef>
                <a:spcPts val="1200"/>
              </a:spcBef>
              <a:spcAft>
                <a:spcPts val="0"/>
              </a:spcAft>
              <a:buNone/>
            </a:pPr>
            <a:r>
              <a:rPr lang="en"/>
              <a:t>Random Forest</a:t>
            </a:r>
            <a:endParaRPr/>
          </a:p>
          <a:p>
            <a:pPr indent="0" lvl="0" marL="0" rtl="0" algn="l">
              <a:spcBef>
                <a:spcPts val="1200"/>
              </a:spcBef>
              <a:spcAft>
                <a:spcPts val="0"/>
              </a:spcAft>
              <a:buNone/>
            </a:pPr>
            <a:r>
              <a:rPr lang="en"/>
              <a:t>Model Evaluation</a:t>
            </a:r>
            <a:endParaRPr/>
          </a:p>
          <a:p>
            <a:pPr indent="0" lvl="0" marL="0" rtl="0" algn="l">
              <a:spcBef>
                <a:spcPts val="1200"/>
              </a:spcBef>
              <a:spcAft>
                <a:spcPts val="0"/>
              </a:spcAft>
              <a:buNone/>
            </a:pPr>
            <a:r>
              <a:rPr lang="en"/>
              <a:t>Slides</a:t>
            </a:r>
            <a:endParaRPr/>
          </a:p>
          <a:p>
            <a:pPr indent="0" lvl="0" marL="0" rtl="0" algn="l">
              <a:spcBef>
                <a:spcPts val="1200"/>
              </a:spcBef>
              <a:spcAft>
                <a:spcPts val="1200"/>
              </a:spcAft>
              <a:buNone/>
            </a:pPr>
            <a:r>
              <a:rPr lang="en"/>
              <a:t>Essay</a:t>
            </a:r>
            <a:endParaRPr/>
          </a:p>
        </p:txBody>
      </p:sp>
      <p:sp>
        <p:nvSpPr>
          <p:cNvPr id="463" name="Google Shape;463;p36"/>
          <p:cNvSpPr txBox="1"/>
          <p:nvPr>
            <p:ph idx="1" type="body"/>
          </p:nvPr>
        </p:nvSpPr>
        <p:spPr>
          <a:xfrm>
            <a:off x="4625875" y="2242525"/>
            <a:ext cx="2047200" cy="2541600"/>
          </a:xfrm>
          <a:prstGeom prst="rect">
            <a:avLst/>
          </a:prstGeom>
          <a:ln cap="flat" cmpd="sng" w="19050">
            <a:solidFill>
              <a:srgbClr val="999999"/>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EDA</a:t>
            </a:r>
            <a:endParaRPr/>
          </a:p>
          <a:p>
            <a:pPr indent="0" lvl="0" marL="0" rtl="0" algn="l">
              <a:spcBef>
                <a:spcPts val="1200"/>
              </a:spcBef>
              <a:spcAft>
                <a:spcPts val="0"/>
              </a:spcAft>
              <a:buNone/>
            </a:pPr>
            <a:r>
              <a:rPr lang="en"/>
              <a:t>FNN </a:t>
            </a:r>
            <a:endParaRPr/>
          </a:p>
          <a:p>
            <a:pPr indent="0" lvl="0" marL="0" rtl="0" algn="l">
              <a:spcBef>
                <a:spcPts val="1200"/>
              </a:spcBef>
              <a:spcAft>
                <a:spcPts val="0"/>
              </a:spcAft>
              <a:buNone/>
            </a:pPr>
            <a:r>
              <a:rPr lang="en"/>
              <a:t>Model Evaluation</a:t>
            </a:r>
            <a:endParaRPr/>
          </a:p>
          <a:p>
            <a:pPr indent="0" lvl="0" marL="0" rtl="0" algn="l">
              <a:spcBef>
                <a:spcPts val="1200"/>
              </a:spcBef>
              <a:spcAft>
                <a:spcPts val="0"/>
              </a:spcAft>
              <a:buNone/>
            </a:pPr>
            <a:r>
              <a:rPr lang="en"/>
              <a:t>Slides	</a:t>
            </a:r>
            <a:endParaRPr/>
          </a:p>
          <a:p>
            <a:pPr indent="0" lvl="0" marL="0" rtl="0" algn="l">
              <a:spcBef>
                <a:spcPts val="1200"/>
              </a:spcBef>
              <a:spcAft>
                <a:spcPts val="1200"/>
              </a:spcAft>
              <a:buNone/>
            </a:pPr>
            <a:r>
              <a:rPr lang="en"/>
              <a:t>Essay</a:t>
            </a:r>
            <a:endParaRPr/>
          </a:p>
        </p:txBody>
      </p:sp>
      <p:sp>
        <p:nvSpPr>
          <p:cNvPr id="464" name="Google Shape;464;p36"/>
          <p:cNvSpPr txBox="1"/>
          <p:nvPr>
            <p:ph idx="1" type="body"/>
          </p:nvPr>
        </p:nvSpPr>
        <p:spPr>
          <a:xfrm>
            <a:off x="6780800" y="2242525"/>
            <a:ext cx="2047200" cy="2541600"/>
          </a:xfrm>
          <a:prstGeom prst="rect">
            <a:avLst/>
          </a:prstGeom>
          <a:ln cap="flat" cmpd="sng" w="19050">
            <a:solidFill>
              <a:srgbClr val="B7B7B7"/>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Feature Engineering</a:t>
            </a:r>
            <a:endParaRPr/>
          </a:p>
          <a:p>
            <a:pPr indent="0" lvl="0" marL="0" rtl="0" algn="l">
              <a:spcBef>
                <a:spcPts val="1200"/>
              </a:spcBef>
              <a:spcAft>
                <a:spcPts val="0"/>
              </a:spcAft>
              <a:buNone/>
            </a:pPr>
            <a:r>
              <a:rPr lang="en"/>
              <a:t>KNN</a:t>
            </a:r>
            <a:endParaRPr/>
          </a:p>
          <a:p>
            <a:pPr indent="0" lvl="0" marL="0" rtl="0" algn="l">
              <a:spcBef>
                <a:spcPts val="1200"/>
              </a:spcBef>
              <a:spcAft>
                <a:spcPts val="0"/>
              </a:spcAft>
              <a:buNone/>
            </a:pPr>
            <a:r>
              <a:rPr lang="en"/>
              <a:t>Model Evaluation</a:t>
            </a:r>
            <a:endParaRPr/>
          </a:p>
          <a:p>
            <a:pPr indent="0" lvl="0" marL="0" rtl="0" algn="l">
              <a:spcBef>
                <a:spcPts val="1200"/>
              </a:spcBef>
              <a:spcAft>
                <a:spcPts val="0"/>
              </a:spcAft>
              <a:buNone/>
            </a:pPr>
            <a:r>
              <a:rPr lang="en"/>
              <a:t>Slides	</a:t>
            </a:r>
            <a:endParaRPr/>
          </a:p>
          <a:p>
            <a:pPr indent="0" lvl="0" marL="0" rtl="0" algn="l">
              <a:spcBef>
                <a:spcPts val="1200"/>
              </a:spcBef>
              <a:spcAft>
                <a:spcPts val="1200"/>
              </a:spcAft>
              <a:buNone/>
            </a:pPr>
            <a:r>
              <a:rPr lang="en"/>
              <a:t>Essay</a:t>
            </a:r>
            <a:endParaRPr/>
          </a:p>
        </p:txBody>
      </p:sp>
      <p:sp>
        <p:nvSpPr>
          <p:cNvPr id="465" name="Google Shape;465;p36"/>
          <p:cNvSpPr/>
          <p:nvPr/>
        </p:nvSpPr>
        <p:spPr>
          <a:xfrm>
            <a:off x="421925" y="1597875"/>
            <a:ext cx="1835400" cy="479100"/>
          </a:xfrm>
          <a:prstGeom prst="teardrop">
            <a:avLst>
              <a:gd fmla="val 100000" name="adj"/>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Tina</a:t>
            </a:r>
            <a:endParaRPr>
              <a:latin typeface="Nunito"/>
              <a:ea typeface="Nunito"/>
              <a:cs typeface="Nunito"/>
              <a:sym typeface="Nunito"/>
            </a:endParaRPr>
          </a:p>
        </p:txBody>
      </p:sp>
      <p:sp>
        <p:nvSpPr>
          <p:cNvPr id="466" name="Google Shape;466;p36"/>
          <p:cNvSpPr/>
          <p:nvPr/>
        </p:nvSpPr>
        <p:spPr>
          <a:xfrm>
            <a:off x="2589763" y="1597875"/>
            <a:ext cx="1835400" cy="479100"/>
          </a:xfrm>
          <a:prstGeom prst="teardrop">
            <a:avLst>
              <a:gd fmla="val 100000" name="adj"/>
            </a:avLst>
          </a:prstGeom>
          <a:solidFill>
            <a:srgbClr val="DCDC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Tianchuzi</a:t>
            </a:r>
            <a:endParaRPr>
              <a:latin typeface="Nunito"/>
              <a:ea typeface="Nunito"/>
              <a:cs typeface="Nunito"/>
              <a:sym typeface="Nunito"/>
            </a:endParaRPr>
          </a:p>
        </p:txBody>
      </p:sp>
      <p:sp>
        <p:nvSpPr>
          <p:cNvPr id="467" name="Google Shape;467;p36"/>
          <p:cNvSpPr/>
          <p:nvPr/>
        </p:nvSpPr>
        <p:spPr>
          <a:xfrm>
            <a:off x="4757613" y="1597875"/>
            <a:ext cx="1835400" cy="479100"/>
          </a:xfrm>
          <a:prstGeom prst="teardrop">
            <a:avLst>
              <a:gd fmla="val 100000" name="adj"/>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Selina</a:t>
            </a:r>
            <a:endParaRPr>
              <a:latin typeface="Nunito"/>
              <a:ea typeface="Nunito"/>
              <a:cs typeface="Nunito"/>
              <a:sym typeface="Nunito"/>
            </a:endParaRPr>
          </a:p>
        </p:txBody>
      </p:sp>
      <p:sp>
        <p:nvSpPr>
          <p:cNvPr id="468" name="Google Shape;468;p36"/>
          <p:cNvSpPr/>
          <p:nvPr/>
        </p:nvSpPr>
        <p:spPr>
          <a:xfrm>
            <a:off x="6886700" y="1597875"/>
            <a:ext cx="1835400" cy="479100"/>
          </a:xfrm>
          <a:prstGeom prst="teardrop">
            <a:avLst>
              <a:gd fmla="val 100000" name="adj"/>
            </a:avLst>
          </a:prstGeom>
          <a:solidFill>
            <a:srgbClr val="DCDC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Yuyang</a:t>
            </a:r>
            <a:endParaRPr>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474" name="Google Shape;474;p37"/>
          <p:cNvSpPr txBox="1"/>
          <p:nvPr/>
        </p:nvSpPr>
        <p:spPr>
          <a:xfrm>
            <a:off x="1052400" y="1340275"/>
            <a:ext cx="7533300" cy="36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latin typeface="Nunito"/>
                <a:ea typeface="Nunito"/>
                <a:cs typeface="Nunito"/>
                <a:sym typeface="Nunito"/>
              </a:rPr>
              <a:t>A</a:t>
            </a:r>
            <a:r>
              <a:rPr lang="en" sz="700">
                <a:solidFill>
                  <a:schemeClr val="dk2"/>
                </a:solidFill>
                <a:latin typeface="Nunito"/>
                <a:ea typeface="Nunito"/>
                <a:cs typeface="Nunito"/>
                <a:sym typeface="Nunito"/>
              </a:rPr>
              <a:t>min, Ruhul, Rubia Yasmin, Sabba Ruhi, Md Habibur Rahman, and Md Shamim Reza. “Prediction of Chronic Liver Disease Patients Using Integrated Projection Based Statistical Feature Extraction with Machine Learning Algorithms.” Informatics in Medicine Unlocked 36 (2023): 101155-. https://doi.org/10.1016/j.imu.2022.101155</a:t>
            </a:r>
            <a:endParaRPr sz="700">
              <a:solidFill>
                <a:schemeClr val="dk2"/>
              </a:solidFill>
              <a:latin typeface="Nunito"/>
              <a:ea typeface="Nunito"/>
              <a:cs typeface="Nunito"/>
              <a:sym typeface="Nunito"/>
            </a:endParaRPr>
          </a:p>
          <a:p>
            <a:pPr indent="0" lvl="0" marL="0" rtl="0" algn="l">
              <a:spcBef>
                <a:spcPts val="0"/>
              </a:spcBef>
              <a:spcAft>
                <a:spcPts val="0"/>
              </a:spcAft>
              <a:buNone/>
            </a:pPr>
            <a:r>
              <a:t/>
            </a:r>
            <a:endParaRPr sz="700">
              <a:solidFill>
                <a:schemeClr val="dk2"/>
              </a:solidFill>
              <a:latin typeface="Nunito"/>
              <a:ea typeface="Nunito"/>
              <a:cs typeface="Nunito"/>
              <a:sym typeface="Nunito"/>
            </a:endParaRPr>
          </a:p>
          <a:p>
            <a:pPr indent="0" lvl="0" marL="0" rtl="0" algn="l">
              <a:spcBef>
                <a:spcPts val="0"/>
              </a:spcBef>
              <a:spcAft>
                <a:spcPts val="0"/>
              </a:spcAft>
              <a:buNone/>
            </a:pPr>
            <a:r>
              <a:rPr lang="en" sz="700">
                <a:solidFill>
                  <a:schemeClr val="dk2"/>
                </a:solidFill>
                <a:latin typeface="Nunito"/>
                <a:ea typeface="Nunito"/>
                <a:cs typeface="Nunito"/>
                <a:sym typeface="Nunito"/>
              </a:rPr>
              <a:t>El–Serag, Hashem B, and K. Lenhard Rudolph. “Hepatocellular Carcinoma: Epidemiology and Molecular Carcinogenesis.” Gastroenterology 132, no. 7 (2007): 2557–76. https://doi.org/10.1053/j.gastro.2007.04.061.</a:t>
            </a:r>
            <a:endParaRPr sz="700">
              <a:solidFill>
                <a:schemeClr val="dk2"/>
              </a:solidFill>
              <a:latin typeface="Nunito"/>
              <a:ea typeface="Nunito"/>
              <a:cs typeface="Nunito"/>
              <a:sym typeface="Nunito"/>
            </a:endParaRPr>
          </a:p>
          <a:p>
            <a:pPr indent="0" lvl="0" marL="0" rtl="0" algn="l">
              <a:spcBef>
                <a:spcPts val="0"/>
              </a:spcBef>
              <a:spcAft>
                <a:spcPts val="0"/>
              </a:spcAft>
              <a:buNone/>
            </a:pPr>
            <a:r>
              <a:t/>
            </a:r>
            <a:endParaRPr sz="700">
              <a:solidFill>
                <a:schemeClr val="dk2"/>
              </a:solidFill>
              <a:latin typeface="Nunito"/>
              <a:ea typeface="Nunito"/>
              <a:cs typeface="Nunito"/>
              <a:sym typeface="Nunito"/>
            </a:endParaRPr>
          </a:p>
          <a:p>
            <a:pPr indent="0" lvl="0" marL="0" rtl="0" algn="l">
              <a:spcBef>
                <a:spcPts val="0"/>
              </a:spcBef>
              <a:spcAft>
                <a:spcPts val="0"/>
              </a:spcAft>
              <a:buNone/>
            </a:pPr>
            <a:r>
              <a:rPr lang="en" sz="700">
                <a:solidFill>
                  <a:schemeClr val="dk2"/>
                </a:solidFill>
                <a:latin typeface="Nunito"/>
                <a:ea typeface="Nunito"/>
                <a:cs typeface="Nunito"/>
                <a:sym typeface="Nunito"/>
              </a:rPr>
              <a:t>Jaiswal, Ankur, Ritika Agrawal, and Surya Prakash. “Improved Liver Disease Prediction from Clinical Data through an Ensemble Learning Model.” BMC Medical Informatics and Decision Making 24, no. 1 (2024): 1–12. https://bmcmedinformdecismak.biomedcentral.com/articles/10.1186/s12911-024-02550-y.</a:t>
            </a:r>
            <a:endParaRPr sz="700">
              <a:solidFill>
                <a:schemeClr val="dk2"/>
              </a:solidFill>
              <a:latin typeface="Nunito"/>
              <a:ea typeface="Nunito"/>
              <a:cs typeface="Nunito"/>
              <a:sym typeface="Nunito"/>
            </a:endParaRPr>
          </a:p>
          <a:p>
            <a:pPr indent="0" lvl="0" marL="0" rtl="0" algn="l">
              <a:spcBef>
                <a:spcPts val="0"/>
              </a:spcBef>
              <a:spcAft>
                <a:spcPts val="0"/>
              </a:spcAft>
              <a:buNone/>
            </a:pPr>
            <a:r>
              <a:t/>
            </a:r>
            <a:endParaRPr sz="700">
              <a:solidFill>
                <a:schemeClr val="dk2"/>
              </a:solidFill>
              <a:latin typeface="Nunito"/>
              <a:ea typeface="Nunito"/>
              <a:cs typeface="Nunito"/>
              <a:sym typeface="Nunito"/>
            </a:endParaRPr>
          </a:p>
          <a:p>
            <a:pPr indent="0" lvl="0" marL="0" rtl="0" algn="l">
              <a:spcBef>
                <a:spcPts val="0"/>
              </a:spcBef>
              <a:spcAft>
                <a:spcPts val="0"/>
              </a:spcAft>
              <a:buNone/>
            </a:pPr>
            <a:r>
              <a:rPr lang="en" sz="700">
                <a:solidFill>
                  <a:schemeClr val="dk2"/>
                </a:solidFill>
                <a:latin typeface="Nunito"/>
                <a:ea typeface="Nunito"/>
                <a:cs typeface="Nunito"/>
                <a:sym typeface="Nunito"/>
              </a:rPr>
              <a:t>Kang, Baeki E, Aron Park, Hyekyung Yang, Yunju Jo, Tae Gyu Oh, Seung Min Jeong, Yosep Ji, et al. “Machine Learning-Derived Gut Microbiome Signature Predicts Fatty Liver Disease in the Presence of Insulin Resistance.” Scientific Reports 12, no. 1 (2022): 21842–21842. https://doi.org/10.1038/s41598-022-26102-4.</a:t>
            </a:r>
            <a:endParaRPr sz="700">
              <a:solidFill>
                <a:schemeClr val="dk2"/>
              </a:solidFill>
              <a:latin typeface="Nunito"/>
              <a:ea typeface="Nunito"/>
              <a:cs typeface="Nunito"/>
              <a:sym typeface="Nunito"/>
            </a:endParaRPr>
          </a:p>
          <a:p>
            <a:pPr indent="0" lvl="0" marL="0" rtl="0" algn="l">
              <a:spcBef>
                <a:spcPts val="0"/>
              </a:spcBef>
              <a:spcAft>
                <a:spcPts val="0"/>
              </a:spcAft>
              <a:buNone/>
            </a:pPr>
            <a:r>
              <a:t/>
            </a:r>
            <a:endParaRPr sz="700">
              <a:solidFill>
                <a:schemeClr val="dk2"/>
              </a:solidFill>
              <a:latin typeface="Nunito"/>
              <a:ea typeface="Nunito"/>
              <a:cs typeface="Nunito"/>
              <a:sym typeface="Nunito"/>
            </a:endParaRPr>
          </a:p>
          <a:p>
            <a:pPr indent="0" lvl="0" marL="0" rtl="0" algn="l">
              <a:spcBef>
                <a:spcPts val="0"/>
              </a:spcBef>
              <a:spcAft>
                <a:spcPts val="0"/>
              </a:spcAft>
              <a:buNone/>
            </a:pPr>
            <a:r>
              <a:rPr lang="en" sz="700">
                <a:solidFill>
                  <a:schemeClr val="dk2"/>
                </a:solidFill>
                <a:latin typeface="Nunito"/>
                <a:ea typeface="Nunito"/>
                <a:cs typeface="Nunito"/>
                <a:sym typeface="Nunito"/>
              </a:rPr>
              <a:t>Liu, Mei, Fei Zhang, and Ping Li. “Machine Learning Models for Predicting Non-Alcoholic Fatty Liver Disease.” World Journal of Hepatology 13, no. 10 (2023): 1500–1510. https://pmc.ncbi.nlm.nih.gov/articles/PMC8568572.</a:t>
            </a:r>
            <a:endParaRPr sz="700">
              <a:solidFill>
                <a:schemeClr val="dk2"/>
              </a:solidFill>
              <a:latin typeface="Nunito"/>
              <a:ea typeface="Nunito"/>
              <a:cs typeface="Nunito"/>
              <a:sym typeface="Nunito"/>
            </a:endParaRPr>
          </a:p>
          <a:p>
            <a:pPr indent="0" lvl="0" marL="0" rtl="0" algn="l">
              <a:spcBef>
                <a:spcPts val="0"/>
              </a:spcBef>
              <a:spcAft>
                <a:spcPts val="0"/>
              </a:spcAft>
              <a:buNone/>
            </a:pPr>
            <a:r>
              <a:t/>
            </a:r>
            <a:endParaRPr sz="700">
              <a:solidFill>
                <a:schemeClr val="dk2"/>
              </a:solidFill>
              <a:latin typeface="Nunito"/>
              <a:ea typeface="Nunito"/>
              <a:cs typeface="Nunito"/>
              <a:sym typeface="Nunito"/>
            </a:endParaRPr>
          </a:p>
          <a:p>
            <a:pPr indent="0" lvl="0" marL="0" rtl="0" algn="l">
              <a:spcBef>
                <a:spcPts val="0"/>
              </a:spcBef>
              <a:spcAft>
                <a:spcPts val="0"/>
              </a:spcAft>
              <a:buNone/>
            </a:pPr>
            <a:r>
              <a:rPr lang="en" sz="700">
                <a:solidFill>
                  <a:schemeClr val="dk2"/>
                </a:solidFill>
                <a:latin typeface="Nunito"/>
                <a:ea typeface="Nunito"/>
                <a:cs typeface="Nunito"/>
                <a:sym typeface="Nunito"/>
              </a:rPr>
              <a:t>Liu, Yuan-Xing, Xi Liu, Chao Cen, Xin Li, Ji-Min Liu, Zhao-Yan Ming, Song-Feng Yu, et al. “Comparison and Development of Advanced Machine Learning Tools to Predict Nonalcoholic Fatty Liver Disease: An Extended Study.” Hepatobiliary &amp; Pancreatic Diseases International 20, no. 5 (2021): 409–15. https://doi.org/10.1016/j.hbpd.2021.08.004.</a:t>
            </a:r>
            <a:endParaRPr sz="700">
              <a:solidFill>
                <a:schemeClr val="dk2"/>
              </a:solidFill>
              <a:latin typeface="Nunito"/>
              <a:ea typeface="Nunito"/>
              <a:cs typeface="Nunito"/>
              <a:sym typeface="Nunito"/>
            </a:endParaRPr>
          </a:p>
          <a:p>
            <a:pPr indent="0" lvl="0" marL="0" rtl="0" algn="l">
              <a:spcBef>
                <a:spcPts val="0"/>
              </a:spcBef>
              <a:spcAft>
                <a:spcPts val="0"/>
              </a:spcAft>
              <a:buNone/>
            </a:pPr>
            <a:r>
              <a:t/>
            </a:r>
            <a:endParaRPr sz="700">
              <a:solidFill>
                <a:schemeClr val="dk2"/>
              </a:solidFill>
              <a:latin typeface="Nunito"/>
              <a:ea typeface="Nunito"/>
              <a:cs typeface="Nunito"/>
              <a:sym typeface="Nunito"/>
            </a:endParaRPr>
          </a:p>
          <a:p>
            <a:pPr indent="0" lvl="0" marL="0" rtl="0" algn="l">
              <a:spcBef>
                <a:spcPts val="0"/>
              </a:spcBef>
              <a:spcAft>
                <a:spcPts val="0"/>
              </a:spcAft>
              <a:buNone/>
            </a:pPr>
            <a:r>
              <a:rPr lang="en" sz="700">
                <a:solidFill>
                  <a:schemeClr val="dk2"/>
                </a:solidFill>
                <a:latin typeface="Nunito"/>
                <a:ea typeface="Nunito"/>
                <a:cs typeface="Nunito"/>
                <a:sym typeface="Nunito"/>
              </a:rPr>
              <a:t>Lu, Chien-Hung, Weu Wang, Yu-Chuan Jack Li, I-Wei Chang, Chi-Long Chen, Chien-Wei Su, Chun-Chao Chang, and Wei-Yu Kao. “Machine Learning Models for Predicting Significant Liver Fibrosis in Patients with Severe Obesity and Nonalcoholic Fatty Liver Disease.” Obesity Surgery 34, no. 12 (2024): 4393–4404. </a:t>
            </a:r>
            <a:r>
              <a:rPr lang="en" sz="700" u="sng">
                <a:solidFill>
                  <a:schemeClr val="hlink"/>
                </a:solidFill>
                <a:latin typeface="Nunito"/>
                <a:ea typeface="Nunito"/>
                <a:cs typeface="Nunito"/>
                <a:sym typeface="Nunito"/>
                <a:hlinkClick r:id="rId3"/>
              </a:rPr>
              <a:t>https://doi.org/10.1007/s11695-024-07548-z</a:t>
            </a:r>
            <a:r>
              <a:rPr lang="en" sz="700">
                <a:solidFill>
                  <a:schemeClr val="dk2"/>
                </a:solidFill>
                <a:latin typeface="Nunito"/>
                <a:ea typeface="Nunito"/>
                <a:cs typeface="Nunito"/>
                <a:sym typeface="Nunito"/>
              </a:rPr>
              <a:t>.</a:t>
            </a:r>
            <a:endParaRPr sz="700">
              <a:solidFill>
                <a:schemeClr val="dk2"/>
              </a:solidFill>
              <a:latin typeface="Nunito"/>
              <a:ea typeface="Nunito"/>
              <a:cs typeface="Nunito"/>
              <a:sym typeface="Nunito"/>
            </a:endParaRPr>
          </a:p>
          <a:p>
            <a:pPr indent="0" lvl="0" marL="0" rtl="0" algn="l">
              <a:spcBef>
                <a:spcPts val="0"/>
              </a:spcBef>
              <a:spcAft>
                <a:spcPts val="0"/>
              </a:spcAft>
              <a:buNone/>
            </a:pPr>
            <a:r>
              <a:t/>
            </a:r>
            <a:endParaRPr sz="700">
              <a:solidFill>
                <a:schemeClr val="dk2"/>
              </a:solidFill>
              <a:latin typeface="Nunito"/>
              <a:ea typeface="Nunito"/>
              <a:cs typeface="Nunito"/>
              <a:sym typeface="Nunito"/>
            </a:endParaRPr>
          </a:p>
          <a:p>
            <a:pPr indent="0" lvl="0" marL="0" rtl="0" algn="l">
              <a:spcBef>
                <a:spcPts val="0"/>
              </a:spcBef>
              <a:spcAft>
                <a:spcPts val="0"/>
              </a:spcAft>
              <a:buNone/>
            </a:pPr>
            <a:r>
              <a:rPr lang="en" sz="700">
                <a:solidFill>
                  <a:schemeClr val="dk2"/>
                </a:solidFill>
                <a:latin typeface="Nunito"/>
                <a:ea typeface="Nunito"/>
                <a:cs typeface="Nunito"/>
                <a:sym typeface="Nunito"/>
              </a:rPr>
              <a:t>Shrivastava, Abhishek. “Liver Disease Patient Dataset.” Kaggle. Accessed March 10, 2025. https://www.kaggle.com/datasets/abhi8923shriv/liver-disease-patient-dataset/data.</a:t>
            </a:r>
            <a:endParaRPr sz="700">
              <a:solidFill>
                <a:schemeClr val="dk2"/>
              </a:solidFill>
              <a:latin typeface="Nunito"/>
              <a:ea typeface="Nunito"/>
              <a:cs typeface="Nunito"/>
              <a:sym typeface="Nunito"/>
            </a:endParaRPr>
          </a:p>
          <a:p>
            <a:pPr indent="0" lvl="0" marL="0" rtl="0" algn="l">
              <a:spcBef>
                <a:spcPts val="0"/>
              </a:spcBef>
              <a:spcAft>
                <a:spcPts val="0"/>
              </a:spcAft>
              <a:buNone/>
            </a:pPr>
            <a:r>
              <a:t/>
            </a:r>
            <a:endParaRPr sz="700">
              <a:solidFill>
                <a:schemeClr val="dk2"/>
              </a:solidFill>
              <a:latin typeface="Nunito"/>
              <a:ea typeface="Nunito"/>
              <a:cs typeface="Nunito"/>
              <a:sym typeface="Nunito"/>
            </a:endParaRPr>
          </a:p>
          <a:p>
            <a:pPr indent="0" lvl="0" marL="0" rtl="0" algn="l">
              <a:spcBef>
                <a:spcPts val="0"/>
              </a:spcBef>
              <a:spcAft>
                <a:spcPts val="0"/>
              </a:spcAft>
              <a:buNone/>
            </a:pPr>
            <a:r>
              <a:rPr lang="en" sz="700">
                <a:solidFill>
                  <a:schemeClr val="dk2"/>
                </a:solidFill>
                <a:latin typeface="Nunito"/>
                <a:ea typeface="Nunito"/>
                <a:cs typeface="Nunito"/>
                <a:sym typeface="Nunito"/>
              </a:rPr>
              <a:t>Singal, Amit G, Ashin Mukherjee, B Joseph Elmunzer, Peter D R Higgins, Anna S Lok, Ji Zhu, Jorge A Marrero, and Akbar K Waljee. “Machine Learning Algorithms Outperform Conventional Regression Models in Predicting Development of Hepatocellular Carcinoma.” The American Journal of Gastroenterology 108, no. 11 (2013): 1723–30. https://doi.org/10.1038/ajg.2013.332.</a:t>
            </a:r>
            <a:endParaRPr sz="700">
              <a:solidFill>
                <a:schemeClr val="dk2"/>
              </a:solidFill>
              <a:latin typeface="Nunito"/>
              <a:ea typeface="Nunito"/>
              <a:cs typeface="Nunito"/>
              <a:sym typeface="Nunito"/>
            </a:endParaRPr>
          </a:p>
          <a:p>
            <a:pPr indent="0" lvl="0" marL="0" rtl="0" algn="l">
              <a:spcBef>
                <a:spcPts val="0"/>
              </a:spcBef>
              <a:spcAft>
                <a:spcPts val="0"/>
              </a:spcAft>
              <a:buNone/>
            </a:pPr>
            <a:r>
              <a:t/>
            </a:r>
            <a:endParaRPr sz="700">
              <a:solidFill>
                <a:schemeClr val="dk2"/>
              </a:solidFill>
              <a:latin typeface="Nunito"/>
              <a:ea typeface="Nunito"/>
              <a:cs typeface="Nunito"/>
              <a:sym typeface="Nunito"/>
            </a:endParaRPr>
          </a:p>
          <a:p>
            <a:pPr indent="0" lvl="0" marL="0" rtl="0" algn="l">
              <a:spcBef>
                <a:spcPts val="0"/>
              </a:spcBef>
              <a:spcAft>
                <a:spcPts val="0"/>
              </a:spcAft>
              <a:buNone/>
            </a:pPr>
            <a:r>
              <a:rPr lang="en" sz="700">
                <a:solidFill>
                  <a:schemeClr val="dk2"/>
                </a:solidFill>
                <a:latin typeface="Nunito"/>
                <a:ea typeface="Nunito"/>
                <a:cs typeface="Nunito"/>
                <a:sym typeface="Nunito"/>
              </a:rPr>
              <a:t>Smith, John, Emily Taylor, and Anna Green. “Application of Machine Learning in Predicting Non-Alcoholic Fatty Liver Disease Using Body Composition and Anthropometric Measures.” Scientific Reports 13, no. 1 (2023): 8500–8510. https://www.nature.com/articles/s41598-023-32129-y.</a:t>
            </a:r>
            <a:endParaRPr sz="700">
              <a:solidFill>
                <a:schemeClr val="dk2"/>
              </a:solidFill>
              <a:latin typeface="Nunito"/>
              <a:ea typeface="Nunito"/>
              <a:cs typeface="Nunito"/>
              <a:sym typeface="Nunito"/>
            </a:endParaRPr>
          </a:p>
          <a:p>
            <a:pPr indent="0" lvl="0" marL="0" rtl="0" algn="l">
              <a:spcBef>
                <a:spcPts val="0"/>
              </a:spcBef>
              <a:spcAft>
                <a:spcPts val="0"/>
              </a:spcAft>
              <a:buNone/>
            </a:pPr>
            <a:r>
              <a:t/>
            </a:r>
            <a:endParaRPr sz="700">
              <a:solidFill>
                <a:schemeClr val="dk2"/>
              </a:solidFill>
              <a:latin typeface="Nunito"/>
              <a:ea typeface="Nunito"/>
              <a:cs typeface="Nunito"/>
              <a:sym typeface="Nunito"/>
            </a:endParaRPr>
          </a:p>
          <a:p>
            <a:pPr indent="0" lvl="0" marL="0" rtl="0" algn="l">
              <a:spcBef>
                <a:spcPts val="0"/>
              </a:spcBef>
              <a:spcAft>
                <a:spcPts val="0"/>
              </a:spcAft>
              <a:buNone/>
            </a:pPr>
            <a:r>
              <a:rPr lang="en" sz="700">
                <a:solidFill>
                  <a:schemeClr val="dk2"/>
                </a:solidFill>
                <a:latin typeface="Nunito"/>
                <a:ea typeface="Nunito"/>
                <a:cs typeface="Nunito"/>
                <a:sym typeface="Nunito"/>
              </a:rPr>
              <a:t>Xiang, Kailai, Baihui Jiang, and Dong Shang. “The Overview of the Deep Learning Integrated into the Medical Imaging of Liver: A Review.” Hepatology International 15, no. 4 (2021): 868–80. https://doi.org/10.1007/s12072-021-10229-z.</a:t>
            </a:r>
            <a:endParaRPr sz="700">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Statement/Research objective(s)</a:t>
            </a:r>
            <a:endParaRPr/>
          </a:p>
        </p:txBody>
      </p:sp>
      <p:sp>
        <p:nvSpPr>
          <p:cNvPr id="290" name="Google Shape;290;p15"/>
          <p:cNvSpPr txBox="1"/>
          <p:nvPr>
            <p:ph idx="1" type="body"/>
          </p:nvPr>
        </p:nvSpPr>
        <p:spPr>
          <a:xfrm>
            <a:off x="1056750" y="1597875"/>
            <a:ext cx="7030500" cy="28053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b="1" lang="en"/>
              <a:t>Problem Statement: </a:t>
            </a:r>
            <a:r>
              <a:rPr lang="en"/>
              <a:t>prediction for liver disease can help </a:t>
            </a:r>
            <a:r>
              <a:rPr lang="en"/>
              <a:t>improve </a:t>
            </a:r>
            <a:r>
              <a:rPr lang="en"/>
              <a:t>treatment outcomes and reduce complications. </a:t>
            </a:r>
            <a:endParaRPr/>
          </a:p>
          <a:p>
            <a:pPr indent="-298450" lvl="1" marL="914400" marR="0" rtl="0" algn="l">
              <a:lnSpc>
                <a:spcPct val="115000"/>
              </a:lnSpc>
              <a:spcBef>
                <a:spcPts val="0"/>
              </a:spcBef>
              <a:spcAft>
                <a:spcPts val="0"/>
              </a:spcAft>
              <a:buSzPts val="1100"/>
              <a:buChar char="○"/>
            </a:pPr>
            <a:r>
              <a:rPr lang="en" sz="1300"/>
              <a:t>Traditional diagnostic methods:</a:t>
            </a:r>
            <a:r>
              <a:rPr lang="en" sz="1300"/>
              <a:t> invasive</a:t>
            </a:r>
            <a:r>
              <a:rPr lang="en" sz="1300"/>
              <a:t>, time-consuming, and costly. </a:t>
            </a:r>
            <a:endParaRPr sz="1300"/>
          </a:p>
          <a:p>
            <a:pPr indent="-298450" lvl="1" marL="914400" marR="0" rtl="0" algn="l">
              <a:lnSpc>
                <a:spcPct val="115000"/>
              </a:lnSpc>
              <a:spcBef>
                <a:spcPts val="0"/>
              </a:spcBef>
              <a:spcAft>
                <a:spcPts val="0"/>
              </a:spcAft>
              <a:buSzPts val="1100"/>
              <a:buChar char="○"/>
            </a:pPr>
            <a:r>
              <a:rPr lang="en" sz="1300"/>
              <a:t>Machine learning (ML) techniques:analyze medical data </a:t>
            </a:r>
            <a:endParaRPr sz="1300"/>
          </a:p>
          <a:p>
            <a:pPr indent="-311150" lvl="0" marL="457200" marR="0" rtl="0" algn="l">
              <a:lnSpc>
                <a:spcPct val="115000"/>
              </a:lnSpc>
              <a:spcBef>
                <a:spcPts val="0"/>
              </a:spcBef>
              <a:spcAft>
                <a:spcPts val="0"/>
              </a:spcAft>
              <a:buSzPts val="1300"/>
              <a:buChar char="●"/>
            </a:pPr>
            <a:r>
              <a:rPr b="1" lang="en"/>
              <a:t> Research Objectives:</a:t>
            </a:r>
            <a:r>
              <a:rPr lang="en"/>
              <a:t> Develop a predictive model for liver disease using machine learning methods.</a:t>
            </a:r>
            <a:endParaRPr/>
          </a:p>
          <a:p>
            <a:pPr indent="-311150" lvl="0" marL="457200" marR="0" rtl="0" algn="l">
              <a:lnSpc>
                <a:spcPct val="115000"/>
              </a:lnSpc>
              <a:spcBef>
                <a:spcPts val="0"/>
              </a:spcBef>
              <a:spcAft>
                <a:spcPts val="0"/>
              </a:spcAft>
              <a:buSzPts val="1300"/>
              <a:buChar char="●"/>
            </a:pPr>
            <a:r>
              <a:rPr lang="en"/>
              <a:t>Use clinical biomarkers to assess liver health.</a:t>
            </a:r>
            <a:endParaRPr/>
          </a:p>
          <a:p>
            <a:pPr indent="-311150" lvl="0" marL="457200" marR="0" rtl="0" algn="l">
              <a:lnSpc>
                <a:spcPct val="115000"/>
              </a:lnSpc>
              <a:spcBef>
                <a:spcPts val="0"/>
              </a:spcBef>
              <a:spcAft>
                <a:spcPts val="0"/>
              </a:spcAft>
              <a:buSzPts val="1300"/>
              <a:buChar char="●"/>
            </a:pPr>
            <a:r>
              <a:rPr lang="en"/>
              <a:t>Perform feature engineering to identify the most important predictors.</a:t>
            </a:r>
            <a:endParaRPr/>
          </a:p>
          <a:p>
            <a:pPr indent="-311150" lvl="0" marL="457200" marR="0" rtl="0" algn="l">
              <a:lnSpc>
                <a:spcPct val="115000"/>
              </a:lnSpc>
              <a:spcBef>
                <a:spcPts val="0"/>
              </a:spcBef>
              <a:spcAft>
                <a:spcPts val="0"/>
              </a:spcAft>
              <a:buSzPts val="1300"/>
              <a:buChar char="●"/>
            </a:pPr>
            <a:r>
              <a:rPr lang="en"/>
              <a:t>Compare different machine learning models </a:t>
            </a:r>
            <a:endParaRPr/>
          </a:p>
          <a:p>
            <a:pPr indent="-311150" lvl="0" marL="457200" marR="0" rtl="0" algn="l">
              <a:lnSpc>
                <a:spcPct val="115000"/>
              </a:lnSpc>
              <a:spcBef>
                <a:spcPts val="0"/>
              </a:spcBef>
              <a:spcAft>
                <a:spcPts val="0"/>
              </a:spcAft>
              <a:buSzPts val="1300"/>
              <a:buChar char="●"/>
            </a:pPr>
            <a:r>
              <a:rPr lang="en"/>
              <a:t>Visualize and interpret model predictions to provide insights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74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
        <p:nvSpPr>
          <p:cNvPr id="296" name="Google Shape;296;p16"/>
          <p:cNvSpPr txBox="1"/>
          <p:nvPr>
            <p:ph idx="1" type="body"/>
          </p:nvPr>
        </p:nvSpPr>
        <p:spPr>
          <a:xfrm>
            <a:off x="1094550" y="1545725"/>
            <a:ext cx="7519500" cy="2989800"/>
          </a:xfrm>
          <a:prstGeom prst="rect">
            <a:avLst/>
          </a:prstGeom>
        </p:spPr>
        <p:txBody>
          <a:bodyPr anchorCtr="0" anchor="t" bIns="91425" lIns="91425" spcFirstLastPara="1" rIns="91425" wrap="square" tIns="91425">
            <a:noAutofit/>
          </a:bodyPr>
          <a:lstStyle/>
          <a:p>
            <a:pPr indent="-298767" lvl="0" marL="457200" rtl="0" algn="l">
              <a:spcBef>
                <a:spcPts val="0"/>
              </a:spcBef>
              <a:spcAft>
                <a:spcPts val="0"/>
              </a:spcAft>
              <a:buSzPts val="1105"/>
              <a:buChar char="●"/>
            </a:pPr>
            <a:r>
              <a:rPr lang="en" sz="1105"/>
              <a:t>Key Concepts:</a:t>
            </a:r>
            <a:endParaRPr sz="1105"/>
          </a:p>
          <a:p>
            <a:pPr indent="-287972" lvl="1" marL="914400" rtl="0" algn="l">
              <a:spcBef>
                <a:spcPts val="0"/>
              </a:spcBef>
              <a:spcAft>
                <a:spcPts val="0"/>
              </a:spcAft>
              <a:buSzPts val="935"/>
              <a:buChar char="○"/>
            </a:pPr>
            <a:r>
              <a:rPr b="1" lang="en" sz="935"/>
              <a:t>Demographic Features: </a:t>
            </a:r>
            <a:r>
              <a:rPr lang="en" sz="935"/>
              <a:t>Age and Gender of patients.</a:t>
            </a:r>
            <a:endParaRPr sz="935"/>
          </a:p>
          <a:p>
            <a:pPr indent="-287972" lvl="1" marL="914400" rtl="0" algn="l">
              <a:spcBef>
                <a:spcPts val="0"/>
              </a:spcBef>
              <a:spcAft>
                <a:spcPts val="0"/>
              </a:spcAft>
              <a:buSzPts val="935"/>
              <a:buChar char="○"/>
            </a:pPr>
            <a:r>
              <a:rPr b="1" lang="en" sz="935"/>
              <a:t>Liver Function Indicators:</a:t>
            </a:r>
            <a:r>
              <a:rPr lang="en" sz="935"/>
              <a:t> Bilirubin, Alkaline Phosphatase, ALT (SGPT), AST (SGOT), and Proteins.</a:t>
            </a:r>
            <a:endParaRPr sz="935"/>
          </a:p>
          <a:p>
            <a:pPr indent="-298767" lvl="0" marL="457200" rtl="0" algn="l">
              <a:spcBef>
                <a:spcPts val="0"/>
              </a:spcBef>
              <a:spcAft>
                <a:spcPts val="0"/>
              </a:spcAft>
              <a:buSzPts val="1105"/>
              <a:buChar char="●"/>
            </a:pPr>
            <a:r>
              <a:rPr lang="en" sz="1105"/>
              <a:t>Related Studies:</a:t>
            </a:r>
            <a:endParaRPr sz="1105"/>
          </a:p>
          <a:p>
            <a:pPr indent="-287972" lvl="1" marL="914400" rtl="0" algn="l">
              <a:spcBef>
                <a:spcPts val="0"/>
              </a:spcBef>
              <a:spcAft>
                <a:spcPts val="0"/>
              </a:spcAft>
              <a:buSzPts val="935"/>
              <a:buChar char="○"/>
            </a:pPr>
            <a:r>
              <a:rPr lang="en" sz="935"/>
              <a:t>Previous research utilized conventional regression models with c-statistics around 0.60.</a:t>
            </a:r>
            <a:endParaRPr sz="935"/>
          </a:p>
          <a:p>
            <a:pPr indent="-287972" lvl="1" marL="914400" rtl="0" algn="l">
              <a:spcBef>
                <a:spcPts val="0"/>
              </a:spcBef>
              <a:spcAft>
                <a:spcPts val="0"/>
              </a:spcAft>
              <a:buSzPts val="935"/>
              <a:buChar char="○"/>
            </a:pPr>
            <a:r>
              <a:rPr lang="en" sz="935"/>
              <a:t>The HALT-C trial as a comparative benchmark for evaluating predictive models.</a:t>
            </a:r>
            <a:endParaRPr sz="935"/>
          </a:p>
          <a:p>
            <a:pPr indent="-287972" lvl="1" marL="914400" rtl="0" algn="l">
              <a:spcBef>
                <a:spcPts val="0"/>
              </a:spcBef>
              <a:spcAft>
                <a:spcPts val="0"/>
              </a:spcAft>
              <a:buSzPts val="935"/>
              <a:buChar char="○"/>
            </a:pPr>
            <a:r>
              <a:rPr lang="en" sz="935"/>
              <a:t>Studies emphasizing the role of hepatitis C and non-alcoholic fatty liver disease (NAFLD) in increasing HCC risk.</a:t>
            </a:r>
            <a:endParaRPr sz="935"/>
          </a:p>
          <a:p>
            <a:pPr indent="-298767" lvl="0" marL="457200" rtl="0" algn="l">
              <a:spcBef>
                <a:spcPts val="0"/>
              </a:spcBef>
              <a:spcAft>
                <a:spcPts val="0"/>
              </a:spcAft>
              <a:buSzPts val="1105"/>
              <a:buChar char="●"/>
            </a:pPr>
            <a:r>
              <a:rPr lang="en" sz="1105"/>
              <a:t>Research Gap:</a:t>
            </a:r>
            <a:endParaRPr sz="1105"/>
          </a:p>
          <a:p>
            <a:pPr indent="-287972" lvl="1" marL="914400" rtl="0" algn="l">
              <a:spcBef>
                <a:spcPts val="0"/>
              </a:spcBef>
              <a:spcAft>
                <a:spcPts val="0"/>
              </a:spcAft>
              <a:buSzPts val="935"/>
              <a:buChar char="○"/>
            </a:pPr>
            <a:r>
              <a:rPr lang="en" sz="935"/>
              <a:t>Existing studies have paid insufficient attention to feature extraction and hyperparameter tuning methods for high-dimensional data.</a:t>
            </a:r>
            <a:endParaRPr sz="935"/>
          </a:p>
          <a:p>
            <a:pPr indent="-287972" lvl="1" marL="914400" rtl="0" algn="l">
              <a:spcBef>
                <a:spcPts val="0"/>
              </a:spcBef>
              <a:spcAft>
                <a:spcPts val="0"/>
              </a:spcAft>
              <a:buSzPts val="935"/>
              <a:buChar char="○"/>
            </a:pPr>
            <a:r>
              <a:rPr lang="en" sz="935"/>
              <a:t>The small sample size and category imbalance problem lead to limited model generalization ability.</a:t>
            </a:r>
            <a:endParaRPr sz="935"/>
          </a:p>
          <a:p>
            <a:pPr indent="-287972" lvl="1" marL="914400" rtl="0" algn="l">
              <a:spcBef>
                <a:spcPts val="0"/>
              </a:spcBef>
              <a:spcAft>
                <a:spcPts val="0"/>
              </a:spcAft>
              <a:buSzPts val="935"/>
              <a:buChar char="○"/>
            </a:pPr>
            <a:r>
              <a:rPr lang="en" sz="935"/>
              <a:t>There is a lack of in-depth research on the application of FNN and integrated models in liver disease prediction.</a:t>
            </a:r>
            <a:endParaRPr sz="935"/>
          </a:p>
          <a:p>
            <a:pPr indent="-298767" lvl="0" marL="457200" rtl="0" algn="l">
              <a:spcBef>
                <a:spcPts val="0"/>
              </a:spcBef>
              <a:spcAft>
                <a:spcPts val="0"/>
              </a:spcAft>
              <a:buSzPts val="1105"/>
              <a:buChar char="●"/>
            </a:pPr>
            <a:r>
              <a:rPr lang="en" sz="1105"/>
              <a:t>Rationale:</a:t>
            </a:r>
            <a:endParaRPr sz="1105"/>
          </a:p>
          <a:p>
            <a:pPr indent="-287972" lvl="1" marL="914400" rtl="0" algn="l">
              <a:spcBef>
                <a:spcPts val="0"/>
              </a:spcBef>
              <a:spcAft>
                <a:spcPts val="0"/>
              </a:spcAft>
              <a:buSzPts val="935"/>
              <a:buChar char="○"/>
            </a:pPr>
            <a:r>
              <a:rPr lang="en" sz="935"/>
              <a:t>Machine learning models show higher AUC and accuracy in experiments.</a:t>
            </a:r>
            <a:endParaRPr sz="935"/>
          </a:p>
          <a:p>
            <a:pPr indent="-287972" lvl="1" marL="914400" rtl="0" algn="l">
              <a:spcBef>
                <a:spcPts val="0"/>
              </a:spcBef>
              <a:spcAft>
                <a:spcPts val="0"/>
              </a:spcAft>
              <a:buSzPts val="935"/>
              <a:buChar char="○"/>
            </a:pPr>
            <a:r>
              <a:rPr lang="en" sz="935"/>
              <a:t>Overfitting and false positive rates were effectively reduced by feature selection and data balancing techniques.</a:t>
            </a:r>
            <a:endParaRPr sz="93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pic>
        <p:nvPicPr>
          <p:cNvPr id="302" name="Google Shape;302;p17"/>
          <p:cNvPicPr preferRelativeResize="0"/>
          <p:nvPr/>
        </p:nvPicPr>
        <p:blipFill>
          <a:blip r:embed="rId3">
            <a:alphaModFix/>
          </a:blip>
          <a:stretch>
            <a:fillRect/>
          </a:stretch>
        </p:blipFill>
        <p:spPr>
          <a:xfrm>
            <a:off x="488175" y="1589862"/>
            <a:ext cx="4083824" cy="2224525"/>
          </a:xfrm>
          <a:prstGeom prst="rect">
            <a:avLst/>
          </a:prstGeom>
          <a:noFill/>
          <a:ln>
            <a:noFill/>
          </a:ln>
        </p:spPr>
      </p:pic>
      <p:pic>
        <p:nvPicPr>
          <p:cNvPr id="303" name="Google Shape;303;p17"/>
          <p:cNvPicPr preferRelativeResize="0"/>
          <p:nvPr/>
        </p:nvPicPr>
        <p:blipFill>
          <a:blip r:embed="rId4">
            <a:alphaModFix/>
          </a:blip>
          <a:stretch>
            <a:fillRect/>
          </a:stretch>
        </p:blipFill>
        <p:spPr>
          <a:xfrm>
            <a:off x="4825726" y="1384312"/>
            <a:ext cx="4177050" cy="2811474"/>
          </a:xfrm>
          <a:prstGeom prst="rect">
            <a:avLst/>
          </a:prstGeom>
          <a:noFill/>
          <a:ln>
            <a:noFill/>
          </a:ln>
        </p:spPr>
      </p:pic>
      <p:sp>
        <p:nvSpPr>
          <p:cNvPr id="304" name="Google Shape;304;p17"/>
          <p:cNvSpPr txBox="1"/>
          <p:nvPr/>
        </p:nvSpPr>
        <p:spPr>
          <a:xfrm>
            <a:off x="211825" y="4025375"/>
            <a:ext cx="6779400" cy="785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Gender has the most missing values -902</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Other variables like total and direct bilirubin also have significant missing value</a:t>
            </a:r>
            <a:endParaRPr sz="1300">
              <a:solidFill>
                <a:schemeClr val="dk2"/>
              </a:solidFill>
              <a:latin typeface="Nunito"/>
              <a:ea typeface="Nunito"/>
              <a:cs typeface="Nunito"/>
              <a:sym typeface="Nunito"/>
            </a:endParaRPr>
          </a:p>
          <a:p>
            <a:pPr indent="0" lvl="0" marL="45720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18"/>
          <p:cNvPicPr preferRelativeResize="0"/>
          <p:nvPr/>
        </p:nvPicPr>
        <p:blipFill>
          <a:blip r:embed="rId3">
            <a:alphaModFix/>
          </a:blip>
          <a:stretch>
            <a:fillRect/>
          </a:stretch>
        </p:blipFill>
        <p:spPr>
          <a:xfrm>
            <a:off x="340247" y="1338950"/>
            <a:ext cx="3689899" cy="2451025"/>
          </a:xfrm>
          <a:prstGeom prst="rect">
            <a:avLst/>
          </a:prstGeom>
          <a:noFill/>
          <a:ln>
            <a:noFill/>
          </a:ln>
        </p:spPr>
      </p:pic>
      <p:pic>
        <p:nvPicPr>
          <p:cNvPr id="310" name="Google Shape;310;p18"/>
          <p:cNvPicPr preferRelativeResize="0"/>
          <p:nvPr/>
        </p:nvPicPr>
        <p:blipFill>
          <a:blip r:embed="rId4">
            <a:alphaModFix/>
          </a:blip>
          <a:stretch>
            <a:fillRect/>
          </a:stretch>
        </p:blipFill>
        <p:spPr>
          <a:xfrm>
            <a:off x="4365575" y="1225425"/>
            <a:ext cx="4438174" cy="2794026"/>
          </a:xfrm>
          <a:prstGeom prst="rect">
            <a:avLst/>
          </a:prstGeom>
          <a:noFill/>
          <a:ln>
            <a:noFill/>
          </a:ln>
        </p:spPr>
      </p:pic>
      <p:sp>
        <p:nvSpPr>
          <p:cNvPr id="311" name="Google Shape;311;p18"/>
          <p:cNvSpPr txBox="1"/>
          <p:nvPr/>
        </p:nvSpPr>
        <p:spPr>
          <a:xfrm>
            <a:off x="5178138" y="1812600"/>
            <a:ext cx="2671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Male = 1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Female = 0</a:t>
            </a:r>
            <a:endParaRPr sz="1300">
              <a:solidFill>
                <a:schemeClr val="dk2"/>
              </a:solidFill>
              <a:latin typeface="Nunito"/>
              <a:ea typeface="Nunito"/>
              <a:cs typeface="Nunito"/>
              <a:sym typeface="Nunito"/>
            </a:endParaRPr>
          </a:p>
        </p:txBody>
      </p:sp>
      <p:sp>
        <p:nvSpPr>
          <p:cNvPr id="312" name="Google Shape;312;p18"/>
          <p:cNvSpPr txBox="1"/>
          <p:nvPr/>
        </p:nvSpPr>
        <p:spPr>
          <a:xfrm>
            <a:off x="552075" y="3942975"/>
            <a:ext cx="7250400" cy="785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Mean age: 44, Median age: 45</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Primarily aged 30-60, concentrated between 40-50</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Men may be at higher risk</a:t>
            </a:r>
            <a:endParaRPr sz="13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18" name="Google Shape;318;p19"/>
          <p:cNvPicPr preferRelativeResize="0"/>
          <p:nvPr/>
        </p:nvPicPr>
        <p:blipFill>
          <a:blip r:embed="rId3">
            <a:alphaModFix/>
          </a:blip>
          <a:stretch>
            <a:fillRect/>
          </a:stretch>
        </p:blipFill>
        <p:spPr>
          <a:xfrm>
            <a:off x="77898" y="1265125"/>
            <a:ext cx="4566728" cy="2972175"/>
          </a:xfrm>
          <a:prstGeom prst="rect">
            <a:avLst/>
          </a:prstGeom>
          <a:noFill/>
          <a:ln>
            <a:noFill/>
          </a:ln>
        </p:spPr>
      </p:pic>
      <p:pic>
        <p:nvPicPr>
          <p:cNvPr id="319" name="Google Shape;319;p19"/>
          <p:cNvPicPr preferRelativeResize="0"/>
          <p:nvPr/>
        </p:nvPicPr>
        <p:blipFill>
          <a:blip r:embed="rId4">
            <a:alphaModFix/>
          </a:blip>
          <a:stretch>
            <a:fillRect/>
          </a:stretch>
        </p:blipFill>
        <p:spPr>
          <a:xfrm>
            <a:off x="4559464" y="1265124"/>
            <a:ext cx="4584536" cy="3031025"/>
          </a:xfrm>
          <a:prstGeom prst="rect">
            <a:avLst/>
          </a:prstGeom>
          <a:noFill/>
          <a:ln>
            <a:noFill/>
          </a:ln>
        </p:spPr>
      </p:pic>
      <p:sp>
        <p:nvSpPr>
          <p:cNvPr id="320" name="Google Shape;320;p19"/>
          <p:cNvSpPr txBox="1"/>
          <p:nvPr/>
        </p:nvSpPr>
        <p:spPr>
          <a:xfrm>
            <a:off x="646625" y="4378475"/>
            <a:ext cx="6779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Right-skewed with many extreme values showing rare liver diseases</a:t>
            </a:r>
            <a:endParaRPr sz="13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26" name="Google Shape;326;p20"/>
          <p:cNvPicPr preferRelativeResize="0"/>
          <p:nvPr/>
        </p:nvPicPr>
        <p:blipFill>
          <a:blip r:embed="rId3">
            <a:alphaModFix/>
          </a:blip>
          <a:stretch>
            <a:fillRect/>
          </a:stretch>
        </p:blipFill>
        <p:spPr>
          <a:xfrm>
            <a:off x="164775" y="1417270"/>
            <a:ext cx="4237225" cy="2754180"/>
          </a:xfrm>
          <a:prstGeom prst="rect">
            <a:avLst/>
          </a:prstGeom>
          <a:noFill/>
          <a:ln>
            <a:noFill/>
          </a:ln>
        </p:spPr>
      </p:pic>
      <p:pic>
        <p:nvPicPr>
          <p:cNvPr id="327" name="Google Shape;327;p20"/>
          <p:cNvPicPr preferRelativeResize="0"/>
          <p:nvPr/>
        </p:nvPicPr>
        <p:blipFill>
          <a:blip r:embed="rId4">
            <a:alphaModFix/>
          </a:blip>
          <a:stretch>
            <a:fillRect/>
          </a:stretch>
        </p:blipFill>
        <p:spPr>
          <a:xfrm>
            <a:off x="4402000" y="1388850"/>
            <a:ext cx="4463701" cy="2909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21"/>
          <p:cNvPicPr preferRelativeResize="0"/>
          <p:nvPr/>
        </p:nvPicPr>
        <p:blipFill>
          <a:blip r:embed="rId3">
            <a:alphaModFix/>
          </a:blip>
          <a:stretch>
            <a:fillRect/>
          </a:stretch>
        </p:blipFill>
        <p:spPr>
          <a:xfrm>
            <a:off x="-12" y="0"/>
            <a:ext cx="5971825" cy="5143501"/>
          </a:xfrm>
          <a:prstGeom prst="rect">
            <a:avLst/>
          </a:prstGeom>
          <a:noFill/>
          <a:ln>
            <a:noFill/>
          </a:ln>
        </p:spPr>
      </p:pic>
      <p:sp>
        <p:nvSpPr>
          <p:cNvPr id="333" name="Google Shape;333;p21"/>
          <p:cNvSpPr txBox="1"/>
          <p:nvPr/>
        </p:nvSpPr>
        <p:spPr>
          <a:xfrm>
            <a:off x="5883600" y="1467075"/>
            <a:ext cx="3260400" cy="17856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Bilirubin: Negative correlation with liver disease </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Albumin and Total Proteins: Weak positive correlation, low levels indicate higher likelihood of liver disease</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High correlation between total bilirubin and direct bilirubin.</a:t>
            </a:r>
            <a:endParaRPr sz="1300">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