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97" r:id="rId4"/>
    <p:sldId id="298" r:id="rId5"/>
    <p:sldId id="299" r:id="rId6"/>
    <p:sldId id="301" r:id="rId7"/>
    <p:sldId id="300" r:id="rId8"/>
  </p:sldIdLst>
  <p:sldSz cx="9144000" cy="5143500" type="screen16x9"/>
  <p:notesSz cx="6858000" cy="9144000"/>
  <p:embeddedFontLst>
    <p:embeddedFont>
      <p:font typeface="Archivo" panose="020B0604020202020204" charset="-18"/>
      <p:regular r:id="rId10"/>
      <p:bold r:id="rId11"/>
      <p:italic r:id="rId12"/>
      <p:boldItalic r:id="rId13"/>
    </p:embeddedFont>
    <p:embeddedFont>
      <p:font typeface="Hind" panose="02000000000000000000" pitchFamily="2" charset="-18"/>
      <p:regular r:id="rId14"/>
      <p:bold r:id="rId15"/>
    </p:embeddedFont>
    <p:embeddedFont>
      <p:font typeface="Mada" panose="020B0604020202020204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529E48-7B0E-41CB-B93F-1ADAAE7B4750}">
  <a:tblStyle styleId="{A2529E48-7B0E-41CB-B93F-1ADAAE7B4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25" d="100"/>
          <a:sy n="125" d="100"/>
        </p:scale>
        <p:origin x="422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294afe24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294afe24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F47E43BB-78FF-5F24-EC89-C17ACA057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9fe3b41df_0_528:notes">
            <a:extLst>
              <a:ext uri="{FF2B5EF4-FFF2-40B4-BE49-F238E27FC236}">
                <a16:creationId xmlns:a16="http://schemas.microsoft.com/office/drawing/2014/main" id="{618D6865-A892-5BC4-8D97-8DBC99F13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d9fe3b41df_0_528:notes">
            <a:extLst>
              <a:ext uri="{FF2B5EF4-FFF2-40B4-BE49-F238E27FC236}">
                <a16:creationId xmlns:a16="http://schemas.microsoft.com/office/drawing/2014/main" id="{19816F10-1C58-924C-76D3-4E1FF542FF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8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31125"/>
            <a:ext cx="457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" name="Google Shape;19;p2"/>
              <p:cNvCxnSpPr>
                <a:endCxn id="1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0" y="-451278"/>
            <a:ext cx="9586025" cy="6040428"/>
            <a:chOff x="0" y="-451278"/>
            <a:chExt cx="9586025" cy="6040428"/>
          </a:xfrm>
        </p:grpSpPr>
        <p:grpSp>
          <p:nvGrpSpPr>
            <p:cNvPr id="125" name="Google Shape;125;p13"/>
            <p:cNvGrpSpPr/>
            <p:nvPr/>
          </p:nvGrpSpPr>
          <p:grpSpPr>
            <a:xfrm>
              <a:off x="0" y="4351950"/>
              <a:ext cx="1789500" cy="1237200"/>
              <a:chOff x="0" y="4351950"/>
              <a:chExt cx="1789500" cy="12372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528500" y="4776525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5400000">
                <a:off x="-261000" y="4840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8" name="Google Shape;128;p13"/>
              <p:cNvCxnSpPr/>
              <p:nvPr/>
            </p:nvCxnSpPr>
            <p:spPr>
              <a:xfrm>
                <a:off x="0" y="49070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" name="Google Shape;129;p13"/>
            <p:cNvGrpSpPr/>
            <p:nvPr/>
          </p:nvGrpSpPr>
          <p:grpSpPr>
            <a:xfrm>
              <a:off x="8711225" y="0"/>
              <a:ext cx="874800" cy="874800"/>
              <a:chOff x="8711225" y="0"/>
              <a:chExt cx="874800" cy="8748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32" name="Google Shape;132;p13"/>
              <p:cNvCxnSpPr>
                <a:stCxn id="130" idx="2"/>
                <a:endCxn id="130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3" name="Google Shape;133;p13"/>
            <p:cNvGrpSpPr/>
            <p:nvPr/>
          </p:nvGrpSpPr>
          <p:grpSpPr>
            <a:xfrm>
              <a:off x="0" y="-451278"/>
              <a:ext cx="874800" cy="1023176"/>
              <a:chOff x="0" y="-451278"/>
              <a:chExt cx="874800" cy="1023176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7354500" y="4621600"/>
              <a:ext cx="1789501" cy="522000"/>
              <a:chOff x="7354500" y="4621600"/>
              <a:chExt cx="1789501" cy="5220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7354500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3" name="Google Shape;143;p14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4" name="Google Shape;144;p14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145" name="Google Shape;145;p14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7" name="Google Shape;147;p14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 rot="10800000" flipH="1">
            <a:off x="0" y="-24075"/>
            <a:ext cx="9405000" cy="5320025"/>
            <a:chOff x="0" y="-176475"/>
            <a:chExt cx="9405000" cy="5320025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3" name="Google Shape;213;p20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0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7" name="Google Shape;217;p20"/>
              <p:cNvCxnSpPr>
                <a:endCxn id="215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1"/>
          <p:cNvGrpSpPr/>
          <p:nvPr/>
        </p:nvGrpSpPr>
        <p:grpSpPr>
          <a:xfrm rot="10800000" flipH="1">
            <a:off x="227100" y="-187650"/>
            <a:ext cx="8916900" cy="5507599"/>
            <a:chOff x="227100" y="-187650"/>
            <a:chExt cx="8916900" cy="5507599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7354490" y="4445149"/>
              <a:ext cx="1789510" cy="874800"/>
              <a:chOff x="7354490" y="4445149"/>
              <a:chExt cx="1789510" cy="874800"/>
            </a:xfrm>
          </p:grpSpPr>
          <p:sp>
            <p:nvSpPr>
              <p:cNvPr id="221" name="Google Shape;221;p21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4" name="Google Shape;224;p21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21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226" name="Google Shape;226;p21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8" name="Google Shape;228;p21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8" name="Google Shape;28;p3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29;p3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" name="Google Shape;32;p3"/>
              <p:cNvCxnSpPr>
                <a:endCxn id="30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7354489" y="4621600"/>
              <a:ext cx="1789511" cy="522000"/>
              <a:chOff x="7354489" y="4621600"/>
              <a:chExt cx="1789511" cy="5220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354489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4" name="Google Shape;54;p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56" name="Google Shape;56;p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8" name="Google Shape;58;p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-630975" y="136950"/>
            <a:ext cx="9778750" cy="5006554"/>
            <a:chOff x="-630975" y="136950"/>
            <a:chExt cx="9778750" cy="5006554"/>
          </a:xfrm>
        </p:grpSpPr>
        <p:grpSp>
          <p:nvGrpSpPr>
            <p:cNvPr id="62" name="Google Shape;62;p6"/>
            <p:cNvGrpSpPr/>
            <p:nvPr/>
          </p:nvGrpSpPr>
          <p:grpSpPr>
            <a:xfrm rot="5400000">
              <a:off x="7966673" y="3962402"/>
              <a:ext cx="1789504" cy="572700"/>
              <a:chOff x="7354496" y="4596170"/>
              <a:chExt cx="1789504" cy="572700"/>
            </a:xfrm>
          </p:grpSpPr>
          <p:sp>
            <p:nvSpPr>
              <p:cNvPr id="63" name="Google Shape;63;p6"/>
              <p:cNvSpPr/>
              <p:nvPr/>
            </p:nvSpPr>
            <p:spPr>
              <a:xfrm rot="-5400000">
                <a:off x="7354496" y="4596170"/>
                <a:ext cx="572700" cy="57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7510350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" name="Google Shape;67;p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68" name="Google Shape;68;p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0" name="Google Shape;70;p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-630975" y="136950"/>
            <a:ext cx="9929770" cy="5006554"/>
            <a:chOff x="-630975" y="136950"/>
            <a:chExt cx="9929770" cy="5006554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7966640" y="3811349"/>
              <a:ext cx="1789510" cy="874800"/>
              <a:chOff x="7354490" y="4445149"/>
              <a:chExt cx="1789510" cy="8748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7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83" name="Google Shape;83;p7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0" name="Google Shape;90;p8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" name="Google Shape;91;p8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92" name="Google Shape;92;p8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4" name="Google Shape;94;p8"/>
              <p:cNvCxnSpPr>
                <a:endCxn id="92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2" name="Google Shape;102;p9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" name="Google Shape;103;p9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6" name="Google Shape;106;p9"/>
              <p:cNvCxnSpPr>
                <a:endCxn id="104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16" name="Google Shape;116;p11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18" name="Google Shape;118;p11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0" name="Google Shape;120;p11"/>
              <p:cNvCxnSpPr>
                <a:endCxn id="118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Peptide </a:t>
            </a:r>
            <a:r>
              <a:rPr lang="hr-HR" dirty="0" err="1"/>
              <a:t>Syntesis</a:t>
            </a:r>
            <a:br>
              <a:rPr lang="hr-HR" dirty="0"/>
            </a:br>
            <a:r>
              <a:rPr lang="hr-HR" dirty="0" err="1"/>
              <a:t>Score</a:t>
            </a:r>
            <a:endParaRPr dirty="0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1"/>
          </p:nvPr>
        </p:nvSpPr>
        <p:spPr>
          <a:xfrm>
            <a:off x="715100" y="3735009"/>
            <a:ext cx="4578900" cy="857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Tin Brletić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Tehnički fakultet u Rijeci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29. Listopada 2024.</a:t>
            </a:r>
            <a:endParaRPr dirty="0"/>
          </a:p>
        </p:txBody>
      </p:sp>
      <p:sp>
        <p:nvSpPr>
          <p:cNvPr id="246" name="Google Shape;246;p26"/>
          <p:cNvSpPr/>
          <p:nvPr/>
        </p:nvSpPr>
        <p:spPr>
          <a:xfrm>
            <a:off x="5692450" y="1203600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/>
          <p:cNvSpPr/>
          <p:nvPr/>
        </p:nvSpPr>
        <p:spPr>
          <a:xfrm rot="5400000">
            <a:off x="5692575" y="1203612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48" name="Google Shape;248;p26"/>
          <p:cNvGrpSpPr/>
          <p:nvPr/>
        </p:nvGrpSpPr>
        <p:grpSpPr>
          <a:xfrm>
            <a:off x="6080428" y="1587517"/>
            <a:ext cx="536896" cy="544981"/>
            <a:chOff x="5562066" y="5629022"/>
            <a:chExt cx="231311" cy="234784"/>
          </a:xfrm>
        </p:grpSpPr>
        <p:sp>
          <p:nvSpPr>
            <p:cNvPr id="249" name="Google Shape;249;p26"/>
            <p:cNvSpPr/>
            <p:nvPr/>
          </p:nvSpPr>
          <p:spPr>
            <a:xfrm>
              <a:off x="5562066" y="5629022"/>
              <a:ext cx="27530" cy="48371"/>
            </a:xfrm>
            <a:custGeom>
              <a:avLst/>
              <a:gdLst/>
              <a:ahLst/>
              <a:cxnLst/>
              <a:rect l="l" t="t" r="r" b="b"/>
              <a:pathLst>
                <a:path w="27530" h="48371" extrusionOk="0">
                  <a:moveTo>
                    <a:pt x="13766" y="0"/>
                  </a:moveTo>
                  <a:cubicBezTo>
                    <a:pt x="6175" y="0"/>
                    <a:pt x="0" y="6175"/>
                    <a:pt x="0" y="13830"/>
                  </a:cubicBezTo>
                  <a:lnTo>
                    <a:pt x="0" y="48372"/>
                  </a:lnTo>
                  <a:lnTo>
                    <a:pt x="27531" y="48372"/>
                  </a:lnTo>
                  <a:lnTo>
                    <a:pt x="27531" y="13830"/>
                  </a:lnTo>
                  <a:cubicBezTo>
                    <a:pt x="27531" y="10035"/>
                    <a:pt x="25987" y="6561"/>
                    <a:pt x="23479" y="4052"/>
                  </a:cubicBezTo>
                  <a:cubicBezTo>
                    <a:pt x="20970" y="1544"/>
                    <a:pt x="17561" y="0"/>
                    <a:pt x="13766" y="0"/>
                  </a:cubicBezTo>
                  <a:lnTo>
                    <a:pt x="137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599953" y="5629022"/>
              <a:ext cx="142800" cy="234784"/>
            </a:xfrm>
            <a:custGeom>
              <a:avLst/>
              <a:gdLst/>
              <a:ahLst/>
              <a:cxnLst/>
              <a:rect l="l" t="t" r="r" b="b"/>
              <a:pathLst>
                <a:path w="142800" h="234784" extrusionOk="0">
                  <a:moveTo>
                    <a:pt x="113147" y="127748"/>
                  </a:moveTo>
                  <a:lnTo>
                    <a:pt x="113147" y="48308"/>
                  </a:lnTo>
                  <a:lnTo>
                    <a:pt x="142800" y="48308"/>
                  </a:lnTo>
                  <a:cubicBezTo>
                    <a:pt x="142800" y="21677"/>
                    <a:pt x="121123" y="0"/>
                    <a:pt x="94493" y="0"/>
                  </a:cubicBezTo>
                  <a:lnTo>
                    <a:pt x="0" y="0"/>
                  </a:lnTo>
                  <a:cubicBezTo>
                    <a:pt x="2380" y="4181"/>
                    <a:pt x="3667" y="8877"/>
                    <a:pt x="3667" y="13830"/>
                  </a:cubicBezTo>
                  <a:lnTo>
                    <a:pt x="3667" y="234784"/>
                  </a:lnTo>
                  <a:lnTo>
                    <a:pt x="78283" y="234784"/>
                  </a:lnTo>
                  <a:lnTo>
                    <a:pt x="71850" y="205130"/>
                  </a:lnTo>
                  <a:lnTo>
                    <a:pt x="113082" y="127748"/>
                  </a:lnTo>
                  <a:close/>
                  <a:moveTo>
                    <a:pt x="17754" y="27531"/>
                  </a:moveTo>
                  <a:lnTo>
                    <a:pt x="93592" y="27531"/>
                  </a:lnTo>
                  <a:lnTo>
                    <a:pt x="93592" y="41618"/>
                  </a:lnTo>
                  <a:lnTo>
                    <a:pt x="17754" y="41618"/>
                  </a:lnTo>
                  <a:lnTo>
                    <a:pt x="17754" y="27531"/>
                  </a:lnTo>
                  <a:close/>
                  <a:moveTo>
                    <a:pt x="17754" y="55062"/>
                  </a:moveTo>
                  <a:lnTo>
                    <a:pt x="93592" y="55062"/>
                  </a:lnTo>
                  <a:lnTo>
                    <a:pt x="93592" y="69149"/>
                  </a:lnTo>
                  <a:lnTo>
                    <a:pt x="17754" y="69149"/>
                  </a:lnTo>
                  <a:lnTo>
                    <a:pt x="17754" y="55062"/>
                  </a:lnTo>
                  <a:close/>
                  <a:moveTo>
                    <a:pt x="17754" y="83171"/>
                  </a:moveTo>
                  <a:lnTo>
                    <a:pt x="93592" y="83171"/>
                  </a:lnTo>
                  <a:lnTo>
                    <a:pt x="93592" y="97258"/>
                  </a:lnTo>
                  <a:lnTo>
                    <a:pt x="17754" y="97258"/>
                  </a:lnTo>
                  <a:lnTo>
                    <a:pt x="17754" y="83171"/>
                  </a:lnTo>
                  <a:close/>
                  <a:moveTo>
                    <a:pt x="17754" y="110702"/>
                  </a:moveTo>
                  <a:lnTo>
                    <a:pt x="93592" y="110702"/>
                  </a:lnTo>
                  <a:lnTo>
                    <a:pt x="93592" y="124789"/>
                  </a:lnTo>
                  <a:lnTo>
                    <a:pt x="17754" y="124789"/>
                  </a:lnTo>
                  <a:lnTo>
                    <a:pt x="17754" y="110702"/>
                  </a:lnTo>
                  <a:close/>
                  <a:moveTo>
                    <a:pt x="17754" y="138169"/>
                  </a:moveTo>
                  <a:lnTo>
                    <a:pt x="80084" y="138169"/>
                  </a:lnTo>
                  <a:lnTo>
                    <a:pt x="80084" y="152256"/>
                  </a:lnTo>
                  <a:lnTo>
                    <a:pt x="17754" y="152256"/>
                  </a:lnTo>
                  <a:lnTo>
                    <a:pt x="17754" y="138169"/>
                  </a:lnTo>
                  <a:close/>
                  <a:moveTo>
                    <a:pt x="51974" y="207253"/>
                  </a:moveTo>
                  <a:lnTo>
                    <a:pt x="17754" y="207253"/>
                  </a:lnTo>
                  <a:lnTo>
                    <a:pt x="17754" y="193166"/>
                  </a:lnTo>
                  <a:lnTo>
                    <a:pt x="51974" y="193166"/>
                  </a:lnTo>
                  <a:lnTo>
                    <a:pt x="51974" y="207253"/>
                  </a:lnTo>
                  <a:close/>
                  <a:moveTo>
                    <a:pt x="66061" y="179786"/>
                  </a:moveTo>
                  <a:lnTo>
                    <a:pt x="17754" y="179786"/>
                  </a:lnTo>
                  <a:lnTo>
                    <a:pt x="17754" y="165700"/>
                  </a:lnTo>
                  <a:lnTo>
                    <a:pt x="66061" y="165700"/>
                  </a:lnTo>
                  <a:lnTo>
                    <a:pt x="66061" y="1797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5687692" y="5843029"/>
              <a:ext cx="105685" cy="20777"/>
            </a:xfrm>
            <a:custGeom>
              <a:avLst/>
              <a:gdLst/>
              <a:ahLst/>
              <a:cxnLst/>
              <a:rect l="l" t="t" r="r" b="b"/>
              <a:pathLst>
                <a:path w="105685" h="20777" extrusionOk="0">
                  <a:moveTo>
                    <a:pt x="0" y="0"/>
                  </a:moveTo>
                  <a:lnTo>
                    <a:pt x="4503" y="20777"/>
                  </a:lnTo>
                  <a:lnTo>
                    <a:pt x="101504" y="20777"/>
                  </a:lnTo>
                  <a:lnTo>
                    <a:pt x="1056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5690458" y="5691417"/>
              <a:ext cx="100474" cy="138169"/>
            </a:xfrm>
            <a:custGeom>
              <a:avLst/>
              <a:gdLst/>
              <a:ahLst/>
              <a:cxnLst/>
              <a:rect l="l" t="t" r="r" b="b"/>
              <a:pathLst>
                <a:path w="100474" h="138169" extrusionOk="0">
                  <a:moveTo>
                    <a:pt x="36665" y="0"/>
                  </a:moveTo>
                  <a:lnTo>
                    <a:pt x="36665" y="69085"/>
                  </a:lnTo>
                  <a:lnTo>
                    <a:pt x="0" y="138169"/>
                  </a:lnTo>
                  <a:lnTo>
                    <a:pt x="100475" y="138169"/>
                  </a:lnTo>
                  <a:lnTo>
                    <a:pt x="64196" y="69085"/>
                  </a:lnTo>
                  <a:lnTo>
                    <a:pt x="64196" y="0"/>
                  </a:lnTo>
                  <a:lnTo>
                    <a:pt x="36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6"/>
          <p:cNvSpPr/>
          <p:nvPr/>
        </p:nvSpPr>
        <p:spPr>
          <a:xfrm rot="10800000">
            <a:off x="7115799" y="1203857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4" name="Google Shape;254;p26"/>
          <p:cNvGrpSpPr/>
          <p:nvPr/>
        </p:nvGrpSpPr>
        <p:grpSpPr>
          <a:xfrm>
            <a:off x="7564137" y="1587483"/>
            <a:ext cx="416169" cy="544966"/>
            <a:chOff x="3849622" y="1138471"/>
            <a:chExt cx="179786" cy="235427"/>
          </a:xfrm>
        </p:grpSpPr>
        <p:sp>
          <p:nvSpPr>
            <p:cNvPr id="255" name="Google Shape;255;p26"/>
            <p:cNvSpPr/>
            <p:nvPr/>
          </p:nvSpPr>
          <p:spPr>
            <a:xfrm>
              <a:off x="3897930" y="1359168"/>
              <a:ext cx="83171" cy="14087"/>
            </a:xfrm>
            <a:custGeom>
              <a:avLst/>
              <a:gdLst/>
              <a:ahLst/>
              <a:cxnLst/>
              <a:rect l="l" t="t" r="r" b="b"/>
              <a:pathLst>
                <a:path w="83171" h="14087" extrusionOk="0">
                  <a:moveTo>
                    <a:pt x="65547" y="0"/>
                  </a:moveTo>
                  <a:lnTo>
                    <a:pt x="0" y="0"/>
                  </a:lnTo>
                  <a:lnTo>
                    <a:pt x="0" y="14087"/>
                  </a:lnTo>
                  <a:lnTo>
                    <a:pt x="83171" y="14087"/>
                  </a:lnTo>
                  <a:lnTo>
                    <a:pt x="83171" y="0"/>
                  </a:lnTo>
                  <a:lnTo>
                    <a:pt x="65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3849622" y="1276640"/>
              <a:ext cx="179786" cy="97258"/>
            </a:xfrm>
            <a:custGeom>
              <a:avLst/>
              <a:gdLst/>
              <a:ahLst/>
              <a:cxnLst/>
              <a:rect l="l" t="t" r="r" b="b"/>
              <a:pathLst>
                <a:path w="179786" h="97258" extrusionOk="0">
                  <a:moveTo>
                    <a:pt x="152063" y="0"/>
                  </a:moveTo>
                  <a:lnTo>
                    <a:pt x="0" y="0"/>
                  </a:lnTo>
                  <a:lnTo>
                    <a:pt x="0" y="14087"/>
                  </a:lnTo>
                  <a:lnTo>
                    <a:pt x="13444" y="14087"/>
                  </a:lnTo>
                  <a:lnTo>
                    <a:pt x="13444" y="97258"/>
                  </a:lnTo>
                  <a:lnTo>
                    <a:pt x="27531" y="97258"/>
                  </a:lnTo>
                  <a:lnTo>
                    <a:pt x="27531" y="14087"/>
                  </a:lnTo>
                  <a:lnTo>
                    <a:pt x="151613" y="14087"/>
                  </a:lnTo>
                  <a:lnTo>
                    <a:pt x="151613" y="97258"/>
                  </a:lnTo>
                  <a:lnTo>
                    <a:pt x="165700" y="97258"/>
                  </a:lnTo>
                  <a:lnTo>
                    <a:pt x="165700" y="14087"/>
                  </a:lnTo>
                  <a:lnTo>
                    <a:pt x="179787" y="14087"/>
                  </a:lnTo>
                  <a:lnTo>
                    <a:pt x="179787" y="0"/>
                  </a:lnTo>
                  <a:lnTo>
                    <a:pt x="152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3886930" y="1138471"/>
              <a:ext cx="105299" cy="83107"/>
            </a:xfrm>
            <a:custGeom>
              <a:avLst/>
              <a:gdLst/>
              <a:ahLst/>
              <a:cxnLst/>
              <a:rect l="l" t="t" r="r" b="b"/>
              <a:pathLst>
                <a:path w="105299" h="83107" extrusionOk="0">
                  <a:moveTo>
                    <a:pt x="21613" y="83107"/>
                  </a:moveTo>
                  <a:cubicBezTo>
                    <a:pt x="26759" y="83107"/>
                    <a:pt x="29010" y="81049"/>
                    <a:pt x="32548" y="77961"/>
                  </a:cubicBezTo>
                  <a:cubicBezTo>
                    <a:pt x="44127" y="66383"/>
                    <a:pt x="61108" y="66383"/>
                    <a:pt x="72622" y="77961"/>
                  </a:cubicBezTo>
                  <a:cubicBezTo>
                    <a:pt x="76096" y="81049"/>
                    <a:pt x="78411" y="83107"/>
                    <a:pt x="83557" y="83107"/>
                  </a:cubicBezTo>
                  <a:cubicBezTo>
                    <a:pt x="88382" y="83107"/>
                    <a:pt x="90633" y="81370"/>
                    <a:pt x="94107" y="78283"/>
                  </a:cubicBezTo>
                  <a:lnTo>
                    <a:pt x="105299" y="67090"/>
                  </a:lnTo>
                  <a:cubicBezTo>
                    <a:pt x="103820" y="62202"/>
                    <a:pt x="101697" y="57570"/>
                    <a:pt x="98931" y="53261"/>
                  </a:cubicBezTo>
                  <a:cubicBezTo>
                    <a:pt x="94171" y="45863"/>
                    <a:pt x="87738" y="39688"/>
                    <a:pt x="80148" y="35314"/>
                  </a:cubicBezTo>
                  <a:lnTo>
                    <a:pt x="80148" y="14087"/>
                  </a:lnTo>
                  <a:lnTo>
                    <a:pt x="94235" y="14087"/>
                  </a:lnTo>
                  <a:lnTo>
                    <a:pt x="94235" y="0"/>
                  </a:lnTo>
                  <a:lnTo>
                    <a:pt x="11064" y="0"/>
                  </a:lnTo>
                  <a:lnTo>
                    <a:pt x="11064" y="14087"/>
                  </a:lnTo>
                  <a:lnTo>
                    <a:pt x="25151" y="14087"/>
                  </a:lnTo>
                  <a:lnTo>
                    <a:pt x="25151" y="35314"/>
                  </a:lnTo>
                  <a:cubicBezTo>
                    <a:pt x="17561" y="39688"/>
                    <a:pt x="11192" y="45863"/>
                    <a:pt x="6368" y="53261"/>
                  </a:cubicBezTo>
                  <a:cubicBezTo>
                    <a:pt x="3602" y="57570"/>
                    <a:pt x="1479" y="62266"/>
                    <a:pt x="0" y="67090"/>
                  </a:cubicBezTo>
                  <a:lnTo>
                    <a:pt x="11192" y="78283"/>
                  </a:lnTo>
                  <a:cubicBezTo>
                    <a:pt x="14666" y="81370"/>
                    <a:pt x="16917" y="83107"/>
                    <a:pt x="21742" y="83107"/>
                  </a:cubicBezTo>
                  <a:lnTo>
                    <a:pt x="21742" y="831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884164" y="1221514"/>
              <a:ext cx="110445" cy="54908"/>
            </a:xfrm>
            <a:custGeom>
              <a:avLst/>
              <a:gdLst/>
              <a:ahLst/>
              <a:cxnLst/>
              <a:rect l="l" t="t" r="r" b="b"/>
              <a:pathLst>
                <a:path w="110445" h="54908" extrusionOk="0">
                  <a:moveTo>
                    <a:pt x="110381" y="1094"/>
                  </a:moveTo>
                  <a:lnTo>
                    <a:pt x="106135" y="5339"/>
                  </a:lnTo>
                  <a:cubicBezTo>
                    <a:pt x="94621" y="16789"/>
                    <a:pt x="77511" y="16596"/>
                    <a:pt x="66126" y="5146"/>
                  </a:cubicBezTo>
                  <a:cubicBezTo>
                    <a:pt x="62652" y="2058"/>
                    <a:pt x="60336" y="0"/>
                    <a:pt x="55190" y="0"/>
                  </a:cubicBezTo>
                  <a:cubicBezTo>
                    <a:pt x="50044" y="0"/>
                    <a:pt x="47729" y="2058"/>
                    <a:pt x="44255" y="5146"/>
                  </a:cubicBezTo>
                  <a:cubicBezTo>
                    <a:pt x="32805" y="16596"/>
                    <a:pt x="15695" y="16789"/>
                    <a:pt x="4245" y="5339"/>
                  </a:cubicBezTo>
                  <a:lnTo>
                    <a:pt x="0" y="1094"/>
                  </a:lnTo>
                  <a:cubicBezTo>
                    <a:pt x="4245" y="72880"/>
                    <a:pt x="106264" y="72815"/>
                    <a:pt x="110445" y="1094"/>
                  </a:cubicBezTo>
                  <a:lnTo>
                    <a:pt x="110445" y="10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918578" y="1311311"/>
              <a:ext cx="41424" cy="48195"/>
            </a:xfrm>
            <a:custGeom>
              <a:avLst/>
              <a:gdLst/>
              <a:ahLst/>
              <a:cxnLst/>
              <a:rect l="l" t="t" r="r" b="b"/>
              <a:pathLst>
                <a:path w="41424" h="48195" extrusionOk="0">
                  <a:moveTo>
                    <a:pt x="41425" y="27595"/>
                  </a:moveTo>
                  <a:cubicBezTo>
                    <a:pt x="41425" y="23157"/>
                    <a:pt x="38337" y="25344"/>
                    <a:pt x="34542" y="20712"/>
                  </a:cubicBezTo>
                  <a:cubicBezTo>
                    <a:pt x="28496" y="13379"/>
                    <a:pt x="20712" y="0"/>
                    <a:pt x="20712" y="0"/>
                  </a:cubicBezTo>
                  <a:cubicBezTo>
                    <a:pt x="20712" y="0"/>
                    <a:pt x="0" y="16210"/>
                    <a:pt x="0" y="27595"/>
                  </a:cubicBezTo>
                  <a:cubicBezTo>
                    <a:pt x="1094" y="55062"/>
                    <a:pt x="40331" y="55062"/>
                    <a:pt x="41425" y="27595"/>
                  </a:cubicBezTo>
                  <a:lnTo>
                    <a:pt x="41425" y="27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26"/>
          <p:cNvSpPr/>
          <p:nvPr/>
        </p:nvSpPr>
        <p:spPr>
          <a:xfrm>
            <a:off x="5692575" y="2626959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1" name="Google Shape;261;p26"/>
          <p:cNvGrpSpPr/>
          <p:nvPr/>
        </p:nvGrpSpPr>
        <p:grpSpPr>
          <a:xfrm>
            <a:off x="6093704" y="3010835"/>
            <a:ext cx="510025" cy="544973"/>
            <a:chOff x="5128262" y="4335330"/>
            <a:chExt cx="219668" cy="234720"/>
          </a:xfrm>
        </p:grpSpPr>
        <p:sp>
          <p:nvSpPr>
            <p:cNvPr id="262" name="Google Shape;262;p26"/>
            <p:cNvSpPr/>
            <p:nvPr/>
          </p:nvSpPr>
          <p:spPr>
            <a:xfrm>
              <a:off x="5128262" y="4427314"/>
              <a:ext cx="48950" cy="69470"/>
            </a:xfrm>
            <a:custGeom>
              <a:avLst/>
              <a:gdLst/>
              <a:ahLst/>
              <a:cxnLst/>
              <a:rect l="l" t="t" r="r" b="b"/>
              <a:pathLst>
                <a:path w="48950" h="69470" extrusionOk="0">
                  <a:moveTo>
                    <a:pt x="31326" y="6883"/>
                  </a:moveTo>
                  <a:lnTo>
                    <a:pt x="18590" y="12736"/>
                  </a:lnTo>
                  <a:lnTo>
                    <a:pt x="12736" y="0"/>
                  </a:lnTo>
                  <a:lnTo>
                    <a:pt x="0" y="5853"/>
                  </a:lnTo>
                  <a:lnTo>
                    <a:pt x="5854" y="18590"/>
                  </a:lnTo>
                  <a:cubicBezTo>
                    <a:pt x="8234" y="23736"/>
                    <a:pt x="27081" y="64517"/>
                    <a:pt x="29332" y="69470"/>
                  </a:cubicBezTo>
                  <a:lnTo>
                    <a:pt x="42068" y="63617"/>
                  </a:lnTo>
                  <a:lnTo>
                    <a:pt x="36215" y="50880"/>
                  </a:lnTo>
                  <a:lnTo>
                    <a:pt x="48951" y="45027"/>
                  </a:lnTo>
                  <a:lnTo>
                    <a:pt x="31326" y="68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292354" y="4335330"/>
              <a:ext cx="55576" cy="95778"/>
            </a:xfrm>
            <a:custGeom>
              <a:avLst/>
              <a:gdLst/>
              <a:ahLst/>
              <a:cxnLst/>
              <a:rect l="l" t="t" r="r" b="b"/>
              <a:pathLst>
                <a:path w="55576" h="95778" extrusionOk="0">
                  <a:moveTo>
                    <a:pt x="0" y="6690"/>
                  </a:moveTo>
                  <a:lnTo>
                    <a:pt x="14473" y="0"/>
                  </a:lnTo>
                  <a:lnTo>
                    <a:pt x="55576" y="89089"/>
                  </a:lnTo>
                  <a:lnTo>
                    <a:pt x="41103" y="95779"/>
                  </a:lnTo>
                  <a:lnTo>
                    <a:pt x="0" y="66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268168" y="4360674"/>
              <a:ext cx="46635" cy="71592"/>
            </a:xfrm>
            <a:custGeom>
              <a:avLst/>
              <a:gdLst/>
              <a:ahLst/>
              <a:cxnLst/>
              <a:rect l="l" t="t" r="r" b="b"/>
              <a:pathLst>
                <a:path w="46635" h="71592" extrusionOk="0">
                  <a:moveTo>
                    <a:pt x="64" y="7976"/>
                  </a:moveTo>
                  <a:lnTo>
                    <a:pt x="29396" y="71593"/>
                  </a:lnTo>
                  <a:lnTo>
                    <a:pt x="46635" y="63617"/>
                  </a:lnTo>
                  <a:lnTo>
                    <a:pt x="17303" y="0"/>
                  </a:lnTo>
                  <a:lnTo>
                    <a:pt x="0" y="7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165892" y="4374311"/>
              <a:ext cx="122859" cy="195739"/>
            </a:xfrm>
            <a:custGeom>
              <a:avLst/>
              <a:gdLst/>
              <a:ahLst/>
              <a:cxnLst/>
              <a:rect l="l" t="t" r="r" b="b"/>
              <a:pathLst>
                <a:path w="122859" h="195739" extrusionOk="0">
                  <a:moveTo>
                    <a:pt x="94750" y="125754"/>
                  </a:moveTo>
                  <a:cubicBezTo>
                    <a:pt x="94750" y="116620"/>
                    <a:pt x="88896" y="108837"/>
                    <a:pt x="80663" y="105942"/>
                  </a:cubicBezTo>
                  <a:lnTo>
                    <a:pt x="80663" y="81435"/>
                  </a:lnTo>
                  <a:cubicBezTo>
                    <a:pt x="89926" y="77189"/>
                    <a:pt x="115462" y="65418"/>
                    <a:pt x="118807" y="63810"/>
                  </a:cubicBezTo>
                  <a:lnTo>
                    <a:pt x="89347" y="0"/>
                  </a:lnTo>
                  <a:lnTo>
                    <a:pt x="0" y="41232"/>
                  </a:lnTo>
                  <a:lnTo>
                    <a:pt x="29461" y="105041"/>
                  </a:lnTo>
                  <a:lnTo>
                    <a:pt x="66640" y="87867"/>
                  </a:lnTo>
                  <a:lnTo>
                    <a:pt x="66640" y="105878"/>
                  </a:lnTo>
                  <a:cubicBezTo>
                    <a:pt x="54354" y="110059"/>
                    <a:pt x="48758" y="125690"/>
                    <a:pt x="55962" y="136882"/>
                  </a:cubicBezTo>
                  <a:lnTo>
                    <a:pt x="25022" y="172068"/>
                  </a:lnTo>
                  <a:lnTo>
                    <a:pt x="25022" y="195739"/>
                  </a:lnTo>
                  <a:lnTo>
                    <a:pt x="39109" y="195739"/>
                  </a:lnTo>
                  <a:lnTo>
                    <a:pt x="39109" y="177406"/>
                  </a:lnTo>
                  <a:lnTo>
                    <a:pt x="67219" y="145888"/>
                  </a:lnTo>
                  <a:lnTo>
                    <a:pt x="67219" y="195739"/>
                  </a:lnTo>
                  <a:lnTo>
                    <a:pt x="80663" y="195739"/>
                  </a:lnTo>
                  <a:lnTo>
                    <a:pt x="80663" y="147817"/>
                  </a:lnTo>
                  <a:lnTo>
                    <a:pt x="108773" y="184096"/>
                  </a:lnTo>
                  <a:lnTo>
                    <a:pt x="108773" y="195739"/>
                  </a:lnTo>
                  <a:lnTo>
                    <a:pt x="122860" y="195739"/>
                  </a:lnTo>
                  <a:lnTo>
                    <a:pt x="122860" y="179336"/>
                  </a:lnTo>
                  <a:lnTo>
                    <a:pt x="90762" y="137912"/>
                  </a:lnTo>
                  <a:cubicBezTo>
                    <a:pt x="93270" y="134438"/>
                    <a:pt x="94750" y="130257"/>
                    <a:pt x="94750" y="125690"/>
                  </a:cubicBezTo>
                  <a:lnTo>
                    <a:pt x="94750" y="1256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6"/>
          <p:cNvSpPr/>
          <p:nvPr/>
        </p:nvSpPr>
        <p:spPr>
          <a:xfrm rot="-5400000">
            <a:off x="7115799" y="2626959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7" name="Google Shape;267;p26"/>
          <p:cNvGrpSpPr/>
          <p:nvPr/>
        </p:nvGrpSpPr>
        <p:grpSpPr>
          <a:xfrm>
            <a:off x="7519957" y="3010900"/>
            <a:ext cx="504157" cy="544966"/>
            <a:chOff x="6717590" y="4953635"/>
            <a:chExt cx="217094" cy="234636"/>
          </a:xfrm>
        </p:grpSpPr>
        <p:sp>
          <p:nvSpPr>
            <p:cNvPr id="268" name="Google Shape;268;p26"/>
            <p:cNvSpPr/>
            <p:nvPr/>
          </p:nvSpPr>
          <p:spPr>
            <a:xfrm>
              <a:off x="6717590" y="5160740"/>
              <a:ext cx="217094" cy="27531"/>
            </a:xfrm>
            <a:custGeom>
              <a:avLst/>
              <a:gdLst/>
              <a:ahLst/>
              <a:cxnLst/>
              <a:rect l="l" t="t" r="r" b="b"/>
              <a:pathLst>
                <a:path w="217094" h="27531" extrusionOk="0">
                  <a:moveTo>
                    <a:pt x="0" y="0"/>
                  </a:moveTo>
                  <a:lnTo>
                    <a:pt x="6883" y="27531"/>
                  </a:lnTo>
                  <a:lnTo>
                    <a:pt x="210212" y="27531"/>
                  </a:lnTo>
                  <a:lnTo>
                    <a:pt x="2170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26"/>
            <p:cNvGrpSpPr/>
            <p:nvPr/>
          </p:nvGrpSpPr>
          <p:grpSpPr>
            <a:xfrm>
              <a:off x="6719327" y="4953635"/>
              <a:ext cx="213814" cy="193082"/>
              <a:chOff x="6719327" y="4953635"/>
              <a:chExt cx="213814" cy="193082"/>
            </a:xfrm>
          </p:grpSpPr>
          <p:sp>
            <p:nvSpPr>
              <p:cNvPr id="270" name="Google Shape;270;p26"/>
              <p:cNvSpPr/>
              <p:nvPr/>
            </p:nvSpPr>
            <p:spPr>
              <a:xfrm>
                <a:off x="6719327" y="4981018"/>
                <a:ext cx="213814" cy="165699"/>
              </a:xfrm>
              <a:custGeom>
                <a:avLst/>
                <a:gdLst/>
                <a:ahLst/>
                <a:cxnLst/>
                <a:rect l="l" t="t" r="r" b="b"/>
                <a:pathLst>
                  <a:path w="213814" h="165699" extrusionOk="0">
                    <a:moveTo>
                      <a:pt x="165121" y="89346"/>
                    </a:moveTo>
                    <a:cubicBezTo>
                      <a:pt x="151098" y="113661"/>
                      <a:pt x="114047" y="104012"/>
                      <a:pt x="113790" y="75581"/>
                    </a:cubicBezTo>
                    <a:lnTo>
                      <a:pt x="113790" y="42775"/>
                    </a:lnTo>
                    <a:cubicBezTo>
                      <a:pt x="107164" y="38916"/>
                      <a:pt x="101632" y="33256"/>
                      <a:pt x="98030" y="26502"/>
                    </a:cubicBezTo>
                    <a:cubicBezTo>
                      <a:pt x="91984" y="24894"/>
                      <a:pt x="86516" y="21677"/>
                      <a:pt x="82014" y="17046"/>
                    </a:cubicBezTo>
                    <a:cubicBezTo>
                      <a:pt x="77382" y="12221"/>
                      <a:pt x="74359" y="6368"/>
                      <a:pt x="73072" y="0"/>
                    </a:cubicBezTo>
                    <a:lnTo>
                      <a:pt x="58792" y="0"/>
                    </a:lnTo>
                    <a:lnTo>
                      <a:pt x="58792" y="41553"/>
                    </a:lnTo>
                    <a:lnTo>
                      <a:pt x="86323" y="41553"/>
                    </a:lnTo>
                    <a:lnTo>
                      <a:pt x="86323" y="54997"/>
                    </a:lnTo>
                    <a:lnTo>
                      <a:pt x="58792" y="54997"/>
                    </a:lnTo>
                    <a:lnTo>
                      <a:pt x="58792" y="69084"/>
                    </a:lnTo>
                    <a:lnTo>
                      <a:pt x="86323" y="69084"/>
                    </a:lnTo>
                    <a:lnTo>
                      <a:pt x="86323" y="82528"/>
                    </a:lnTo>
                    <a:lnTo>
                      <a:pt x="53068" y="82528"/>
                    </a:lnTo>
                    <a:lnTo>
                      <a:pt x="0" y="165699"/>
                    </a:lnTo>
                    <a:lnTo>
                      <a:pt x="213814" y="165699"/>
                    </a:lnTo>
                    <a:lnTo>
                      <a:pt x="165121" y="894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6805956" y="4953635"/>
                <a:ext cx="75653" cy="117377"/>
              </a:xfrm>
              <a:custGeom>
                <a:avLst/>
                <a:gdLst/>
                <a:ahLst/>
                <a:cxnLst/>
                <a:rect l="l" t="t" r="r" b="b"/>
                <a:pathLst>
                  <a:path w="75653" h="117377" extrusionOk="0">
                    <a:moveTo>
                      <a:pt x="20599" y="41406"/>
                    </a:moveTo>
                    <a:lnTo>
                      <a:pt x="20599" y="41406"/>
                    </a:lnTo>
                    <a:cubicBezTo>
                      <a:pt x="21114" y="41406"/>
                      <a:pt x="21564" y="41727"/>
                      <a:pt x="21693" y="42242"/>
                    </a:cubicBezTo>
                    <a:cubicBezTo>
                      <a:pt x="24330" y="51312"/>
                      <a:pt x="31406" y="58387"/>
                      <a:pt x="40411" y="61025"/>
                    </a:cubicBezTo>
                    <a:cubicBezTo>
                      <a:pt x="40862" y="61154"/>
                      <a:pt x="41248" y="61603"/>
                      <a:pt x="41248" y="62118"/>
                    </a:cubicBezTo>
                    <a:lnTo>
                      <a:pt x="41248" y="103286"/>
                    </a:lnTo>
                    <a:cubicBezTo>
                      <a:pt x="41248" y="110747"/>
                      <a:pt x="47037" y="117180"/>
                      <a:pt x="54563" y="117373"/>
                    </a:cubicBezTo>
                    <a:cubicBezTo>
                      <a:pt x="62089" y="117566"/>
                      <a:pt x="68778" y="111326"/>
                      <a:pt x="68778" y="103543"/>
                    </a:cubicBezTo>
                    <a:lnTo>
                      <a:pt x="68778" y="52727"/>
                    </a:lnTo>
                    <a:cubicBezTo>
                      <a:pt x="84281" y="35424"/>
                      <a:pt x="71866" y="7056"/>
                      <a:pt x="48516" y="6864"/>
                    </a:cubicBezTo>
                    <a:cubicBezTo>
                      <a:pt x="44978" y="6864"/>
                      <a:pt x="41569" y="7442"/>
                      <a:pt x="38481" y="8600"/>
                    </a:cubicBezTo>
                    <a:cubicBezTo>
                      <a:pt x="38031" y="8793"/>
                      <a:pt x="37517" y="8600"/>
                      <a:pt x="37195" y="8279"/>
                    </a:cubicBezTo>
                    <a:cubicBezTo>
                      <a:pt x="25745" y="-7159"/>
                      <a:pt x="916" y="303"/>
                      <a:pt x="16" y="19857"/>
                    </a:cubicBezTo>
                    <a:cubicBezTo>
                      <a:pt x="-435" y="31693"/>
                      <a:pt x="8957" y="41406"/>
                      <a:pt x="20664" y="41406"/>
                    </a:cubicBezTo>
                    <a:lnTo>
                      <a:pt x="20664" y="414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/>
          <p:nvPr/>
        </p:nvSpPr>
        <p:spPr>
          <a:xfrm>
            <a:off x="3397602" y="1638725"/>
            <a:ext cx="2043900" cy="2043900"/>
          </a:xfrm>
          <a:prstGeom prst="pie">
            <a:avLst>
              <a:gd name="adj1" fmla="val 10821860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286" name="Google Shape;286;p28"/>
          <p:cNvSpPr/>
          <p:nvPr/>
        </p:nvSpPr>
        <p:spPr>
          <a:xfrm flipH="1">
            <a:off x="3702402" y="1638725"/>
            <a:ext cx="2043900" cy="2043900"/>
          </a:xfrm>
          <a:prstGeom prst="pie">
            <a:avLst>
              <a:gd name="adj1" fmla="val 10821860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287" name="Google Shape;287;p28"/>
          <p:cNvSpPr/>
          <p:nvPr/>
        </p:nvSpPr>
        <p:spPr>
          <a:xfrm rot="10800000" flipH="1">
            <a:off x="3397602" y="1943525"/>
            <a:ext cx="2043900" cy="2043900"/>
          </a:xfrm>
          <a:prstGeom prst="pie">
            <a:avLst>
              <a:gd name="adj1" fmla="val 10821860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288" name="Google Shape;288;p28"/>
          <p:cNvSpPr/>
          <p:nvPr/>
        </p:nvSpPr>
        <p:spPr>
          <a:xfrm rot="10800000">
            <a:off x="3702402" y="1943525"/>
            <a:ext cx="2043900" cy="2043900"/>
          </a:xfrm>
          <a:prstGeom prst="pie">
            <a:avLst>
              <a:gd name="adj1" fmla="val 1082186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da"/>
              <a:ea typeface="Mada"/>
              <a:cs typeface="Mada"/>
              <a:sym typeface="Mada"/>
            </a:endParaRPr>
          </a:p>
        </p:txBody>
      </p:sp>
      <p:cxnSp>
        <p:nvCxnSpPr>
          <p:cNvPr id="289" name="Google Shape;289;p28"/>
          <p:cNvCxnSpPr/>
          <p:nvPr/>
        </p:nvCxnSpPr>
        <p:spPr>
          <a:xfrm>
            <a:off x="987750" y="2813075"/>
            <a:ext cx="716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4571950" y="1354150"/>
            <a:ext cx="0" cy="291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Sadržaj</a:t>
            </a:r>
            <a:endParaRPr dirty="0"/>
          </a:p>
        </p:txBody>
      </p:sp>
      <p:sp>
        <p:nvSpPr>
          <p:cNvPr id="293" name="Google Shape;293;p28"/>
          <p:cNvSpPr txBox="1"/>
          <p:nvPr/>
        </p:nvSpPr>
        <p:spPr>
          <a:xfrm>
            <a:off x="1121751" y="1638725"/>
            <a:ext cx="1971000" cy="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Fmoc</a:t>
            </a:r>
            <a:r>
              <a:rPr lang="hr-HR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sinteza peptida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1120661" y="3141993"/>
            <a:ext cx="1971000" cy="78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Algoritam i varijable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6051051" y="1638725"/>
            <a:ext cx="1971000" cy="77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Masena</a:t>
            </a:r>
            <a:r>
              <a:rPr lang="hr-HR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spektrometrija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6051051" y="3212256"/>
            <a:ext cx="1971000" cy="71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ROC analiza i AUC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3745402" y="1986388"/>
            <a:ext cx="1653100" cy="1653374"/>
          </a:xfrm>
          <a:custGeom>
            <a:avLst/>
            <a:gdLst/>
            <a:ahLst/>
            <a:cxnLst/>
            <a:rect l="l" t="t" r="r" b="b"/>
            <a:pathLst>
              <a:path w="6032" h="6033" extrusionOk="0">
                <a:moveTo>
                  <a:pt x="6032" y="3018"/>
                </a:moveTo>
                <a:lnTo>
                  <a:pt x="6032" y="3018"/>
                </a:lnTo>
                <a:cubicBezTo>
                  <a:pt x="6032" y="4683"/>
                  <a:pt x="4683" y="6033"/>
                  <a:pt x="3018" y="6033"/>
                </a:cubicBezTo>
                <a:cubicBezTo>
                  <a:pt x="1352" y="6033"/>
                  <a:pt x="0" y="4683"/>
                  <a:pt x="0" y="3018"/>
                </a:cubicBezTo>
                <a:cubicBezTo>
                  <a:pt x="0" y="1352"/>
                  <a:pt x="1352" y="0"/>
                  <a:pt x="3018" y="0"/>
                </a:cubicBezTo>
                <a:cubicBezTo>
                  <a:pt x="4683" y="0"/>
                  <a:pt x="6032" y="1352"/>
                  <a:pt x="6032" y="30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6302;p64">
            <a:extLst>
              <a:ext uri="{FF2B5EF4-FFF2-40B4-BE49-F238E27FC236}">
                <a16:creationId xmlns:a16="http://schemas.microsoft.com/office/drawing/2014/main" id="{8CD53E02-6F8A-60C6-3C09-6699282DC853}"/>
              </a:ext>
            </a:extLst>
          </p:cNvPr>
          <p:cNvGrpSpPr/>
          <p:nvPr/>
        </p:nvGrpSpPr>
        <p:grpSpPr>
          <a:xfrm>
            <a:off x="4212523" y="2478486"/>
            <a:ext cx="718853" cy="669128"/>
            <a:chOff x="5522139" y="2324810"/>
            <a:chExt cx="376466" cy="350425"/>
          </a:xfrm>
          <a:solidFill>
            <a:srgbClr val="201F4B"/>
          </a:solidFill>
        </p:grpSpPr>
        <p:sp>
          <p:nvSpPr>
            <p:cNvPr id="12" name="Google Shape;6303;p64">
              <a:extLst>
                <a:ext uri="{FF2B5EF4-FFF2-40B4-BE49-F238E27FC236}">
                  <a16:creationId xmlns:a16="http://schemas.microsoft.com/office/drawing/2014/main" id="{B53DBBC3-5880-CC72-734E-084746C7AB44}"/>
                </a:ext>
              </a:extLst>
            </p:cNvPr>
            <p:cNvSpPr/>
            <p:nvPr/>
          </p:nvSpPr>
          <p:spPr>
            <a:xfrm>
              <a:off x="5655023" y="2428721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1" y="1691"/>
                    <a:pt x="1001" y="2668"/>
                  </a:cubicBezTo>
                  <a:cubicBezTo>
                    <a:pt x="1320" y="2994"/>
                    <a:pt x="1715" y="3141"/>
                    <a:pt x="2102" y="3141"/>
                  </a:cubicBezTo>
                  <a:cubicBezTo>
                    <a:pt x="2901" y="3141"/>
                    <a:pt x="3668" y="2518"/>
                    <a:pt x="3668" y="1572"/>
                  </a:cubicBezTo>
                  <a:cubicBezTo>
                    <a:pt x="3668" y="715"/>
                    <a:pt x="2954" y="0"/>
                    <a:pt x="2096" y="0"/>
                  </a:cubicBezTo>
                  <a:close/>
                </a:path>
              </a:pathLst>
            </a:custGeom>
            <a:grpFill/>
            <a:ln>
              <a:solidFill>
                <a:srgbClr val="201F4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04;p64">
              <a:extLst>
                <a:ext uri="{FF2B5EF4-FFF2-40B4-BE49-F238E27FC236}">
                  <a16:creationId xmlns:a16="http://schemas.microsoft.com/office/drawing/2014/main" id="{78854086-FA1E-1291-6FF1-FD48031D97FE}"/>
                </a:ext>
              </a:extLst>
            </p:cNvPr>
            <p:cNvSpPr/>
            <p:nvPr/>
          </p:nvSpPr>
          <p:spPr>
            <a:xfrm>
              <a:off x="5573449" y="2532827"/>
              <a:ext cx="118843" cy="121887"/>
            </a:xfrm>
            <a:custGeom>
              <a:avLst/>
              <a:gdLst/>
              <a:ahLst/>
              <a:cxnLst/>
              <a:rect l="l" t="t" r="r" b="b"/>
              <a:pathLst>
                <a:path w="3648" h="3736" extrusionOk="0">
                  <a:moveTo>
                    <a:pt x="3124" y="1"/>
                  </a:moveTo>
                  <a:lnTo>
                    <a:pt x="2219" y="1287"/>
                  </a:lnTo>
                  <a:cubicBezTo>
                    <a:pt x="2061" y="1229"/>
                    <a:pt x="1908" y="1203"/>
                    <a:pt x="1763" y="1203"/>
                  </a:cubicBezTo>
                  <a:cubicBezTo>
                    <a:pt x="643" y="1203"/>
                    <a:pt x="0" y="2763"/>
                    <a:pt x="1076" y="3501"/>
                  </a:cubicBezTo>
                  <a:cubicBezTo>
                    <a:pt x="1314" y="3665"/>
                    <a:pt x="1560" y="3736"/>
                    <a:pt x="1795" y="3736"/>
                  </a:cubicBezTo>
                  <a:cubicBezTo>
                    <a:pt x="2758" y="3736"/>
                    <a:pt x="3528" y="2544"/>
                    <a:pt x="2743" y="1644"/>
                  </a:cubicBezTo>
                  <a:lnTo>
                    <a:pt x="3648" y="358"/>
                  </a:lnTo>
                  <a:cubicBezTo>
                    <a:pt x="3457" y="263"/>
                    <a:pt x="3267" y="143"/>
                    <a:pt x="3124" y="1"/>
                  </a:cubicBezTo>
                  <a:close/>
                </a:path>
              </a:pathLst>
            </a:custGeom>
            <a:grpFill/>
            <a:ln>
              <a:solidFill>
                <a:srgbClr val="201F4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05;p64">
              <a:extLst>
                <a:ext uri="{FF2B5EF4-FFF2-40B4-BE49-F238E27FC236}">
                  <a16:creationId xmlns:a16="http://schemas.microsoft.com/office/drawing/2014/main" id="{E2DECD95-44CA-D5BC-026A-03E148B56E0E}"/>
                </a:ext>
              </a:extLst>
            </p:cNvPr>
            <p:cNvSpPr/>
            <p:nvPr/>
          </p:nvSpPr>
          <p:spPr>
            <a:xfrm>
              <a:off x="5763636" y="2324810"/>
              <a:ext cx="120081" cy="109392"/>
            </a:xfrm>
            <a:custGeom>
              <a:avLst/>
              <a:gdLst/>
              <a:ahLst/>
              <a:cxnLst/>
              <a:rect l="l" t="t" r="r" b="b"/>
              <a:pathLst>
                <a:path w="3686" h="3353" extrusionOk="0">
                  <a:moveTo>
                    <a:pt x="1923" y="1"/>
                  </a:moveTo>
                  <a:cubicBezTo>
                    <a:pt x="1029" y="1"/>
                    <a:pt x="244" y="1042"/>
                    <a:pt x="882" y="1971"/>
                  </a:cubicBezTo>
                  <a:lnTo>
                    <a:pt x="1" y="2947"/>
                  </a:lnTo>
                  <a:cubicBezTo>
                    <a:pt x="191" y="3066"/>
                    <a:pt x="334" y="3185"/>
                    <a:pt x="453" y="3352"/>
                  </a:cubicBezTo>
                  <a:lnTo>
                    <a:pt x="1358" y="2376"/>
                  </a:lnTo>
                  <a:cubicBezTo>
                    <a:pt x="1560" y="2479"/>
                    <a:pt x="1759" y="2524"/>
                    <a:pt x="1948" y="2524"/>
                  </a:cubicBezTo>
                  <a:cubicBezTo>
                    <a:pt x="2980" y="2524"/>
                    <a:pt x="3686" y="1153"/>
                    <a:pt x="2739" y="328"/>
                  </a:cubicBezTo>
                  <a:cubicBezTo>
                    <a:pt x="2482" y="99"/>
                    <a:pt x="2197" y="1"/>
                    <a:pt x="1923" y="1"/>
                  </a:cubicBezTo>
                  <a:close/>
                </a:path>
              </a:pathLst>
            </a:custGeom>
            <a:grpFill/>
            <a:ln>
              <a:solidFill>
                <a:srgbClr val="201F4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06;p64">
              <a:extLst>
                <a:ext uri="{FF2B5EF4-FFF2-40B4-BE49-F238E27FC236}">
                  <a16:creationId xmlns:a16="http://schemas.microsoft.com/office/drawing/2014/main" id="{53D9BADD-ABC7-3173-7240-F0364DAC4DE3}"/>
                </a:ext>
              </a:extLst>
            </p:cNvPr>
            <p:cNvSpPr/>
            <p:nvPr/>
          </p:nvSpPr>
          <p:spPr>
            <a:xfrm>
              <a:off x="5522139" y="2387841"/>
              <a:ext cx="137575" cy="102540"/>
            </a:xfrm>
            <a:custGeom>
              <a:avLst/>
              <a:gdLst/>
              <a:ahLst/>
              <a:cxnLst/>
              <a:rect l="l" t="t" r="r" b="b"/>
              <a:pathLst>
                <a:path w="4223" h="3143" extrusionOk="0">
                  <a:moveTo>
                    <a:pt x="1773" y="1"/>
                  </a:moveTo>
                  <a:cubicBezTo>
                    <a:pt x="1116" y="1"/>
                    <a:pt x="462" y="382"/>
                    <a:pt x="269" y="1206"/>
                  </a:cubicBezTo>
                  <a:cubicBezTo>
                    <a:pt x="0" y="2358"/>
                    <a:pt x="915" y="3143"/>
                    <a:pt x="1833" y="3143"/>
                  </a:cubicBezTo>
                  <a:cubicBezTo>
                    <a:pt x="2376" y="3143"/>
                    <a:pt x="2921" y="2868"/>
                    <a:pt x="3222" y="2230"/>
                  </a:cubicBezTo>
                  <a:lnTo>
                    <a:pt x="4032" y="2420"/>
                  </a:lnTo>
                  <a:cubicBezTo>
                    <a:pt x="4056" y="2206"/>
                    <a:pt x="4127" y="1992"/>
                    <a:pt x="4222" y="1825"/>
                  </a:cubicBezTo>
                  <a:lnTo>
                    <a:pt x="3365" y="1611"/>
                  </a:lnTo>
                  <a:cubicBezTo>
                    <a:pt x="3391" y="574"/>
                    <a:pt x="2579" y="1"/>
                    <a:pt x="1773" y="1"/>
                  </a:cubicBezTo>
                  <a:close/>
                </a:path>
              </a:pathLst>
            </a:custGeom>
            <a:grpFill/>
            <a:ln>
              <a:solidFill>
                <a:srgbClr val="201F4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07;p64">
              <a:extLst>
                <a:ext uri="{FF2B5EF4-FFF2-40B4-BE49-F238E27FC236}">
                  <a16:creationId xmlns:a16="http://schemas.microsoft.com/office/drawing/2014/main" id="{0F300452-9E8D-0193-F355-0A9E7B0B39E3}"/>
                </a:ext>
              </a:extLst>
            </p:cNvPr>
            <p:cNvSpPr/>
            <p:nvPr/>
          </p:nvSpPr>
          <p:spPr>
            <a:xfrm>
              <a:off x="5753081" y="2528162"/>
              <a:ext cx="145524" cy="147074"/>
            </a:xfrm>
            <a:custGeom>
              <a:avLst/>
              <a:gdLst/>
              <a:ahLst/>
              <a:cxnLst/>
              <a:rect l="l" t="t" r="r" b="b"/>
              <a:pathLst>
                <a:path w="4467" h="4508" extrusionOk="0">
                  <a:moveTo>
                    <a:pt x="706" y="1"/>
                  </a:moveTo>
                  <a:cubicBezTo>
                    <a:pt x="563" y="144"/>
                    <a:pt x="396" y="286"/>
                    <a:pt x="229" y="406"/>
                  </a:cubicBezTo>
                  <a:lnTo>
                    <a:pt x="1110" y="1787"/>
                  </a:lnTo>
                  <a:cubicBezTo>
                    <a:pt x="1" y="2877"/>
                    <a:pt x="944" y="4508"/>
                    <a:pt x="2197" y="4508"/>
                  </a:cubicBezTo>
                  <a:cubicBezTo>
                    <a:pt x="2477" y="4508"/>
                    <a:pt x="2772" y="4427"/>
                    <a:pt x="3063" y="4240"/>
                  </a:cubicBezTo>
                  <a:cubicBezTo>
                    <a:pt x="4467" y="3339"/>
                    <a:pt x="3678" y="1333"/>
                    <a:pt x="2268" y="1333"/>
                  </a:cubicBezTo>
                  <a:cubicBezTo>
                    <a:pt x="2075" y="1333"/>
                    <a:pt x="1870" y="1370"/>
                    <a:pt x="1658" y="1453"/>
                  </a:cubicBezTo>
                  <a:lnTo>
                    <a:pt x="706" y="1"/>
                  </a:lnTo>
                  <a:close/>
                </a:path>
              </a:pathLst>
            </a:custGeom>
            <a:grpFill/>
            <a:ln>
              <a:solidFill>
                <a:srgbClr val="201F4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DC2DE6E1-5EAD-92AA-2C70-AA37AF27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>
            <a:extLst>
              <a:ext uri="{FF2B5EF4-FFF2-40B4-BE49-F238E27FC236}">
                <a16:creationId xmlns:a16="http://schemas.microsoft.com/office/drawing/2014/main" id="{097F03BF-7707-015E-69D9-C4DA03B8AC4B}"/>
              </a:ext>
            </a:extLst>
          </p:cNvPr>
          <p:cNvSpPr/>
          <p:nvPr/>
        </p:nvSpPr>
        <p:spPr>
          <a:xfrm flipH="1">
            <a:off x="7018366" y="1402500"/>
            <a:ext cx="1410526" cy="2821458"/>
          </a:xfrm>
          <a:custGeom>
            <a:avLst/>
            <a:gdLst/>
            <a:ahLst/>
            <a:cxnLst/>
            <a:rect l="l" t="t" r="r" b="b"/>
            <a:pathLst>
              <a:path w="3476" h="6953" extrusionOk="0">
                <a:moveTo>
                  <a:pt x="0" y="3476"/>
                </a:moveTo>
                <a:cubicBezTo>
                  <a:pt x="0" y="1556"/>
                  <a:pt x="1556" y="0"/>
                  <a:pt x="3476" y="0"/>
                </a:cubicBezTo>
                <a:lnTo>
                  <a:pt x="3476" y="6953"/>
                </a:lnTo>
                <a:cubicBezTo>
                  <a:pt x="1556" y="6953"/>
                  <a:pt x="0" y="5396"/>
                  <a:pt x="0" y="34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3">
            <a:extLst>
              <a:ext uri="{FF2B5EF4-FFF2-40B4-BE49-F238E27FC236}">
                <a16:creationId xmlns:a16="http://schemas.microsoft.com/office/drawing/2014/main" id="{C39048D1-9291-9EA1-23C2-9EA8BF486F2C}"/>
              </a:ext>
            </a:extLst>
          </p:cNvPr>
          <p:cNvSpPr/>
          <p:nvPr/>
        </p:nvSpPr>
        <p:spPr>
          <a:xfrm flipH="1">
            <a:off x="6178787" y="1601337"/>
            <a:ext cx="2051268" cy="2423784"/>
          </a:xfrm>
          <a:custGeom>
            <a:avLst/>
            <a:gdLst/>
            <a:ahLst/>
            <a:cxnLst/>
            <a:rect l="l" t="t" r="r" b="b"/>
            <a:pathLst>
              <a:path w="5055" h="5973" extrusionOk="0">
                <a:moveTo>
                  <a:pt x="0" y="2986"/>
                </a:moveTo>
                <a:cubicBezTo>
                  <a:pt x="0" y="1337"/>
                  <a:pt x="1337" y="0"/>
                  <a:pt x="2986" y="0"/>
                </a:cubicBezTo>
                <a:cubicBezTo>
                  <a:pt x="3790" y="0"/>
                  <a:pt x="4519" y="317"/>
                  <a:pt x="5055" y="833"/>
                </a:cubicBezTo>
                <a:lnTo>
                  <a:pt x="2986" y="2986"/>
                </a:lnTo>
                <a:lnTo>
                  <a:pt x="2986" y="5973"/>
                </a:lnTo>
                <a:cubicBezTo>
                  <a:pt x="1337" y="5973"/>
                  <a:pt x="0" y="4636"/>
                  <a:pt x="0" y="29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3">
            <a:extLst>
              <a:ext uri="{FF2B5EF4-FFF2-40B4-BE49-F238E27FC236}">
                <a16:creationId xmlns:a16="http://schemas.microsoft.com/office/drawing/2014/main" id="{2E4912C2-EFFB-EDF7-2C1A-5A85DB538FB5}"/>
              </a:ext>
            </a:extLst>
          </p:cNvPr>
          <p:cNvSpPr/>
          <p:nvPr/>
        </p:nvSpPr>
        <p:spPr>
          <a:xfrm flipH="1">
            <a:off x="6001457" y="1796116"/>
            <a:ext cx="2033414" cy="2033819"/>
          </a:xfrm>
          <a:custGeom>
            <a:avLst/>
            <a:gdLst/>
            <a:ahLst/>
            <a:cxnLst/>
            <a:rect l="l" t="t" r="r" b="b"/>
            <a:pathLst>
              <a:path w="5011" h="5012" extrusionOk="0">
                <a:moveTo>
                  <a:pt x="0" y="2506"/>
                </a:moveTo>
                <a:cubicBezTo>
                  <a:pt x="0" y="1122"/>
                  <a:pt x="1122" y="0"/>
                  <a:pt x="2506" y="0"/>
                </a:cubicBezTo>
                <a:cubicBezTo>
                  <a:pt x="3890" y="0"/>
                  <a:pt x="5011" y="1122"/>
                  <a:pt x="5011" y="2506"/>
                </a:cubicBezTo>
                <a:lnTo>
                  <a:pt x="2506" y="2506"/>
                </a:lnTo>
                <a:lnTo>
                  <a:pt x="2506" y="5012"/>
                </a:lnTo>
                <a:cubicBezTo>
                  <a:pt x="1122" y="5012"/>
                  <a:pt x="0" y="3890"/>
                  <a:pt x="0" y="25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3">
            <a:extLst>
              <a:ext uri="{FF2B5EF4-FFF2-40B4-BE49-F238E27FC236}">
                <a16:creationId xmlns:a16="http://schemas.microsoft.com/office/drawing/2014/main" id="{F9371698-02F0-9086-D00C-93E08B3EB4C3}"/>
              </a:ext>
            </a:extLst>
          </p:cNvPr>
          <p:cNvSpPr/>
          <p:nvPr/>
        </p:nvSpPr>
        <p:spPr>
          <a:xfrm flipH="1">
            <a:off x="6212063" y="2006721"/>
            <a:ext cx="1612204" cy="1612609"/>
          </a:xfrm>
          <a:custGeom>
            <a:avLst/>
            <a:gdLst/>
            <a:ahLst/>
            <a:cxnLst/>
            <a:rect l="l" t="t" r="r" b="b"/>
            <a:pathLst>
              <a:path w="3973" h="3974" extrusionOk="0">
                <a:moveTo>
                  <a:pt x="0" y="1987"/>
                </a:moveTo>
                <a:cubicBezTo>
                  <a:pt x="0" y="890"/>
                  <a:pt x="889" y="0"/>
                  <a:pt x="1987" y="0"/>
                </a:cubicBezTo>
                <a:cubicBezTo>
                  <a:pt x="3084" y="0"/>
                  <a:pt x="3973" y="890"/>
                  <a:pt x="3973" y="1987"/>
                </a:cubicBezTo>
                <a:cubicBezTo>
                  <a:pt x="3973" y="2528"/>
                  <a:pt x="3758" y="3017"/>
                  <a:pt x="3409" y="3376"/>
                </a:cubicBezTo>
                <a:lnTo>
                  <a:pt x="1987" y="1987"/>
                </a:lnTo>
                <a:lnTo>
                  <a:pt x="1987" y="3974"/>
                </a:lnTo>
                <a:cubicBezTo>
                  <a:pt x="890" y="3974"/>
                  <a:pt x="0" y="3085"/>
                  <a:pt x="0" y="19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3">
            <a:extLst>
              <a:ext uri="{FF2B5EF4-FFF2-40B4-BE49-F238E27FC236}">
                <a16:creationId xmlns:a16="http://schemas.microsoft.com/office/drawing/2014/main" id="{6745D8EB-9552-1F0F-7497-F21216FF999D}"/>
              </a:ext>
            </a:extLst>
          </p:cNvPr>
          <p:cNvSpPr/>
          <p:nvPr/>
        </p:nvSpPr>
        <p:spPr>
          <a:xfrm flipH="1">
            <a:off x="6396698" y="2191355"/>
            <a:ext cx="1241717" cy="1241717"/>
          </a:xfrm>
          <a:custGeom>
            <a:avLst/>
            <a:gdLst/>
            <a:ahLst/>
            <a:cxnLst/>
            <a:rect l="l" t="t" r="r" b="b"/>
            <a:pathLst>
              <a:path w="3060" h="3060" extrusionOk="0">
                <a:moveTo>
                  <a:pt x="3060" y="1530"/>
                </a:moveTo>
                <a:cubicBezTo>
                  <a:pt x="3060" y="1799"/>
                  <a:pt x="2989" y="2063"/>
                  <a:pt x="2855" y="2295"/>
                </a:cubicBezTo>
                <a:cubicBezTo>
                  <a:pt x="2721" y="2528"/>
                  <a:pt x="2528" y="2721"/>
                  <a:pt x="2295" y="2855"/>
                </a:cubicBezTo>
                <a:cubicBezTo>
                  <a:pt x="2062" y="2989"/>
                  <a:pt x="1799" y="3060"/>
                  <a:pt x="1530" y="3060"/>
                </a:cubicBezTo>
                <a:cubicBezTo>
                  <a:pt x="1261" y="3060"/>
                  <a:pt x="998" y="2989"/>
                  <a:pt x="765" y="2855"/>
                </a:cubicBezTo>
                <a:cubicBezTo>
                  <a:pt x="532" y="2721"/>
                  <a:pt x="339" y="2528"/>
                  <a:pt x="205" y="2295"/>
                </a:cubicBezTo>
                <a:cubicBezTo>
                  <a:pt x="71" y="2063"/>
                  <a:pt x="0" y="1799"/>
                  <a:pt x="0" y="1530"/>
                </a:cubicBezTo>
                <a:cubicBezTo>
                  <a:pt x="0" y="1262"/>
                  <a:pt x="71" y="998"/>
                  <a:pt x="205" y="765"/>
                </a:cubicBezTo>
                <a:cubicBezTo>
                  <a:pt x="339" y="533"/>
                  <a:pt x="532" y="339"/>
                  <a:pt x="765" y="205"/>
                </a:cubicBezTo>
                <a:cubicBezTo>
                  <a:pt x="998" y="71"/>
                  <a:pt x="1261" y="0"/>
                  <a:pt x="1530" y="0"/>
                </a:cubicBezTo>
                <a:cubicBezTo>
                  <a:pt x="1799" y="0"/>
                  <a:pt x="2062" y="71"/>
                  <a:pt x="2295" y="205"/>
                </a:cubicBezTo>
                <a:cubicBezTo>
                  <a:pt x="2528" y="339"/>
                  <a:pt x="2721" y="533"/>
                  <a:pt x="2855" y="765"/>
                </a:cubicBezTo>
                <a:cubicBezTo>
                  <a:pt x="2989" y="998"/>
                  <a:pt x="3060" y="1262"/>
                  <a:pt x="3060" y="15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33">
            <a:extLst>
              <a:ext uri="{FF2B5EF4-FFF2-40B4-BE49-F238E27FC236}">
                <a16:creationId xmlns:a16="http://schemas.microsoft.com/office/drawing/2014/main" id="{8EBA6E1D-F9F7-0869-3FAE-4A846602F12F}"/>
              </a:ext>
            </a:extLst>
          </p:cNvPr>
          <p:cNvGrpSpPr/>
          <p:nvPr/>
        </p:nvGrpSpPr>
        <p:grpSpPr>
          <a:xfrm>
            <a:off x="6745153" y="2539722"/>
            <a:ext cx="544806" cy="544983"/>
            <a:chOff x="3414918" y="5658997"/>
            <a:chExt cx="234719" cy="234785"/>
          </a:xfrm>
        </p:grpSpPr>
        <p:sp>
          <p:nvSpPr>
            <p:cNvPr id="468" name="Google Shape;468;p33">
              <a:extLst>
                <a:ext uri="{FF2B5EF4-FFF2-40B4-BE49-F238E27FC236}">
                  <a16:creationId xmlns:a16="http://schemas.microsoft.com/office/drawing/2014/main" id="{EC118CDC-3B1A-49A5-ECA5-C069103B3B64}"/>
                </a:ext>
              </a:extLst>
            </p:cNvPr>
            <p:cNvSpPr/>
            <p:nvPr/>
          </p:nvSpPr>
          <p:spPr>
            <a:xfrm>
              <a:off x="3414918" y="5658997"/>
              <a:ext cx="234719" cy="131414"/>
            </a:xfrm>
            <a:custGeom>
              <a:avLst/>
              <a:gdLst/>
              <a:ahLst/>
              <a:cxnLst/>
              <a:rect l="l" t="t" r="r" b="b"/>
              <a:pathLst>
                <a:path w="234719" h="131414" extrusionOk="0">
                  <a:moveTo>
                    <a:pt x="207253" y="41554"/>
                  </a:moveTo>
                  <a:lnTo>
                    <a:pt x="207253" y="0"/>
                  </a:lnTo>
                  <a:lnTo>
                    <a:pt x="69084" y="0"/>
                  </a:lnTo>
                  <a:lnTo>
                    <a:pt x="69084" y="28110"/>
                  </a:lnTo>
                  <a:lnTo>
                    <a:pt x="0" y="28110"/>
                  </a:lnTo>
                  <a:lnTo>
                    <a:pt x="0" y="131415"/>
                  </a:lnTo>
                  <a:lnTo>
                    <a:pt x="151613" y="131415"/>
                  </a:lnTo>
                  <a:lnTo>
                    <a:pt x="151613" y="28110"/>
                  </a:lnTo>
                  <a:lnTo>
                    <a:pt x="82528" y="28110"/>
                  </a:lnTo>
                  <a:lnTo>
                    <a:pt x="82528" y="14023"/>
                  </a:lnTo>
                  <a:lnTo>
                    <a:pt x="193166" y="14023"/>
                  </a:lnTo>
                  <a:lnTo>
                    <a:pt x="193166" y="41554"/>
                  </a:lnTo>
                  <a:lnTo>
                    <a:pt x="165635" y="41554"/>
                  </a:lnTo>
                  <a:lnTo>
                    <a:pt x="165635" y="117392"/>
                  </a:lnTo>
                  <a:lnTo>
                    <a:pt x="234720" y="117392"/>
                  </a:lnTo>
                  <a:lnTo>
                    <a:pt x="234720" y="41554"/>
                  </a:lnTo>
                  <a:lnTo>
                    <a:pt x="207189" y="41554"/>
                  </a:lnTo>
                  <a:close/>
                  <a:moveTo>
                    <a:pt x="87674" y="71014"/>
                  </a:moveTo>
                  <a:lnTo>
                    <a:pt x="102790" y="55898"/>
                  </a:lnTo>
                  <a:lnTo>
                    <a:pt x="112568" y="65675"/>
                  </a:lnTo>
                  <a:lnTo>
                    <a:pt x="98352" y="79891"/>
                  </a:lnTo>
                  <a:cubicBezTo>
                    <a:pt x="106135" y="90698"/>
                    <a:pt x="105170" y="105814"/>
                    <a:pt x="95457" y="115527"/>
                  </a:cubicBezTo>
                  <a:lnTo>
                    <a:pt x="85680" y="105749"/>
                  </a:lnTo>
                  <a:cubicBezTo>
                    <a:pt x="91083" y="100346"/>
                    <a:pt x="91083" y="91598"/>
                    <a:pt x="85680" y="86195"/>
                  </a:cubicBezTo>
                  <a:cubicBezTo>
                    <a:pt x="80277" y="80791"/>
                    <a:pt x="71529" y="80791"/>
                    <a:pt x="66125" y="86195"/>
                  </a:cubicBezTo>
                  <a:cubicBezTo>
                    <a:pt x="60722" y="91598"/>
                    <a:pt x="60722" y="100346"/>
                    <a:pt x="66125" y="105749"/>
                  </a:cubicBezTo>
                  <a:lnTo>
                    <a:pt x="56348" y="115527"/>
                  </a:lnTo>
                  <a:cubicBezTo>
                    <a:pt x="34800" y="93142"/>
                    <a:pt x="59757" y="58342"/>
                    <a:pt x="87674" y="71014"/>
                  </a:cubicBezTo>
                  <a:lnTo>
                    <a:pt x="87674" y="710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3">
              <a:extLst>
                <a:ext uri="{FF2B5EF4-FFF2-40B4-BE49-F238E27FC236}">
                  <a16:creationId xmlns:a16="http://schemas.microsoft.com/office/drawing/2014/main" id="{1DD3C4F4-0F98-2352-F68C-2E60C0A3A001}"/>
                </a:ext>
              </a:extLst>
            </p:cNvPr>
            <p:cNvSpPr/>
            <p:nvPr/>
          </p:nvSpPr>
          <p:spPr>
            <a:xfrm>
              <a:off x="3594061" y="5790412"/>
              <a:ext cx="41617" cy="103304"/>
            </a:xfrm>
            <a:custGeom>
              <a:avLst/>
              <a:gdLst/>
              <a:ahLst/>
              <a:cxnLst/>
              <a:rect l="l" t="t" r="r" b="b"/>
              <a:pathLst>
                <a:path w="41617" h="103304" extrusionOk="0">
                  <a:moveTo>
                    <a:pt x="0" y="61752"/>
                  </a:moveTo>
                  <a:lnTo>
                    <a:pt x="14087" y="61752"/>
                  </a:lnTo>
                  <a:lnTo>
                    <a:pt x="14087" y="103305"/>
                  </a:lnTo>
                  <a:lnTo>
                    <a:pt x="28174" y="103305"/>
                  </a:lnTo>
                  <a:lnTo>
                    <a:pt x="28174" y="61752"/>
                  </a:lnTo>
                  <a:lnTo>
                    <a:pt x="41618" y="61752"/>
                  </a:lnTo>
                  <a:lnTo>
                    <a:pt x="41618" y="0"/>
                  </a:lnTo>
                  <a:lnTo>
                    <a:pt x="64" y="0"/>
                  </a:lnTo>
                  <a:lnTo>
                    <a:pt x="64" y="617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3">
              <a:extLst>
                <a:ext uri="{FF2B5EF4-FFF2-40B4-BE49-F238E27FC236}">
                  <a16:creationId xmlns:a16="http://schemas.microsoft.com/office/drawing/2014/main" id="{BDFEE476-A59B-121C-AA65-C0B1A54B1925}"/>
                </a:ext>
              </a:extLst>
            </p:cNvPr>
            <p:cNvSpPr/>
            <p:nvPr/>
          </p:nvSpPr>
          <p:spPr>
            <a:xfrm>
              <a:off x="3414918" y="5803921"/>
              <a:ext cx="152255" cy="89861"/>
            </a:xfrm>
            <a:custGeom>
              <a:avLst/>
              <a:gdLst/>
              <a:ahLst/>
              <a:cxnLst/>
              <a:rect l="l" t="t" r="r" b="b"/>
              <a:pathLst>
                <a:path w="152255" h="89861" extrusionOk="0">
                  <a:moveTo>
                    <a:pt x="0" y="20712"/>
                  </a:moveTo>
                  <a:lnTo>
                    <a:pt x="14087" y="34542"/>
                  </a:lnTo>
                  <a:lnTo>
                    <a:pt x="14087" y="89861"/>
                  </a:lnTo>
                  <a:lnTo>
                    <a:pt x="138169" y="89861"/>
                  </a:lnTo>
                  <a:lnTo>
                    <a:pt x="138169" y="34542"/>
                  </a:lnTo>
                  <a:lnTo>
                    <a:pt x="152256" y="20712"/>
                  </a:lnTo>
                  <a:lnTo>
                    <a:pt x="152256" y="0"/>
                  </a:lnTo>
                  <a:lnTo>
                    <a:pt x="0" y="0"/>
                  </a:lnTo>
                  <a:lnTo>
                    <a:pt x="0" y="20712"/>
                  </a:lnTo>
                  <a:close/>
                  <a:moveTo>
                    <a:pt x="41554" y="41553"/>
                  </a:moveTo>
                  <a:lnTo>
                    <a:pt x="56541" y="41553"/>
                  </a:lnTo>
                  <a:cubicBezTo>
                    <a:pt x="63102" y="22899"/>
                    <a:pt x="89089" y="22899"/>
                    <a:pt x="95586" y="41553"/>
                  </a:cubicBezTo>
                  <a:lnTo>
                    <a:pt x="110574" y="41553"/>
                  </a:lnTo>
                  <a:lnTo>
                    <a:pt x="110574" y="55640"/>
                  </a:lnTo>
                  <a:lnTo>
                    <a:pt x="95586" y="55640"/>
                  </a:lnTo>
                  <a:cubicBezTo>
                    <a:pt x="89025" y="74295"/>
                    <a:pt x="63038" y="74295"/>
                    <a:pt x="56541" y="55640"/>
                  </a:cubicBezTo>
                  <a:lnTo>
                    <a:pt x="41554" y="55640"/>
                  </a:lnTo>
                  <a:lnTo>
                    <a:pt x="41554" y="415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3">
              <a:extLst>
                <a:ext uri="{FF2B5EF4-FFF2-40B4-BE49-F238E27FC236}">
                  <a16:creationId xmlns:a16="http://schemas.microsoft.com/office/drawing/2014/main" id="{C445F8BF-CC79-B0E0-33C4-5597A0212108}"/>
                </a:ext>
              </a:extLst>
            </p:cNvPr>
            <p:cNvSpPr/>
            <p:nvPr/>
          </p:nvSpPr>
          <p:spPr>
            <a:xfrm>
              <a:off x="3483873" y="5845699"/>
              <a:ext cx="13829" cy="13733"/>
            </a:xfrm>
            <a:custGeom>
              <a:avLst/>
              <a:gdLst/>
              <a:ahLst/>
              <a:cxnLst/>
              <a:rect l="l" t="t" r="r" b="b"/>
              <a:pathLst>
                <a:path w="13829" h="13733" extrusionOk="0">
                  <a:moveTo>
                    <a:pt x="6947" y="13734"/>
                  </a:moveTo>
                  <a:cubicBezTo>
                    <a:pt x="10742" y="13734"/>
                    <a:pt x="13830" y="10646"/>
                    <a:pt x="13830" y="6851"/>
                  </a:cubicBezTo>
                  <a:cubicBezTo>
                    <a:pt x="13444" y="-2284"/>
                    <a:pt x="386" y="-2284"/>
                    <a:pt x="0" y="6851"/>
                  </a:cubicBezTo>
                  <a:cubicBezTo>
                    <a:pt x="0" y="10646"/>
                    <a:pt x="3088" y="13734"/>
                    <a:pt x="6883" y="13734"/>
                  </a:cubicBezTo>
                  <a:lnTo>
                    <a:pt x="6883" y="137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33">
            <a:extLst>
              <a:ext uri="{FF2B5EF4-FFF2-40B4-BE49-F238E27FC236}">
                <a16:creationId xmlns:a16="http://schemas.microsoft.com/office/drawing/2014/main" id="{C2454D72-9232-5A4D-A17C-CAAA14383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err="1"/>
              <a:t>Fmoc</a:t>
            </a:r>
            <a:r>
              <a:rPr lang="hr-HR" dirty="0"/>
              <a:t> metoda sinteze peptida</a:t>
            </a:r>
            <a:endParaRPr dirty="0"/>
          </a:p>
        </p:txBody>
      </p:sp>
      <p:sp>
        <p:nvSpPr>
          <p:cNvPr id="473" name="Google Shape;473;p33">
            <a:extLst>
              <a:ext uri="{FF2B5EF4-FFF2-40B4-BE49-F238E27FC236}">
                <a16:creationId xmlns:a16="http://schemas.microsoft.com/office/drawing/2014/main" id="{238F63DF-7A02-77F0-BA23-C05038656ACE}"/>
              </a:ext>
            </a:extLst>
          </p:cNvPr>
          <p:cNvSpPr txBox="1"/>
          <p:nvPr/>
        </p:nvSpPr>
        <p:spPr>
          <a:xfrm>
            <a:off x="3472909" y="1483955"/>
            <a:ext cx="29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Baza za izgradnju peptida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4" name="Google Shape;474;p33">
            <a:extLst>
              <a:ext uri="{FF2B5EF4-FFF2-40B4-BE49-F238E27FC236}">
                <a16:creationId xmlns:a16="http://schemas.microsoft.com/office/drawing/2014/main" id="{987B2D28-A772-95A7-6BD7-A85242710993}"/>
              </a:ext>
            </a:extLst>
          </p:cNvPr>
          <p:cNvSpPr txBox="1"/>
          <p:nvPr/>
        </p:nvSpPr>
        <p:spPr>
          <a:xfrm>
            <a:off x="478133" y="1370167"/>
            <a:ext cx="242694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1. Priprema smole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75" name="Google Shape;475;p33">
            <a:extLst>
              <a:ext uri="{FF2B5EF4-FFF2-40B4-BE49-F238E27FC236}">
                <a16:creationId xmlns:a16="http://schemas.microsoft.com/office/drawing/2014/main" id="{75BA8223-6C03-9A2F-8F69-6D73E600492C}"/>
              </a:ext>
            </a:extLst>
          </p:cNvPr>
          <p:cNvCxnSpPr>
            <a:cxnSpLocks/>
          </p:cNvCxnSpPr>
          <p:nvPr/>
        </p:nvCxnSpPr>
        <p:spPr>
          <a:xfrm>
            <a:off x="2905074" y="1667900"/>
            <a:ext cx="5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76" name="Google Shape;476;p33">
            <a:extLst>
              <a:ext uri="{FF2B5EF4-FFF2-40B4-BE49-F238E27FC236}">
                <a16:creationId xmlns:a16="http://schemas.microsoft.com/office/drawing/2014/main" id="{C0B55C07-4AA8-B44E-FAED-6DEC9217A57B}"/>
              </a:ext>
            </a:extLst>
          </p:cNvPr>
          <p:cNvSpPr txBox="1"/>
          <p:nvPr/>
        </p:nvSpPr>
        <p:spPr>
          <a:xfrm>
            <a:off x="3149840" y="2238984"/>
            <a:ext cx="252002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Micanje </a:t>
            </a:r>
            <a:r>
              <a:rPr lang="hr-HR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Fmoc</a:t>
            </a:r>
            <a:r>
              <a:rPr lang="hr-HR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zaštitne grupe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7" name="Google Shape;477;p33">
            <a:extLst>
              <a:ext uri="{FF2B5EF4-FFF2-40B4-BE49-F238E27FC236}">
                <a16:creationId xmlns:a16="http://schemas.microsoft.com/office/drawing/2014/main" id="{122064EB-D4C0-F9F1-9443-AA833002E994}"/>
              </a:ext>
            </a:extLst>
          </p:cNvPr>
          <p:cNvSpPr txBox="1"/>
          <p:nvPr/>
        </p:nvSpPr>
        <p:spPr>
          <a:xfrm>
            <a:off x="478132" y="2150583"/>
            <a:ext cx="208573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2. </a:t>
            </a:r>
            <a:r>
              <a:rPr lang="hr-HR" sz="20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Deprotekcija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9" name="Google Shape;479;p33">
            <a:extLst>
              <a:ext uri="{FF2B5EF4-FFF2-40B4-BE49-F238E27FC236}">
                <a16:creationId xmlns:a16="http://schemas.microsoft.com/office/drawing/2014/main" id="{F8145E4C-CCF1-797D-F50A-620B3AD3D222}"/>
              </a:ext>
            </a:extLst>
          </p:cNvPr>
          <p:cNvSpPr txBox="1"/>
          <p:nvPr/>
        </p:nvSpPr>
        <p:spPr>
          <a:xfrm>
            <a:off x="2625900" y="2984260"/>
            <a:ext cx="278140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Sljedeća aminokiselina se aktivira i spaja na prethodnu (ponavljanje)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6EE28E7B-358A-0D77-23E1-B0DA07E4F15F}"/>
              </a:ext>
            </a:extLst>
          </p:cNvPr>
          <p:cNvSpPr txBox="1"/>
          <p:nvPr/>
        </p:nvSpPr>
        <p:spPr>
          <a:xfrm>
            <a:off x="478133" y="2907827"/>
            <a:ext cx="16738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3. Aktivacija i spajanje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81" name="Google Shape;481;p33">
            <a:extLst>
              <a:ext uri="{FF2B5EF4-FFF2-40B4-BE49-F238E27FC236}">
                <a16:creationId xmlns:a16="http://schemas.microsoft.com/office/drawing/2014/main" id="{A93963F0-171C-8D6F-98C1-BDFE198633B9}"/>
              </a:ext>
            </a:extLst>
          </p:cNvPr>
          <p:cNvCxnSpPr>
            <a:cxnSpLocks/>
            <a:stCxn id="480" idx="3"/>
            <a:endCxn id="479" idx="1"/>
          </p:cNvCxnSpPr>
          <p:nvPr/>
        </p:nvCxnSpPr>
        <p:spPr>
          <a:xfrm flipV="1">
            <a:off x="2151935" y="3184360"/>
            <a:ext cx="473965" cy="5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82" name="Google Shape;482;p33">
            <a:extLst>
              <a:ext uri="{FF2B5EF4-FFF2-40B4-BE49-F238E27FC236}">
                <a16:creationId xmlns:a16="http://schemas.microsoft.com/office/drawing/2014/main" id="{1E0B3D17-8BE7-D7E1-90BE-8E0F698889D2}"/>
              </a:ext>
            </a:extLst>
          </p:cNvPr>
          <p:cNvSpPr txBox="1"/>
          <p:nvPr/>
        </p:nvSpPr>
        <p:spPr>
          <a:xfrm>
            <a:off x="3458450" y="3769010"/>
            <a:ext cx="232971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Micanje smole i zaštitnih elemenata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3" name="Google Shape;483;p33">
            <a:extLst>
              <a:ext uri="{FF2B5EF4-FFF2-40B4-BE49-F238E27FC236}">
                <a16:creationId xmlns:a16="http://schemas.microsoft.com/office/drawing/2014/main" id="{473FED61-B640-235F-7278-3FF9EC464662}"/>
              </a:ext>
            </a:extLst>
          </p:cNvPr>
          <p:cNvSpPr txBox="1"/>
          <p:nvPr/>
        </p:nvSpPr>
        <p:spPr>
          <a:xfrm>
            <a:off x="478132" y="3692950"/>
            <a:ext cx="242694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4. Završna obrada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84" name="Google Shape;484;p33">
            <a:extLst>
              <a:ext uri="{FF2B5EF4-FFF2-40B4-BE49-F238E27FC236}">
                <a16:creationId xmlns:a16="http://schemas.microsoft.com/office/drawing/2014/main" id="{88C8D890-862F-8315-6033-12992FCA161B}"/>
              </a:ext>
            </a:extLst>
          </p:cNvPr>
          <p:cNvCxnSpPr>
            <a:cxnSpLocks/>
            <a:stCxn id="483" idx="3"/>
            <a:endCxn id="482" idx="1"/>
          </p:cNvCxnSpPr>
          <p:nvPr/>
        </p:nvCxnSpPr>
        <p:spPr>
          <a:xfrm flipV="1">
            <a:off x="2905073" y="3969110"/>
            <a:ext cx="553377" cy="89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85" name="Google Shape;485;p33">
            <a:extLst>
              <a:ext uri="{FF2B5EF4-FFF2-40B4-BE49-F238E27FC236}">
                <a16:creationId xmlns:a16="http://schemas.microsoft.com/office/drawing/2014/main" id="{8B9042AA-DC2C-56C4-12F2-BF7D9BC58E8A}"/>
              </a:ext>
            </a:extLst>
          </p:cNvPr>
          <p:cNvCxnSpPr>
            <a:cxnSpLocks/>
          </p:cNvCxnSpPr>
          <p:nvPr/>
        </p:nvCxnSpPr>
        <p:spPr>
          <a:xfrm flipV="1">
            <a:off x="5690670" y="1503661"/>
            <a:ext cx="1313178" cy="1506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486" name="Google Shape;486;p33">
            <a:extLst>
              <a:ext uri="{FF2B5EF4-FFF2-40B4-BE49-F238E27FC236}">
                <a16:creationId xmlns:a16="http://schemas.microsoft.com/office/drawing/2014/main" id="{0D3C07F4-00B3-46D3-B587-AC6687E61C0F}"/>
              </a:ext>
            </a:extLst>
          </p:cNvPr>
          <p:cNvCxnSpPr>
            <a:cxnSpLocks/>
            <a:stCxn id="476" idx="3"/>
          </p:cNvCxnSpPr>
          <p:nvPr/>
        </p:nvCxnSpPr>
        <p:spPr>
          <a:xfrm flipV="1">
            <a:off x="5669865" y="2006721"/>
            <a:ext cx="575698" cy="4323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487" name="Google Shape;487;p33">
            <a:extLst>
              <a:ext uri="{FF2B5EF4-FFF2-40B4-BE49-F238E27FC236}">
                <a16:creationId xmlns:a16="http://schemas.microsoft.com/office/drawing/2014/main" id="{369A1B42-B612-5EA7-3AE1-759E236A1D07}"/>
              </a:ext>
            </a:extLst>
          </p:cNvPr>
          <p:cNvCxnSpPr>
            <a:cxnSpLocks/>
            <a:stCxn id="479" idx="3"/>
          </p:cNvCxnSpPr>
          <p:nvPr/>
        </p:nvCxnSpPr>
        <p:spPr>
          <a:xfrm flipV="1">
            <a:off x="5407305" y="2793460"/>
            <a:ext cx="695895" cy="390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488" name="Google Shape;488;p33">
            <a:extLst>
              <a:ext uri="{FF2B5EF4-FFF2-40B4-BE49-F238E27FC236}">
                <a16:creationId xmlns:a16="http://schemas.microsoft.com/office/drawing/2014/main" id="{19BACB24-04F2-DE1B-AB11-C8FF754E8A6B}"/>
              </a:ext>
            </a:extLst>
          </p:cNvPr>
          <p:cNvCxnSpPr>
            <a:cxnSpLocks/>
            <a:stCxn id="482" idx="3"/>
          </p:cNvCxnSpPr>
          <p:nvPr/>
        </p:nvCxnSpPr>
        <p:spPr>
          <a:xfrm flipV="1">
            <a:off x="5788161" y="3296493"/>
            <a:ext cx="548796" cy="672617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20" name="Google Shape;475;p33">
            <a:extLst>
              <a:ext uri="{FF2B5EF4-FFF2-40B4-BE49-F238E27FC236}">
                <a16:creationId xmlns:a16="http://schemas.microsoft.com/office/drawing/2014/main" id="{FBBA2FCD-CAE7-9A5F-6E03-B7AD6B85D4A3}"/>
              </a:ext>
            </a:extLst>
          </p:cNvPr>
          <p:cNvCxnSpPr>
            <a:cxnSpLocks/>
          </p:cNvCxnSpPr>
          <p:nvPr/>
        </p:nvCxnSpPr>
        <p:spPr>
          <a:xfrm>
            <a:off x="2563865" y="2427633"/>
            <a:ext cx="5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  <p:extLst>
      <p:ext uri="{BB962C8B-B14F-4D97-AF65-F5344CB8AC3E}">
        <p14:creationId xmlns:p14="http://schemas.microsoft.com/office/powerpoint/2010/main" val="283161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B58871-D1ED-600C-B679-303B134E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Masena</a:t>
            </a:r>
            <a:r>
              <a:rPr lang="hr-HR" dirty="0"/>
              <a:t> spektrometrija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6D21BD0-9C30-D8DF-C094-DA4B76AF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8" y="1586601"/>
            <a:ext cx="9096401" cy="197029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B6EB8C03-0B8D-8FF4-7DDA-B3DF8005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88" y="1021382"/>
            <a:ext cx="9144000" cy="4135438"/>
          </a:xfrm>
          <a:prstGeom prst="rect">
            <a:avLst/>
          </a:prstGeom>
        </p:spPr>
      </p:pic>
      <p:sp>
        <p:nvSpPr>
          <p:cNvPr id="7" name="Pravokutnik 6">
            <a:extLst>
              <a:ext uri="{FF2B5EF4-FFF2-40B4-BE49-F238E27FC236}">
                <a16:creationId xmlns:a16="http://schemas.microsoft.com/office/drawing/2014/main" id="{FE7C117B-BA92-80AD-6DCF-F89DB3A2F830}"/>
              </a:ext>
            </a:extLst>
          </p:cNvPr>
          <p:cNvSpPr/>
          <p:nvPr/>
        </p:nvSpPr>
        <p:spPr>
          <a:xfrm>
            <a:off x="6957690" y="4633877"/>
            <a:ext cx="2186310" cy="5096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0EF1D28-A07F-5372-E6D7-DC30FC2E911B}"/>
              </a:ext>
            </a:extLst>
          </p:cNvPr>
          <p:cNvSpPr/>
          <p:nvPr/>
        </p:nvSpPr>
        <p:spPr>
          <a:xfrm>
            <a:off x="-17188" y="4888688"/>
            <a:ext cx="2330689" cy="2681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090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D06149-D991-0FF5-C184-718D7C19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Masena</a:t>
            </a:r>
            <a:r>
              <a:rPr lang="hr-HR" dirty="0"/>
              <a:t> </a:t>
            </a:r>
            <a:r>
              <a:rPr lang="hr-HR" dirty="0" err="1"/>
              <a:t>spekrometrija</a:t>
            </a:r>
            <a:endParaRPr lang="hr-HR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AA8E25A-BE92-0324-6121-F355C908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22" y="1017725"/>
            <a:ext cx="7250801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E667-A32A-B9AF-02F0-222DB81E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D16CFE-3CC6-DCE8-8B10-3CEA750C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ROC analiza i AUC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5A5C29F-F1AE-15B0-3235-F6A11F01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90" y="1017725"/>
            <a:ext cx="6148313" cy="40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5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8F6C18-9B23-FB95-5872-1ED98273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i varijable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8B62FA0-0D84-F2E6-7B11-3EA057FE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" y="1114354"/>
            <a:ext cx="9139659" cy="2735750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C9F9F1A9-387A-A1EE-5466-9188BDF60796}"/>
              </a:ext>
            </a:extLst>
          </p:cNvPr>
          <p:cNvSpPr txBox="1"/>
          <p:nvPr/>
        </p:nvSpPr>
        <p:spPr>
          <a:xfrm>
            <a:off x="2055680" y="4029146"/>
            <a:ext cx="383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Naivni Bayes algoritam i 22 varijable </a:t>
            </a:r>
            <a:r>
              <a:rPr lang="hr-HR" dirty="0">
                <a:sym typeface="Wingdings" panose="05000000000000000000" pitchFamily="2" charset="2"/>
              </a:rPr>
              <a:t> ~80%</a:t>
            </a:r>
            <a:endParaRPr lang="hr-HR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16D90765-BAE1-975B-5EE4-CB6E24B8034F}"/>
              </a:ext>
            </a:extLst>
          </p:cNvPr>
          <p:cNvSpPr txBox="1"/>
          <p:nvPr/>
        </p:nvSpPr>
        <p:spPr>
          <a:xfrm>
            <a:off x="2055680" y="4515965"/>
            <a:ext cx="369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Naivni Bayes algoritam i 2 varijable </a:t>
            </a:r>
            <a:r>
              <a:rPr lang="hr-HR" dirty="0">
                <a:sym typeface="Wingdings" panose="05000000000000000000" pitchFamily="2" charset="2"/>
              </a:rPr>
              <a:t> ~77%</a:t>
            </a:r>
            <a:endParaRPr lang="hr-HR" dirty="0"/>
          </a:p>
        </p:txBody>
      </p:sp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6440C0EC-C96D-1205-67D8-780584D0F8D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747656" y="4669853"/>
            <a:ext cx="653144" cy="1"/>
          </a:xfrm>
          <a:prstGeom prst="straightConnector1">
            <a:avLst/>
          </a:prstGeom>
          <a:ln>
            <a:solidFill>
              <a:srgbClr val="201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B63371AB-30DB-EB36-A76B-FB6FFE77B153}"/>
              </a:ext>
            </a:extLst>
          </p:cNvPr>
          <p:cNvSpPr txBox="1"/>
          <p:nvPr/>
        </p:nvSpPr>
        <p:spPr>
          <a:xfrm>
            <a:off x="6362987" y="4515964"/>
            <a:ext cx="1450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Optimizacija</a:t>
            </a:r>
          </a:p>
        </p:txBody>
      </p:sp>
    </p:spTree>
    <p:extLst>
      <p:ext uri="{BB962C8B-B14F-4D97-AF65-F5344CB8AC3E}">
        <p14:creationId xmlns:p14="http://schemas.microsoft.com/office/powerpoint/2010/main" val="3678881198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 Lessons with Cycle Diagrams by Slidesgo">
  <a:themeElements>
    <a:clrScheme name="Simple Light">
      <a:dk1>
        <a:srgbClr val="201F4B"/>
      </a:dk1>
      <a:lt1>
        <a:srgbClr val="FEF5F0"/>
      </a:lt1>
      <a:dk2>
        <a:srgbClr val="5E54B5"/>
      </a:dk2>
      <a:lt2>
        <a:srgbClr val="9156F1"/>
      </a:lt2>
      <a:accent1>
        <a:srgbClr val="D4A4E2"/>
      </a:accent1>
      <a:accent2>
        <a:srgbClr val="C6E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1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104</Words>
  <Application>Microsoft Office PowerPoint</Application>
  <PresentationFormat>Prikaz na zaslonu (16:9)</PresentationFormat>
  <Paragraphs>25</Paragraphs>
  <Slides>7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3" baseType="lpstr">
      <vt:lpstr>Mada</vt:lpstr>
      <vt:lpstr>Archivo</vt:lpstr>
      <vt:lpstr>Wingdings</vt:lpstr>
      <vt:lpstr>Hind</vt:lpstr>
      <vt:lpstr>Arial</vt:lpstr>
      <vt:lpstr>College Lessons with Cycle Diagrams by Slidesgo</vt:lpstr>
      <vt:lpstr>Peptide Syntesis Score</vt:lpstr>
      <vt:lpstr>Sadržaj</vt:lpstr>
      <vt:lpstr>Fmoc metoda sinteze peptida</vt:lpstr>
      <vt:lpstr>Masena spektrometrija</vt:lpstr>
      <vt:lpstr>Masena spekrometrija</vt:lpstr>
      <vt:lpstr>ROC analiza i AUC</vt:lpstr>
      <vt:lpstr>Algoritmi i varijable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Tin Brletić</cp:lastModifiedBy>
  <cp:revision>17</cp:revision>
  <dcterms:modified xsi:type="dcterms:W3CDTF">2024-10-28T19:58:30Z</dcterms:modified>
</cp:coreProperties>
</file>