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4296" r:id="rId5"/>
    <p:sldMasterId id="2147484466" r:id="rId6"/>
    <p:sldMasterId id="2147484591" r:id="rId7"/>
  </p:sldMasterIdLst>
  <p:notesMasterIdLst>
    <p:notesMasterId r:id="rId25"/>
  </p:notesMasterIdLst>
  <p:sldIdLst>
    <p:sldId id="2147481165" r:id="rId8"/>
    <p:sldId id="2147481367" r:id="rId9"/>
    <p:sldId id="2147479546" r:id="rId10"/>
    <p:sldId id="2147481368" r:id="rId11"/>
    <p:sldId id="2147481381" r:id="rId12"/>
    <p:sldId id="2147481377" r:id="rId13"/>
    <p:sldId id="2147481369" r:id="rId14"/>
    <p:sldId id="2147481374" r:id="rId15"/>
    <p:sldId id="2147481376" r:id="rId16"/>
    <p:sldId id="2147481379" r:id="rId17"/>
    <p:sldId id="2147481378" r:id="rId18"/>
    <p:sldId id="2147481380" r:id="rId19"/>
    <p:sldId id="2147481370" r:id="rId20"/>
    <p:sldId id="2147481382" r:id="rId21"/>
    <p:sldId id="2147481371" r:id="rId22"/>
    <p:sldId id="2147481373" r:id="rId23"/>
    <p:sldId id="2147481235" r:id="rId2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44AC710-62EB-410D-86E5-71A8F0988E60}">
          <p14:sldIdLst>
            <p14:sldId id="2147481165"/>
            <p14:sldId id="2147481367"/>
          </p14:sldIdLst>
        </p14:section>
        <p14:section name="Contract-first approach" id="{DDF8027A-5448-4F51-BF78-FD271180C543}">
          <p14:sldIdLst>
            <p14:sldId id="2147479546"/>
            <p14:sldId id="2147481368"/>
            <p14:sldId id="2147481381"/>
            <p14:sldId id="2147481377"/>
          </p14:sldIdLst>
        </p14:section>
        <p14:section name="An overview of TypeSpec" id="{FD41AD4D-0AAD-45C8-90B4-82EAEB3A3CE5}">
          <p14:sldIdLst>
            <p14:sldId id="2147481369"/>
            <p14:sldId id="2147481374"/>
            <p14:sldId id="2147481376"/>
            <p14:sldId id="2147481379"/>
            <p14:sldId id="2147481378"/>
            <p14:sldId id="2147481380"/>
            <p14:sldId id="2147481370"/>
            <p14:sldId id="2147481382"/>
          </p14:sldIdLst>
        </p14:section>
        <p14:section name="Demo" id="{2857A23F-730A-4EA8-A9C0-FED21742B145}">
          <p14:sldIdLst>
            <p14:sldId id="2147481371"/>
          </p14:sldIdLst>
        </p14:section>
        <p14:section name="Conclusion" id="{4C7BA7FF-3F98-4301-A0A6-7B885CF5F047}">
          <p14:sldIdLst>
            <p14:sldId id="2147481373"/>
            <p14:sldId id="2147481235"/>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AABE058-2E20-30DD-6794-D382A5AD72B2}" name="Run Cai" initials="RC" userId="S::runcai@microsoft.com::8913c68c-cd16-417b-b39d-b47d0b5ed138" providerId="AD"/>
  <p188:author id="{503BB075-C895-5E69-3805-600C001C480A}" name="Graham Bury" initials="GB" userId="S::grbury@microsoft.com::502665dc-5f40-45b9-ac33-0c06bd945f2e" providerId="AD"/>
  <p188:author id="{237F9FE4-44FC-094C-5799-B151072083CE}" name="Swamy Shivaganga Nagaraju" initials="SSN" userId="S::gaswamy@microsoft.com::178e7b1c-76d2-4e63-bcb7-a32d7cdd930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E6FF"/>
    <a:srgbClr val="243A5E"/>
    <a:srgbClr val="107EEB"/>
    <a:srgbClr val="3C3C42"/>
    <a:srgbClr val="0278D4"/>
    <a:srgbClr val="225B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8E296E-A07B-4DFC-A72D-12C9D27B7564}" v="112" dt="2024-01-19T10:56:19.840"/>
    <p1510:client id="{1FAD01A6-FA92-4805-9301-22E72BDA08FD}" v="553" dt="2024-01-19T09:35:44.958"/>
    <p1510:client id="{A751DB20-05AA-2C85-EEB4-09D23696562E}" v="66" dt="2024-01-18T16:06:21.4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291"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95FF3-C5A1-40C0-974D-1093675DDB45}" type="datetimeFigureOut">
              <a:rPr lang="fr-FR" smtClean="0"/>
              <a:t>19/01/2024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408DC7-728E-413B-AA98-64FA5703E962}" type="slidenum">
              <a:rPr lang="fr-FR" smtClean="0"/>
              <a:t>‹#›</a:t>
            </a:fld>
            <a:endParaRPr lang="fr-FR"/>
          </a:p>
        </p:txBody>
      </p:sp>
    </p:spTree>
    <p:extLst>
      <p:ext uri="{BB962C8B-B14F-4D97-AF65-F5344CB8AC3E}">
        <p14:creationId xmlns:p14="http://schemas.microsoft.com/office/powerpoint/2010/main" val="2771706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07000"/>
              </a:lnSpc>
              <a:spcBef>
                <a:spcPts val="0"/>
              </a:spcBef>
              <a:spcAft>
                <a:spcPts val="0"/>
              </a:spcAft>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1/19/2024 12:55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8110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408DC7-728E-413B-AA98-64FA5703E962}" type="slidenum">
              <a:rPr lang="fr-FR" smtClean="0"/>
              <a:t>10</a:t>
            </a:fld>
            <a:endParaRPr lang="fr-FR"/>
          </a:p>
        </p:txBody>
      </p:sp>
    </p:spTree>
    <p:extLst>
      <p:ext uri="{BB962C8B-B14F-4D97-AF65-F5344CB8AC3E}">
        <p14:creationId xmlns:p14="http://schemas.microsoft.com/office/powerpoint/2010/main" val="927991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408DC7-728E-413B-AA98-64FA5703E962}" type="slidenum">
              <a:rPr lang="fr-FR" smtClean="0"/>
              <a:t>11</a:t>
            </a:fld>
            <a:endParaRPr lang="fr-FR"/>
          </a:p>
        </p:txBody>
      </p:sp>
    </p:spTree>
    <p:extLst>
      <p:ext uri="{BB962C8B-B14F-4D97-AF65-F5344CB8AC3E}">
        <p14:creationId xmlns:p14="http://schemas.microsoft.com/office/powerpoint/2010/main" val="2626761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a:t>Thank you.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6CC9AB-C7F4-4106-BD7F-6816938D190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57135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bg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 text</a:t>
            </a:r>
          </a:p>
        </p:txBody>
      </p:sp>
      <p:pic>
        <p:nvPicPr>
          <p:cNvPr id="2" name="MS logo gray - EMF" descr="Microsoft logo, gray text version">
            <a:extLst>
              <a:ext uri="{FF2B5EF4-FFF2-40B4-BE49-F238E27FC236}">
                <a16:creationId xmlns:a16="http://schemas.microsoft.com/office/drawing/2014/main" id="{466FCF5D-AAF1-5BB7-4BF5-625D6A43065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644394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8263" y="457200"/>
            <a:ext cx="11018520" cy="360029"/>
          </a:xfrm>
        </p:spPr>
        <p:txBody>
          <a:bodyPr/>
          <a:lstStyle>
            <a:lvl1pPr>
              <a:defRPr sz="2340">
                <a:solidFill>
                  <a:srgbClr val="000000"/>
                </a:solidFill>
              </a:defRPr>
            </a:lvl1pPr>
          </a:lstStyle>
          <a:p>
            <a:r>
              <a:rPr lang="en-US"/>
              <a:t>Click to edit Master title style</a:t>
            </a:r>
          </a:p>
        </p:txBody>
      </p:sp>
    </p:spTree>
    <p:extLst>
      <p:ext uri="{BB962C8B-B14F-4D97-AF65-F5344CB8AC3E}">
        <p14:creationId xmlns:p14="http://schemas.microsoft.com/office/powerpoint/2010/main" val="11323668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25151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52552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31203-F3C1-ABBB-C680-98A0B36092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BC6631-A9E3-7596-310F-7771E8903D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145DEB-0BCD-92E6-E4FF-91AF1B0EF9DB}"/>
              </a:ext>
            </a:extLst>
          </p:cNvPr>
          <p:cNvSpPr>
            <a:spLocks noGrp="1"/>
          </p:cNvSpPr>
          <p:nvPr>
            <p:ph type="dt" sz="half" idx="10"/>
          </p:nvPr>
        </p:nvSpPr>
        <p:spPr/>
        <p:txBody>
          <a:bodyPr/>
          <a:lstStyle/>
          <a:p>
            <a:fld id="{80339ECD-5D3A-4D1D-8EBA-52C085193D70}" type="datetimeFigureOut">
              <a:rPr lang="en-US" smtClean="0"/>
              <a:t>1/19/2024</a:t>
            </a:fld>
            <a:endParaRPr lang="en-US"/>
          </a:p>
        </p:txBody>
      </p:sp>
      <p:sp>
        <p:nvSpPr>
          <p:cNvPr id="5" name="Footer Placeholder 4">
            <a:extLst>
              <a:ext uri="{FF2B5EF4-FFF2-40B4-BE49-F238E27FC236}">
                <a16:creationId xmlns:a16="http://schemas.microsoft.com/office/drawing/2014/main" id="{BCDA6AD1-FA85-5503-906A-8C62C58CEA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02903D-79FA-C6D4-F0D8-F4DF96B6A833}"/>
              </a:ext>
            </a:extLst>
          </p:cNvPr>
          <p:cNvSpPr>
            <a:spLocks noGrp="1"/>
          </p:cNvSpPr>
          <p:nvPr>
            <p:ph type="sldNum" sz="quarter" idx="12"/>
          </p:nvPr>
        </p:nvSpPr>
        <p:spPr/>
        <p:txBody>
          <a:bodyPr/>
          <a:lstStyle/>
          <a:p>
            <a:fld id="{A0180395-74A6-4ABE-A309-EFB33E376E23}" type="slidenum">
              <a:rPr lang="en-US" smtClean="0"/>
              <a:t>‹#›</a:t>
            </a:fld>
            <a:endParaRPr lang="en-US"/>
          </a:p>
        </p:txBody>
      </p:sp>
    </p:spTree>
    <p:extLst>
      <p:ext uri="{BB962C8B-B14F-4D97-AF65-F5344CB8AC3E}">
        <p14:creationId xmlns:p14="http://schemas.microsoft.com/office/powerpoint/2010/main" val="16146583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A1ABC-11AC-9996-F92B-787E4A42DF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07035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_sub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3721C-7704-42BF-A96A-3F937444ABC4}"/>
              </a:ext>
            </a:extLst>
          </p:cNvPr>
          <p:cNvSpPr>
            <a:spLocks noGrp="1"/>
          </p:cNvSpPr>
          <p:nvPr>
            <p:ph type="title"/>
          </p:nvPr>
        </p:nvSpPr>
        <p:spPr/>
        <p:txBody>
          <a:bodyPr/>
          <a:lstStyle/>
          <a:p>
            <a:r>
              <a:rPr lang="en-US"/>
              <a:t>Click to edit Master title style</a:t>
            </a:r>
          </a:p>
        </p:txBody>
      </p:sp>
      <p:sp>
        <p:nvSpPr>
          <p:cNvPr id="6" name="Content Placeholder 5">
            <a:extLst>
              <a:ext uri="{FF2B5EF4-FFF2-40B4-BE49-F238E27FC236}">
                <a16:creationId xmlns:a16="http://schemas.microsoft.com/office/drawing/2014/main" id="{FCF1B40E-92AD-4DAD-B690-3C83B7B48602}"/>
              </a:ext>
            </a:extLst>
          </p:cNvPr>
          <p:cNvSpPr>
            <a:spLocks noGrp="1"/>
          </p:cNvSpPr>
          <p:nvPr>
            <p:ph sz="quarter" idx="10"/>
          </p:nvPr>
        </p:nvSpPr>
        <p:spPr>
          <a:xfrm>
            <a:off x="137319" y="1465263"/>
            <a:ext cx="2976562" cy="353045"/>
          </a:xfrm>
        </p:spPr>
        <p:txBody>
          <a:bodyPr/>
          <a:lstStyle/>
          <a:p>
            <a:pPr lvl="0"/>
            <a:r>
              <a:rPr lang="en-US"/>
              <a:t>Click</a:t>
            </a:r>
          </a:p>
        </p:txBody>
      </p:sp>
      <p:sp>
        <p:nvSpPr>
          <p:cNvPr id="8" name="Content Placeholder 7">
            <a:extLst>
              <a:ext uri="{FF2B5EF4-FFF2-40B4-BE49-F238E27FC236}">
                <a16:creationId xmlns:a16="http://schemas.microsoft.com/office/drawing/2014/main" id="{7D2FB6B0-3C27-4E70-BD50-450376E837AF}"/>
              </a:ext>
            </a:extLst>
          </p:cNvPr>
          <p:cNvSpPr>
            <a:spLocks noGrp="1"/>
          </p:cNvSpPr>
          <p:nvPr>
            <p:ph sz="quarter" idx="11"/>
          </p:nvPr>
        </p:nvSpPr>
        <p:spPr>
          <a:xfrm>
            <a:off x="4005263" y="1581150"/>
            <a:ext cx="2366962" cy="353045"/>
          </a:xfrm>
        </p:spPr>
        <p:txBody>
          <a:bodyPr/>
          <a:lstStyle/>
          <a:p>
            <a:pPr lvl="0"/>
            <a:r>
              <a:rPr lang="en-US"/>
              <a:t>Click</a:t>
            </a:r>
          </a:p>
        </p:txBody>
      </p:sp>
      <p:sp>
        <p:nvSpPr>
          <p:cNvPr id="10" name="Content Placeholder 9">
            <a:extLst>
              <a:ext uri="{FF2B5EF4-FFF2-40B4-BE49-F238E27FC236}">
                <a16:creationId xmlns:a16="http://schemas.microsoft.com/office/drawing/2014/main" id="{1D71FBE9-663E-412D-8B16-66AFCC6D96DB}"/>
              </a:ext>
            </a:extLst>
          </p:cNvPr>
          <p:cNvSpPr>
            <a:spLocks noGrp="1"/>
          </p:cNvSpPr>
          <p:nvPr>
            <p:ph sz="quarter" idx="12"/>
          </p:nvPr>
        </p:nvSpPr>
        <p:spPr>
          <a:xfrm>
            <a:off x="6850743" y="1465263"/>
            <a:ext cx="2527071" cy="353045"/>
          </a:xfrm>
        </p:spPr>
        <p:txBody>
          <a:bodyPr/>
          <a:lstStyle/>
          <a:p>
            <a:pPr lvl="0"/>
            <a:r>
              <a:rPr lang="en-US"/>
              <a:t>Click</a:t>
            </a:r>
          </a:p>
        </p:txBody>
      </p:sp>
      <p:sp>
        <p:nvSpPr>
          <p:cNvPr id="12" name="Content Placeholder 11">
            <a:extLst>
              <a:ext uri="{FF2B5EF4-FFF2-40B4-BE49-F238E27FC236}">
                <a16:creationId xmlns:a16="http://schemas.microsoft.com/office/drawing/2014/main" id="{451EF1AB-5B77-4173-BE9E-314804066F60}"/>
              </a:ext>
            </a:extLst>
          </p:cNvPr>
          <p:cNvSpPr>
            <a:spLocks noGrp="1"/>
          </p:cNvSpPr>
          <p:nvPr>
            <p:ph sz="quarter" idx="13"/>
          </p:nvPr>
        </p:nvSpPr>
        <p:spPr>
          <a:xfrm>
            <a:off x="137319" y="2131555"/>
            <a:ext cx="2759075" cy="353045"/>
          </a:xfrm>
        </p:spPr>
        <p:txBody>
          <a:bodyPr/>
          <a:lstStyle/>
          <a:p>
            <a:pPr lvl="0"/>
            <a:r>
              <a:rPr lang="en-US"/>
              <a:t>Click</a:t>
            </a:r>
          </a:p>
        </p:txBody>
      </p:sp>
      <p:sp>
        <p:nvSpPr>
          <p:cNvPr id="14" name="Content Placeholder 13">
            <a:extLst>
              <a:ext uri="{FF2B5EF4-FFF2-40B4-BE49-F238E27FC236}">
                <a16:creationId xmlns:a16="http://schemas.microsoft.com/office/drawing/2014/main" id="{E8A9AD02-69E2-48D6-81DD-1C586361E2A3}"/>
              </a:ext>
            </a:extLst>
          </p:cNvPr>
          <p:cNvSpPr>
            <a:spLocks noGrp="1"/>
          </p:cNvSpPr>
          <p:nvPr>
            <p:ph sz="quarter" idx="14"/>
          </p:nvPr>
        </p:nvSpPr>
        <p:spPr>
          <a:xfrm>
            <a:off x="3222625" y="2158984"/>
            <a:ext cx="2960687" cy="353045"/>
          </a:xfrm>
        </p:spPr>
        <p:txBody>
          <a:bodyPr/>
          <a:lstStyle/>
          <a:p>
            <a:pPr lvl="0"/>
            <a:r>
              <a:rPr lang="en-US"/>
              <a:t>Click</a:t>
            </a:r>
          </a:p>
        </p:txBody>
      </p:sp>
      <p:sp>
        <p:nvSpPr>
          <p:cNvPr id="16" name="Content Placeholder 15">
            <a:extLst>
              <a:ext uri="{FF2B5EF4-FFF2-40B4-BE49-F238E27FC236}">
                <a16:creationId xmlns:a16="http://schemas.microsoft.com/office/drawing/2014/main" id="{24D12742-7A64-47D0-BAE0-1FCF3C715C2B}"/>
              </a:ext>
            </a:extLst>
          </p:cNvPr>
          <p:cNvSpPr>
            <a:spLocks noGrp="1"/>
          </p:cNvSpPr>
          <p:nvPr>
            <p:ph sz="quarter" idx="15"/>
          </p:nvPr>
        </p:nvSpPr>
        <p:spPr>
          <a:xfrm>
            <a:off x="6509543" y="2131554"/>
            <a:ext cx="2670175" cy="353045"/>
          </a:xfrm>
        </p:spPr>
        <p:txBody>
          <a:bodyPr/>
          <a:lstStyle/>
          <a:p>
            <a:pPr lvl="0"/>
            <a:r>
              <a:rPr lang="en-US"/>
              <a:t>Click</a:t>
            </a:r>
          </a:p>
        </p:txBody>
      </p:sp>
      <p:sp>
        <p:nvSpPr>
          <p:cNvPr id="18" name="Content Placeholder 17">
            <a:extLst>
              <a:ext uri="{FF2B5EF4-FFF2-40B4-BE49-F238E27FC236}">
                <a16:creationId xmlns:a16="http://schemas.microsoft.com/office/drawing/2014/main" id="{7902D39F-E5BA-4303-A20D-B96F8FD33858}"/>
              </a:ext>
            </a:extLst>
          </p:cNvPr>
          <p:cNvSpPr>
            <a:spLocks noGrp="1"/>
          </p:cNvSpPr>
          <p:nvPr>
            <p:ph sz="quarter" idx="16"/>
          </p:nvPr>
        </p:nvSpPr>
        <p:spPr>
          <a:xfrm>
            <a:off x="137319" y="2799674"/>
            <a:ext cx="2976562" cy="353045"/>
          </a:xfrm>
        </p:spPr>
        <p:txBody>
          <a:bodyPr/>
          <a:lstStyle/>
          <a:p>
            <a:pPr lvl="0"/>
            <a:r>
              <a:rPr lang="en-US"/>
              <a:t>Click</a:t>
            </a:r>
          </a:p>
        </p:txBody>
      </p:sp>
      <p:sp>
        <p:nvSpPr>
          <p:cNvPr id="20" name="Content Placeholder 19">
            <a:extLst>
              <a:ext uri="{FF2B5EF4-FFF2-40B4-BE49-F238E27FC236}">
                <a16:creationId xmlns:a16="http://schemas.microsoft.com/office/drawing/2014/main" id="{8FC07F28-68E2-43B8-BD47-6C52013405A0}"/>
              </a:ext>
            </a:extLst>
          </p:cNvPr>
          <p:cNvSpPr>
            <a:spLocks noGrp="1"/>
          </p:cNvSpPr>
          <p:nvPr>
            <p:ph sz="quarter" idx="17"/>
          </p:nvPr>
        </p:nvSpPr>
        <p:spPr>
          <a:xfrm>
            <a:off x="3395663" y="2770418"/>
            <a:ext cx="2976562" cy="382301"/>
          </a:xfrm>
        </p:spPr>
        <p:txBody>
          <a:bodyPr/>
          <a:lstStyle/>
          <a:p>
            <a:pPr lvl="0"/>
            <a:r>
              <a:rPr lang="en-US"/>
              <a:t>Click</a:t>
            </a:r>
          </a:p>
        </p:txBody>
      </p:sp>
      <p:sp>
        <p:nvSpPr>
          <p:cNvPr id="22" name="Content Placeholder 21">
            <a:extLst>
              <a:ext uri="{FF2B5EF4-FFF2-40B4-BE49-F238E27FC236}">
                <a16:creationId xmlns:a16="http://schemas.microsoft.com/office/drawing/2014/main" id="{EE7C2750-08C5-49DB-AD9C-28F9069418FD}"/>
              </a:ext>
            </a:extLst>
          </p:cNvPr>
          <p:cNvSpPr>
            <a:spLocks noGrp="1"/>
          </p:cNvSpPr>
          <p:nvPr>
            <p:ph sz="quarter" idx="18"/>
          </p:nvPr>
        </p:nvSpPr>
        <p:spPr>
          <a:xfrm>
            <a:off x="6755606" y="2770024"/>
            <a:ext cx="2424112" cy="353045"/>
          </a:xfrm>
        </p:spPr>
        <p:txBody>
          <a:bodyPr/>
          <a:lstStyle/>
          <a:p>
            <a:pPr lvl="0"/>
            <a:r>
              <a:rPr lang="en-US"/>
              <a:t>Click</a:t>
            </a:r>
          </a:p>
        </p:txBody>
      </p:sp>
      <p:sp>
        <p:nvSpPr>
          <p:cNvPr id="24" name="Content Placeholder 23">
            <a:extLst>
              <a:ext uri="{FF2B5EF4-FFF2-40B4-BE49-F238E27FC236}">
                <a16:creationId xmlns:a16="http://schemas.microsoft.com/office/drawing/2014/main" id="{5485D2DE-919B-45D0-B97A-5DE764C79743}"/>
              </a:ext>
            </a:extLst>
          </p:cNvPr>
          <p:cNvSpPr>
            <a:spLocks noGrp="1"/>
          </p:cNvSpPr>
          <p:nvPr>
            <p:ph sz="quarter" idx="19" hasCustomPrompt="1"/>
          </p:nvPr>
        </p:nvSpPr>
        <p:spPr>
          <a:xfrm>
            <a:off x="9377814" y="2872082"/>
            <a:ext cx="2424112" cy="353045"/>
          </a:xfrm>
        </p:spPr>
        <p:txBody>
          <a:bodyPr/>
          <a:lstStyle/>
          <a:p>
            <a:pPr lvl="0"/>
            <a:r>
              <a:rPr lang="en-US"/>
              <a:t>Click l</a:t>
            </a:r>
          </a:p>
        </p:txBody>
      </p:sp>
      <p:sp>
        <p:nvSpPr>
          <p:cNvPr id="26" name="Content Placeholder 25">
            <a:extLst>
              <a:ext uri="{FF2B5EF4-FFF2-40B4-BE49-F238E27FC236}">
                <a16:creationId xmlns:a16="http://schemas.microsoft.com/office/drawing/2014/main" id="{A4DB1E33-DD27-4185-933B-AA7B4B8DF829}"/>
              </a:ext>
            </a:extLst>
          </p:cNvPr>
          <p:cNvSpPr>
            <a:spLocks noGrp="1"/>
          </p:cNvSpPr>
          <p:nvPr>
            <p:ph sz="quarter" idx="20"/>
          </p:nvPr>
        </p:nvSpPr>
        <p:spPr>
          <a:xfrm>
            <a:off x="9652001" y="1539875"/>
            <a:ext cx="2293938" cy="353045"/>
          </a:xfrm>
        </p:spPr>
        <p:txBody>
          <a:bodyPr/>
          <a:lstStyle/>
          <a:p>
            <a:pPr lvl="0"/>
            <a:r>
              <a:rPr lang="en-US"/>
              <a:t>Click</a:t>
            </a:r>
          </a:p>
        </p:txBody>
      </p:sp>
      <p:sp>
        <p:nvSpPr>
          <p:cNvPr id="28" name="Content Placeholder 27">
            <a:extLst>
              <a:ext uri="{FF2B5EF4-FFF2-40B4-BE49-F238E27FC236}">
                <a16:creationId xmlns:a16="http://schemas.microsoft.com/office/drawing/2014/main" id="{C3D68DAB-F645-485E-9FDF-FBC8578DF1AB}"/>
              </a:ext>
            </a:extLst>
          </p:cNvPr>
          <p:cNvSpPr>
            <a:spLocks noGrp="1"/>
          </p:cNvSpPr>
          <p:nvPr>
            <p:ph sz="quarter" idx="21"/>
          </p:nvPr>
        </p:nvSpPr>
        <p:spPr>
          <a:xfrm>
            <a:off x="9550400" y="2159000"/>
            <a:ext cx="2395538" cy="352425"/>
          </a:xfrm>
        </p:spPr>
        <p:txBody>
          <a:bodyPr/>
          <a:lstStyle/>
          <a:p>
            <a:pPr lvl="0"/>
            <a:r>
              <a:rPr lang="en-US"/>
              <a:t>Click</a:t>
            </a:r>
          </a:p>
        </p:txBody>
      </p:sp>
      <p:sp>
        <p:nvSpPr>
          <p:cNvPr id="30" name="Content Placeholder 29">
            <a:extLst>
              <a:ext uri="{FF2B5EF4-FFF2-40B4-BE49-F238E27FC236}">
                <a16:creationId xmlns:a16="http://schemas.microsoft.com/office/drawing/2014/main" id="{34E38AD8-958C-4A16-AA08-8EA34680A5CF}"/>
              </a:ext>
            </a:extLst>
          </p:cNvPr>
          <p:cNvSpPr>
            <a:spLocks noGrp="1"/>
          </p:cNvSpPr>
          <p:nvPr>
            <p:ph sz="quarter" idx="22"/>
          </p:nvPr>
        </p:nvSpPr>
        <p:spPr>
          <a:xfrm>
            <a:off x="138113" y="3490913"/>
            <a:ext cx="2759075" cy="353045"/>
          </a:xfrm>
        </p:spPr>
        <p:txBody>
          <a:bodyPr/>
          <a:lstStyle/>
          <a:p>
            <a:pPr lvl="0"/>
            <a:r>
              <a:rPr lang="en-US"/>
              <a:t>Click</a:t>
            </a:r>
          </a:p>
        </p:txBody>
      </p:sp>
      <p:sp>
        <p:nvSpPr>
          <p:cNvPr id="32" name="Content Placeholder 31">
            <a:extLst>
              <a:ext uri="{FF2B5EF4-FFF2-40B4-BE49-F238E27FC236}">
                <a16:creationId xmlns:a16="http://schemas.microsoft.com/office/drawing/2014/main" id="{6A69D678-E70D-4AF4-981C-BE86EE66825C}"/>
              </a:ext>
            </a:extLst>
          </p:cNvPr>
          <p:cNvSpPr>
            <a:spLocks noGrp="1"/>
          </p:cNvSpPr>
          <p:nvPr>
            <p:ph sz="quarter" idx="23"/>
          </p:nvPr>
        </p:nvSpPr>
        <p:spPr>
          <a:xfrm>
            <a:off x="3395663" y="3490913"/>
            <a:ext cx="2976562" cy="353045"/>
          </a:xfrm>
        </p:spPr>
        <p:txBody>
          <a:bodyPr/>
          <a:lstStyle/>
          <a:p>
            <a:pPr lvl="0"/>
            <a:r>
              <a:rPr lang="en-US"/>
              <a:t>Click</a:t>
            </a:r>
          </a:p>
        </p:txBody>
      </p:sp>
      <p:sp>
        <p:nvSpPr>
          <p:cNvPr id="34" name="Content Placeholder 33">
            <a:extLst>
              <a:ext uri="{FF2B5EF4-FFF2-40B4-BE49-F238E27FC236}">
                <a16:creationId xmlns:a16="http://schemas.microsoft.com/office/drawing/2014/main" id="{D6225A04-78FF-43C9-8E60-A4BCA2CDB05A}"/>
              </a:ext>
            </a:extLst>
          </p:cNvPr>
          <p:cNvSpPr>
            <a:spLocks noGrp="1"/>
          </p:cNvSpPr>
          <p:nvPr>
            <p:ph sz="quarter" idx="24"/>
          </p:nvPr>
        </p:nvSpPr>
        <p:spPr>
          <a:xfrm>
            <a:off x="6754813" y="3579813"/>
            <a:ext cx="2070100" cy="353045"/>
          </a:xfrm>
        </p:spPr>
        <p:txBody>
          <a:bodyPr/>
          <a:lstStyle/>
          <a:p>
            <a:pPr lvl="0"/>
            <a:r>
              <a:rPr lang="en-US"/>
              <a:t>Click </a:t>
            </a:r>
          </a:p>
        </p:txBody>
      </p:sp>
      <p:sp>
        <p:nvSpPr>
          <p:cNvPr id="36" name="Content Placeholder 35">
            <a:extLst>
              <a:ext uri="{FF2B5EF4-FFF2-40B4-BE49-F238E27FC236}">
                <a16:creationId xmlns:a16="http://schemas.microsoft.com/office/drawing/2014/main" id="{EA464B4F-D72F-4110-B6BF-F0D7EE01ECDE}"/>
              </a:ext>
            </a:extLst>
          </p:cNvPr>
          <p:cNvSpPr>
            <a:spLocks noGrp="1"/>
          </p:cNvSpPr>
          <p:nvPr>
            <p:ph sz="quarter" idx="25"/>
          </p:nvPr>
        </p:nvSpPr>
        <p:spPr>
          <a:xfrm>
            <a:off x="9207500" y="3490913"/>
            <a:ext cx="2846388" cy="353045"/>
          </a:xfrm>
        </p:spPr>
        <p:txBody>
          <a:bodyPr/>
          <a:lstStyle/>
          <a:p>
            <a:pPr lvl="0"/>
            <a:r>
              <a:rPr lang="en-US"/>
              <a:t>Click</a:t>
            </a:r>
          </a:p>
        </p:txBody>
      </p:sp>
      <p:sp>
        <p:nvSpPr>
          <p:cNvPr id="38" name="Content Placeholder 37">
            <a:extLst>
              <a:ext uri="{FF2B5EF4-FFF2-40B4-BE49-F238E27FC236}">
                <a16:creationId xmlns:a16="http://schemas.microsoft.com/office/drawing/2014/main" id="{A0F49641-9F82-4F49-85CF-663B0E1E5F93}"/>
              </a:ext>
            </a:extLst>
          </p:cNvPr>
          <p:cNvSpPr>
            <a:spLocks noGrp="1"/>
          </p:cNvSpPr>
          <p:nvPr>
            <p:ph sz="quarter" idx="26"/>
          </p:nvPr>
        </p:nvSpPr>
        <p:spPr>
          <a:xfrm>
            <a:off x="138113" y="4346575"/>
            <a:ext cx="2759075" cy="353045"/>
          </a:xfrm>
        </p:spPr>
        <p:txBody>
          <a:bodyPr/>
          <a:lstStyle/>
          <a:p>
            <a:pPr lvl="0"/>
            <a:r>
              <a:rPr lang="en-US"/>
              <a:t>Click</a:t>
            </a:r>
          </a:p>
        </p:txBody>
      </p:sp>
      <p:sp>
        <p:nvSpPr>
          <p:cNvPr id="40" name="Content Placeholder 39">
            <a:extLst>
              <a:ext uri="{FF2B5EF4-FFF2-40B4-BE49-F238E27FC236}">
                <a16:creationId xmlns:a16="http://schemas.microsoft.com/office/drawing/2014/main" id="{1FB07546-4EBE-42F1-B361-A97D1369CDA4}"/>
              </a:ext>
            </a:extLst>
          </p:cNvPr>
          <p:cNvSpPr>
            <a:spLocks noGrp="1"/>
          </p:cNvSpPr>
          <p:nvPr>
            <p:ph sz="quarter" idx="27"/>
          </p:nvPr>
        </p:nvSpPr>
        <p:spPr>
          <a:xfrm>
            <a:off x="3222625" y="4300538"/>
            <a:ext cx="2759075" cy="353045"/>
          </a:xfrm>
        </p:spPr>
        <p:txBody>
          <a:bodyPr/>
          <a:lstStyle/>
          <a:p>
            <a:pPr lvl="0"/>
            <a:r>
              <a:rPr lang="en-US"/>
              <a:t>Click</a:t>
            </a:r>
          </a:p>
        </p:txBody>
      </p:sp>
      <p:sp>
        <p:nvSpPr>
          <p:cNvPr id="42" name="Content Placeholder 41">
            <a:extLst>
              <a:ext uri="{FF2B5EF4-FFF2-40B4-BE49-F238E27FC236}">
                <a16:creationId xmlns:a16="http://schemas.microsoft.com/office/drawing/2014/main" id="{C5BBD1EE-D4D2-4B74-A23B-A273CD26AE31}"/>
              </a:ext>
            </a:extLst>
          </p:cNvPr>
          <p:cNvSpPr>
            <a:spLocks noGrp="1"/>
          </p:cNvSpPr>
          <p:nvPr>
            <p:ph sz="quarter" idx="28"/>
          </p:nvPr>
        </p:nvSpPr>
        <p:spPr>
          <a:xfrm>
            <a:off x="6508750" y="4300538"/>
            <a:ext cx="2533650" cy="353045"/>
          </a:xfrm>
        </p:spPr>
        <p:txBody>
          <a:bodyPr/>
          <a:lstStyle/>
          <a:p>
            <a:pPr lvl="0"/>
            <a:r>
              <a:rPr lang="en-US"/>
              <a:t>Click</a:t>
            </a:r>
          </a:p>
        </p:txBody>
      </p:sp>
      <p:sp>
        <p:nvSpPr>
          <p:cNvPr id="44" name="Content Placeholder 43">
            <a:extLst>
              <a:ext uri="{FF2B5EF4-FFF2-40B4-BE49-F238E27FC236}">
                <a16:creationId xmlns:a16="http://schemas.microsoft.com/office/drawing/2014/main" id="{6CD9EE39-DEB3-4182-9C32-3D216AD99A18}"/>
              </a:ext>
            </a:extLst>
          </p:cNvPr>
          <p:cNvSpPr>
            <a:spLocks noGrp="1"/>
          </p:cNvSpPr>
          <p:nvPr>
            <p:ph sz="quarter" idx="29"/>
          </p:nvPr>
        </p:nvSpPr>
        <p:spPr>
          <a:xfrm>
            <a:off x="9377363" y="4300538"/>
            <a:ext cx="2533650" cy="353045"/>
          </a:xfrm>
        </p:spPr>
        <p:txBody>
          <a:bodyPr/>
          <a:lstStyle/>
          <a:p>
            <a:pPr lvl="0"/>
            <a:r>
              <a:rPr lang="en-US"/>
              <a:t>Click</a:t>
            </a:r>
          </a:p>
        </p:txBody>
      </p:sp>
      <p:sp>
        <p:nvSpPr>
          <p:cNvPr id="46" name="Content Placeholder 45">
            <a:extLst>
              <a:ext uri="{FF2B5EF4-FFF2-40B4-BE49-F238E27FC236}">
                <a16:creationId xmlns:a16="http://schemas.microsoft.com/office/drawing/2014/main" id="{FBBAC213-D870-4C7C-A2E7-1DC24CBEF93B}"/>
              </a:ext>
            </a:extLst>
          </p:cNvPr>
          <p:cNvSpPr>
            <a:spLocks noGrp="1"/>
          </p:cNvSpPr>
          <p:nvPr>
            <p:ph sz="quarter" idx="30"/>
          </p:nvPr>
        </p:nvSpPr>
        <p:spPr>
          <a:xfrm>
            <a:off x="138113" y="5021263"/>
            <a:ext cx="2562225" cy="353045"/>
          </a:xfrm>
        </p:spPr>
        <p:txBody>
          <a:bodyPr/>
          <a:lstStyle>
            <a:lvl1pPr>
              <a:defRPr/>
            </a:lvl1pPr>
          </a:lstStyle>
          <a:p>
            <a:pPr lvl="0"/>
            <a:r>
              <a:rPr lang="en-US"/>
              <a:t>Click</a:t>
            </a:r>
          </a:p>
        </p:txBody>
      </p:sp>
      <p:sp>
        <p:nvSpPr>
          <p:cNvPr id="48" name="Content Placeholder 47">
            <a:extLst>
              <a:ext uri="{FF2B5EF4-FFF2-40B4-BE49-F238E27FC236}">
                <a16:creationId xmlns:a16="http://schemas.microsoft.com/office/drawing/2014/main" id="{7BF48D2D-3F73-476E-942B-486D0F308BEB}"/>
              </a:ext>
            </a:extLst>
          </p:cNvPr>
          <p:cNvSpPr>
            <a:spLocks noGrp="1"/>
          </p:cNvSpPr>
          <p:nvPr>
            <p:ph sz="quarter" idx="31"/>
          </p:nvPr>
        </p:nvSpPr>
        <p:spPr>
          <a:xfrm>
            <a:off x="3222625" y="5021263"/>
            <a:ext cx="3286125" cy="353045"/>
          </a:xfrm>
        </p:spPr>
        <p:txBody>
          <a:bodyPr/>
          <a:lstStyle/>
          <a:p>
            <a:pPr lvl="0"/>
            <a:r>
              <a:rPr lang="en-US"/>
              <a:t>Click</a:t>
            </a:r>
          </a:p>
        </p:txBody>
      </p:sp>
      <p:sp>
        <p:nvSpPr>
          <p:cNvPr id="50" name="Content Placeholder 49">
            <a:extLst>
              <a:ext uri="{FF2B5EF4-FFF2-40B4-BE49-F238E27FC236}">
                <a16:creationId xmlns:a16="http://schemas.microsoft.com/office/drawing/2014/main" id="{8E167AF3-9C45-4A88-8D48-23BA639B56B2}"/>
              </a:ext>
            </a:extLst>
          </p:cNvPr>
          <p:cNvSpPr>
            <a:spLocks noGrp="1"/>
          </p:cNvSpPr>
          <p:nvPr>
            <p:ph sz="quarter" idx="32"/>
          </p:nvPr>
        </p:nvSpPr>
        <p:spPr>
          <a:xfrm>
            <a:off x="6850063" y="4924425"/>
            <a:ext cx="2562225" cy="353045"/>
          </a:xfrm>
        </p:spPr>
        <p:txBody>
          <a:bodyPr/>
          <a:lstStyle/>
          <a:p>
            <a:pPr lvl="0"/>
            <a:r>
              <a:rPr lang="en-US"/>
              <a:t>Click</a:t>
            </a:r>
          </a:p>
        </p:txBody>
      </p:sp>
      <p:sp>
        <p:nvSpPr>
          <p:cNvPr id="52" name="Content Placeholder 51">
            <a:extLst>
              <a:ext uri="{FF2B5EF4-FFF2-40B4-BE49-F238E27FC236}">
                <a16:creationId xmlns:a16="http://schemas.microsoft.com/office/drawing/2014/main" id="{0724E71E-7324-4C36-981D-9D036DC4E063}"/>
              </a:ext>
            </a:extLst>
          </p:cNvPr>
          <p:cNvSpPr>
            <a:spLocks noGrp="1"/>
          </p:cNvSpPr>
          <p:nvPr>
            <p:ph sz="quarter" idx="33"/>
          </p:nvPr>
        </p:nvSpPr>
        <p:spPr>
          <a:xfrm>
            <a:off x="9696450" y="5013325"/>
            <a:ext cx="2105025" cy="353045"/>
          </a:xfrm>
        </p:spPr>
        <p:txBody>
          <a:bodyPr/>
          <a:lstStyle/>
          <a:p>
            <a:pPr lvl="0"/>
            <a:r>
              <a:rPr lang="en-US"/>
              <a:t>Click</a:t>
            </a:r>
          </a:p>
        </p:txBody>
      </p:sp>
      <p:sp>
        <p:nvSpPr>
          <p:cNvPr id="54" name="Content Placeholder 53">
            <a:extLst>
              <a:ext uri="{FF2B5EF4-FFF2-40B4-BE49-F238E27FC236}">
                <a16:creationId xmlns:a16="http://schemas.microsoft.com/office/drawing/2014/main" id="{273252F1-224D-4957-BB06-E642E4DFA584}"/>
              </a:ext>
            </a:extLst>
          </p:cNvPr>
          <p:cNvSpPr>
            <a:spLocks noGrp="1"/>
          </p:cNvSpPr>
          <p:nvPr>
            <p:ph sz="quarter" idx="34"/>
          </p:nvPr>
        </p:nvSpPr>
        <p:spPr>
          <a:xfrm>
            <a:off x="638175" y="5726113"/>
            <a:ext cx="2584450" cy="352425"/>
          </a:xfrm>
        </p:spPr>
        <p:txBody>
          <a:bodyPr/>
          <a:lstStyle/>
          <a:p>
            <a:pPr lvl="0"/>
            <a:r>
              <a:rPr lang="en-US"/>
              <a:t>Click</a:t>
            </a:r>
          </a:p>
        </p:txBody>
      </p:sp>
      <p:sp>
        <p:nvSpPr>
          <p:cNvPr id="56" name="Content Placeholder 55">
            <a:extLst>
              <a:ext uri="{FF2B5EF4-FFF2-40B4-BE49-F238E27FC236}">
                <a16:creationId xmlns:a16="http://schemas.microsoft.com/office/drawing/2014/main" id="{D5253622-EF84-4B9D-914E-D1CE69AB4DCC}"/>
              </a:ext>
            </a:extLst>
          </p:cNvPr>
          <p:cNvSpPr>
            <a:spLocks noGrp="1"/>
          </p:cNvSpPr>
          <p:nvPr>
            <p:ph sz="quarter" idx="35"/>
          </p:nvPr>
        </p:nvSpPr>
        <p:spPr>
          <a:xfrm>
            <a:off x="3759200" y="5632450"/>
            <a:ext cx="4456113" cy="353045"/>
          </a:xfrm>
        </p:spPr>
        <p:txBody>
          <a:bodyPr/>
          <a:lstStyle/>
          <a:p>
            <a:pPr lvl="0"/>
            <a:r>
              <a:rPr lang="en-US"/>
              <a:t>Click</a:t>
            </a:r>
          </a:p>
        </p:txBody>
      </p:sp>
      <p:sp>
        <p:nvSpPr>
          <p:cNvPr id="62" name="04R">
            <a:extLst>
              <a:ext uri="{FF2B5EF4-FFF2-40B4-BE49-F238E27FC236}">
                <a16:creationId xmlns:a16="http://schemas.microsoft.com/office/drawing/2014/main" id="{00BC1F76-D0A9-46D2-A383-AFF060E5572F}"/>
              </a:ext>
              <a:ext uri="{C183D7F6-B498-43B3-948B-1728B52AA6E4}">
                <adec:decorative xmlns:adec="http://schemas.microsoft.com/office/drawing/2017/decorative" val="1"/>
              </a:ext>
            </a:extLst>
          </p:cNvPr>
          <p:cNvSpPr/>
          <p:nvPr userDrawn="1"/>
        </p:nvSpPr>
        <p:spPr bwMode="auto">
          <a:xfrm>
            <a:off x="407953" y="1638406"/>
            <a:ext cx="2697934" cy="485861"/>
          </a:xfrm>
          <a:prstGeom prst="rect">
            <a:avLst/>
          </a:prstGeom>
          <a:solidFill>
            <a:schemeClr val="accent1"/>
          </a:solidFill>
          <a:ln>
            <a:noFill/>
            <a:headEnd type="none" w="med" len="med"/>
            <a:tailEnd type="none" w="med" len="med"/>
          </a:ln>
          <a:effectLst>
            <a:outerShdw blurRad="254000" dist="50800" dir="2700000" algn="ctr" rotWithShape="0">
              <a:srgbClr val="000000">
                <a:alpha val="25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37141" rIns="137141" bIns="137141" numCol="1" spcCol="0" rtlCol="0" fromWordArt="0" anchor="ctr" anchorCtr="0" forceAA="0" compatLnSpc="1">
            <a:prstTxWarp prst="textNoShape">
              <a:avLst/>
            </a:prstTxWarp>
            <a:noAutofit/>
          </a:bodyPr>
          <a:lstStyle/>
          <a:p>
            <a:pPr marL="0" marR="0" lvl="0" indent="0" algn="l" defTabSz="932205" rtl="0" eaLnBrk="1" fontAlgn="auto" latinLnBrk="0" hangingPunct="1">
              <a:lnSpc>
                <a:spcPct val="100000"/>
              </a:lnSpc>
              <a:spcBef>
                <a:spcPct val="0"/>
              </a:spcBef>
              <a:spcAft>
                <a:spcPts val="0"/>
              </a:spcAft>
              <a:buClrTx/>
              <a:buSzTx/>
              <a:buFontTx/>
              <a:buNone/>
              <a:tabLst/>
              <a:defRPr/>
            </a:pPr>
            <a:endParaRPr kumimoji="0" lang="en-US" sz="1199" b="1" i="0" u="none" strike="noStrike" kern="1200" cap="none" spc="0" normalizeH="0" baseline="0" noProof="0">
              <a:ln w="3175">
                <a:noFill/>
              </a:ln>
              <a:gradFill>
                <a:gsLst>
                  <a:gs pos="100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63" name="04R">
            <a:extLst>
              <a:ext uri="{FF2B5EF4-FFF2-40B4-BE49-F238E27FC236}">
                <a16:creationId xmlns:a16="http://schemas.microsoft.com/office/drawing/2014/main" id="{195F0F0C-B1DE-4FA8-8DF2-0E24A930489A}"/>
              </a:ext>
              <a:ext uri="{C183D7F6-B498-43B3-948B-1728B52AA6E4}">
                <adec:decorative xmlns:adec="http://schemas.microsoft.com/office/drawing/2017/decorative" val="1"/>
              </a:ext>
            </a:extLst>
          </p:cNvPr>
          <p:cNvSpPr/>
          <p:nvPr userDrawn="1"/>
        </p:nvSpPr>
        <p:spPr bwMode="auto">
          <a:xfrm>
            <a:off x="407953" y="3318657"/>
            <a:ext cx="2697934" cy="485861"/>
          </a:xfrm>
          <a:prstGeom prst="rect">
            <a:avLst/>
          </a:prstGeom>
          <a:solidFill>
            <a:schemeClr val="accent1"/>
          </a:solidFill>
          <a:ln>
            <a:noFill/>
            <a:headEnd type="none" w="med" len="med"/>
            <a:tailEnd type="none" w="med" len="med"/>
          </a:ln>
          <a:effectLst>
            <a:outerShdw blurRad="254000" dist="50800" dir="2700000" algn="ctr" rotWithShape="0">
              <a:srgbClr val="000000">
                <a:alpha val="25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37141" rIns="137141" bIns="137141" numCol="1" spcCol="0" rtlCol="0" fromWordArt="0" anchor="ctr" anchorCtr="0" forceAA="0" compatLnSpc="1">
            <a:prstTxWarp prst="textNoShape">
              <a:avLst/>
            </a:prstTxWarp>
            <a:noAutofit/>
          </a:bodyPr>
          <a:lstStyle/>
          <a:p>
            <a:pPr marL="0" marR="0" lvl="0" indent="0" algn="l" defTabSz="932205" rtl="0" eaLnBrk="1" fontAlgn="auto" latinLnBrk="0" hangingPunct="1">
              <a:lnSpc>
                <a:spcPct val="100000"/>
              </a:lnSpc>
              <a:spcBef>
                <a:spcPct val="0"/>
              </a:spcBef>
              <a:spcAft>
                <a:spcPts val="0"/>
              </a:spcAft>
              <a:buClrTx/>
              <a:buSzTx/>
              <a:buFontTx/>
              <a:buNone/>
              <a:tabLst/>
              <a:defRPr/>
            </a:pPr>
            <a:endParaRPr kumimoji="0" lang="en-US" sz="1199" b="1" i="0" u="none" strike="noStrike" kern="1200" cap="none" spc="0" normalizeH="0" baseline="0" noProof="0">
              <a:ln w="3175">
                <a:noFill/>
              </a:ln>
              <a:gradFill>
                <a:gsLst>
                  <a:gs pos="100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64" name="04R">
            <a:extLst>
              <a:ext uri="{FF2B5EF4-FFF2-40B4-BE49-F238E27FC236}">
                <a16:creationId xmlns:a16="http://schemas.microsoft.com/office/drawing/2014/main" id="{E2E543CC-2758-4BE2-9598-D82C0B9D8ED3}"/>
              </a:ext>
              <a:ext uri="{C183D7F6-B498-43B3-948B-1728B52AA6E4}">
                <adec:decorative xmlns:adec="http://schemas.microsoft.com/office/drawing/2017/decorative" val="1"/>
              </a:ext>
            </a:extLst>
          </p:cNvPr>
          <p:cNvSpPr/>
          <p:nvPr userDrawn="1"/>
        </p:nvSpPr>
        <p:spPr bwMode="auto">
          <a:xfrm>
            <a:off x="3288243" y="1638406"/>
            <a:ext cx="2698282" cy="485861"/>
          </a:xfrm>
          <a:prstGeom prst="rect">
            <a:avLst/>
          </a:prstGeom>
          <a:solidFill>
            <a:schemeClr val="accent1"/>
          </a:solidFill>
          <a:ln>
            <a:noFill/>
            <a:headEnd type="none" w="med" len="med"/>
            <a:tailEnd type="none" w="med" len="med"/>
          </a:ln>
          <a:effectLst>
            <a:outerShdw blurRad="254000" dist="50800" dir="2700000" algn="ctr" rotWithShape="0">
              <a:srgbClr val="000000">
                <a:alpha val="25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37141" rIns="137141" bIns="137141" numCol="1" spcCol="0" rtlCol="0" fromWordArt="0" anchor="t" anchorCtr="0" forceAA="0" compatLnSpc="1">
            <a:prstTxWarp prst="textNoShape">
              <a:avLst/>
            </a:prstTxWarp>
            <a:noAutofit/>
          </a:bodyPr>
          <a:lstStyle/>
          <a:p>
            <a:pPr marL="0" marR="0" lvl="0" indent="0" algn="l" defTabSz="932205" rtl="0" eaLnBrk="1" fontAlgn="auto" latinLnBrk="0" hangingPunct="1">
              <a:lnSpc>
                <a:spcPct val="100000"/>
              </a:lnSpc>
              <a:spcBef>
                <a:spcPct val="0"/>
              </a:spcBef>
              <a:spcAft>
                <a:spcPts val="0"/>
              </a:spcAft>
              <a:buClrTx/>
              <a:buSzTx/>
              <a:buFontTx/>
              <a:buNone/>
              <a:tabLst/>
              <a:defRPr/>
            </a:pPr>
            <a:endParaRPr kumimoji="0" lang="en-US" sz="1199" b="1" i="0" u="none" strike="noStrike" kern="1200" cap="none" spc="0" normalizeH="0" baseline="0" noProof="0">
              <a:ln w="3175">
                <a:noFill/>
              </a:ln>
              <a:gradFill>
                <a:gsLst>
                  <a:gs pos="100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65" name="04R">
            <a:extLst>
              <a:ext uri="{FF2B5EF4-FFF2-40B4-BE49-F238E27FC236}">
                <a16:creationId xmlns:a16="http://schemas.microsoft.com/office/drawing/2014/main" id="{3D5F9023-DC54-4A00-B3FC-5649C68759BA}"/>
              </a:ext>
              <a:ext uri="{C183D7F6-B498-43B3-948B-1728B52AA6E4}">
                <adec:decorative xmlns:adec="http://schemas.microsoft.com/office/drawing/2017/decorative" val="1"/>
              </a:ext>
            </a:extLst>
          </p:cNvPr>
          <p:cNvSpPr/>
          <p:nvPr userDrawn="1"/>
        </p:nvSpPr>
        <p:spPr bwMode="auto">
          <a:xfrm>
            <a:off x="6168881" y="1638406"/>
            <a:ext cx="2697934" cy="485861"/>
          </a:xfrm>
          <a:prstGeom prst="rect">
            <a:avLst/>
          </a:prstGeom>
          <a:solidFill>
            <a:schemeClr val="accent1"/>
          </a:solidFill>
          <a:ln>
            <a:noFill/>
            <a:headEnd type="none" w="med" len="med"/>
            <a:tailEnd type="none" w="med" len="med"/>
          </a:ln>
          <a:effectLst>
            <a:outerShdw blurRad="254000" dist="50800" dir="2700000" algn="ctr" rotWithShape="0">
              <a:srgbClr val="000000">
                <a:alpha val="25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37141" rIns="137141" bIns="137141" numCol="1" spcCol="0" rtlCol="0" fromWordArt="0" anchor="t" anchorCtr="0" forceAA="0" compatLnSpc="1">
            <a:prstTxWarp prst="textNoShape">
              <a:avLst/>
            </a:prstTxWarp>
            <a:noAutofit/>
          </a:bodyPr>
          <a:lstStyle/>
          <a:p>
            <a:pPr marL="0" marR="0" lvl="0" indent="0" algn="l" defTabSz="932205" rtl="0" eaLnBrk="1" fontAlgn="auto" latinLnBrk="0" hangingPunct="1">
              <a:lnSpc>
                <a:spcPct val="100000"/>
              </a:lnSpc>
              <a:spcBef>
                <a:spcPct val="0"/>
              </a:spcBef>
              <a:spcAft>
                <a:spcPts val="0"/>
              </a:spcAft>
              <a:buClrTx/>
              <a:buSzTx/>
              <a:buFontTx/>
              <a:buNone/>
              <a:tabLst/>
              <a:defRPr/>
            </a:pPr>
            <a:endParaRPr kumimoji="0" lang="en-US" sz="1199" b="1" i="0" u="none" strike="noStrike" kern="1200" cap="none" spc="0" normalizeH="0" baseline="0" noProof="0">
              <a:ln w="3175">
                <a:noFill/>
              </a:ln>
              <a:gradFill>
                <a:gsLst>
                  <a:gs pos="100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66" name="04R">
            <a:extLst>
              <a:ext uri="{FF2B5EF4-FFF2-40B4-BE49-F238E27FC236}">
                <a16:creationId xmlns:a16="http://schemas.microsoft.com/office/drawing/2014/main" id="{2DEFA1E9-424A-426C-A559-F1A56545137E}"/>
              </a:ext>
              <a:ext uri="{C183D7F6-B498-43B3-948B-1728B52AA6E4}">
                <adec:decorative xmlns:adec="http://schemas.microsoft.com/office/drawing/2017/decorative" val="1"/>
              </a:ext>
            </a:extLst>
          </p:cNvPr>
          <p:cNvSpPr/>
          <p:nvPr userDrawn="1"/>
        </p:nvSpPr>
        <p:spPr bwMode="auto">
          <a:xfrm>
            <a:off x="9049171" y="1638406"/>
            <a:ext cx="2697934" cy="485861"/>
          </a:xfrm>
          <a:prstGeom prst="rect">
            <a:avLst/>
          </a:prstGeom>
          <a:solidFill>
            <a:schemeClr val="accent1"/>
          </a:solidFill>
          <a:ln>
            <a:noFill/>
            <a:headEnd type="none" w="med" len="med"/>
            <a:tailEnd type="none" w="med" len="med"/>
          </a:ln>
          <a:effectLst>
            <a:outerShdw blurRad="254000" dist="50800" dir="2700000" algn="ctr" rotWithShape="0">
              <a:srgbClr val="000000">
                <a:alpha val="25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37141" rIns="137141" bIns="137141" numCol="1" spcCol="0" rtlCol="0" fromWordArt="0" anchor="t" anchorCtr="0" forceAA="0" compatLnSpc="1">
            <a:prstTxWarp prst="textNoShape">
              <a:avLst/>
            </a:prstTxWarp>
            <a:noAutofit/>
          </a:bodyPr>
          <a:lstStyle/>
          <a:p>
            <a:pPr marL="0" marR="0" lvl="0" indent="0" algn="l" defTabSz="932205" rtl="0" eaLnBrk="1" fontAlgn="auto" latinLnBrk="0" hangingPunct="1">
              <a:lnSpc>
                <a:spcPct val="100000"/>
              </a:lnSpc>
              <a:spcBef>
                <a:spcPct val="0"/>
              </a:spcBef>
              <a:spcAft>
                <a:spcPts val="0"/>
              </a:spcAft>
              <a:buClrTx/>
              <a:buSzTx/>
              <a:buFontTx/>
              <a:buNone/>
              <a:tabLst/>
              <a:defRPr/>
            </a:pPr>
            <a:endParaRPr kumimoji="0" lang="en-US" sz="1199" b="1" i="0" u="none" strike="noStrike" kern="1200" cap="none" spc="0" normalizeH="0" baseline="0" noProof="0">
              <a:ln w="3175">
                <a:noFill/>
              </a:ln>
              <a:gradFill>
                <a:gsLst>
                  <a:gs pos="100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4635960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bg2"/>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26189EB-FF3B-730D-1F92-FF2664CD8220}"/>
              </a:ext>
            </a:extLst>
          </p:cNvPr>
          <p:cNvSpPr>
            <a:spLocks noGrp="1"/>
          </p:cNvSpPr>
          <p:nvPr>
            <p:ph type="body" sz="quarter" idx="10"/>
          </p:nvPr>
        </p:nvSpPr>
        <p:spPr>
          <a:xfrm>
            <a:off x="428172" y="2739458"/>
            <a:ext cx="11146970" cy="689542"/>
          </a:xfrm>
          <a:prstGeom prst="rect">
            <a:avLst/>
          </a:prstGeom>
        </p:spPr>
        <p:txBody>
          <a:bodyPr/>
          <a:lstStyle>
            <a:lvl1pPr marL="0" indent="0">
              <a:buNone/>
              <a:defRPr>
                <a:solidFill>
                  <a:srgbClr val="50E6FF"/>
                </a:solidFill>
              </a:defRPr>
            </a:lvl1pPr>
          </a:lstStyle>
          <a:p>
            <a:pPr lvl="0"/>
            <a:r>
              <a:rPr lang="en-US"/>
              <a:t>Click to edit Master text styles</a:t>
            </a:r>
          </a:p>
        </p:txBody>
      </p:sp>
    </p:spTree>
    <p:extLst>
      <p:ext uri="{BB962C8B-B14F-4D97-AF65-F5344CB8AC3E}">
        <p14:creationId xmlns:p14="http://schemas.microsoft.com/office/powerpoint/2010/main" val="24561788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guide id="31" pos="4310">
          <p15:clr>
            <a:srgbClr val="5ACBF0"/>
          </p15:clr>
        </p15:guide>
        <p15:guide id="32" pos="4494">
          <p15:clr>
            <a:srgbClr val="5ACBF0"/>
          </p15:clr>
        </p15:guide>
        <p15:guide id="33" pos="5811">
          <p15:clr>
            <a:srgbClr val="5ACBF0"/>
          </p15:clr>
        </p15:guide>
        <p15:guide id="34" pos="5998">
          <p15:clr>
            <a:srgbClr val="5ACBF0"/>
          </p15:clr>
        </p15:guide>
        <p15:guide id="35" pos="3653">
          <p15:clr>
            <a:srgbClr val="A4A3A4"/>
          </p15:clr>
        </p15:guide>
        <p15:guide id="36" pos="5151">
          <p15:clr>
            <a:srgbClr val="A4A3A4"/>
          </p15:clr>
        </p15:guide>
        <p15:guide id="37" pos="6652">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A1ABC-11AC-9996-F92B-787E4A42DF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850930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69"/>
            <a:ext cx="11018520" cy="1282545"/>
          </a:xfrm>
        </p:spPr>
        <p:txBody>
          <a:bodyPr wrap="square">
            <a:spAutoFit/>
          </a:bodyPr>
          <a:lstStyle>
            <a:lvl1pPr marL="0" indent="0">
              <a:buNone/>
              <a:defRPr/>
            </a:lvl1pPr>
            <a:lvl2pPr marL="181783" indent="0">
              <a:buNone/>
              <a:defRPr/>
            </a:lvl2pPr>
            <a:lvl3pPr marL="363566" indent="0">
              <a:buNone/>
              <a:defRPr/>
            </a:lvl3pPr>
            <a:lvl4pPr marL="545349" indent="0">
              <a:buNone/>
              <a:defRPr/>
            </a:lvl4pPr>
            <a:lvl5pPr marL="72713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72427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2.xml"/><Relationship Id="rId1" Type="http://schemas.openxmlformats.org/officeDocument/2006/relationships/slideLayout" Target="../slideLayouts/slideLayout6.xml"/><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image" Target="../media/image6.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08088507"/>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713" r:id="rId3"/>
    <p:sldLayoutId id="2147483790" r:id="rId4"/>
    <p:sldLayoutId id="2147484604" r:id="rId5"/>
  </p:sldLayoutIdLst>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424" y="435824"/>
            <a:ext cx="11336039" cy="744014"/>
          </a:xfrm>
          <a:prstGeom prst="rect">
            <a:avLst/>
          </a:prstGeom>
        </p:spPr>
        <p:txBody>
          <a:bodyPr vert="horz" wrap="square" lIns="0" tIns="164592" rIns="0" bIns="0" rtlCol="0" anchor="t">
            <a:noAutofit/>
          </a:bodyPr>
          <a:lstStyle/>
          <a:p>
            <a:r>
              <a:rPr lang="en-US"/>
              <a:t>Click to edit Master title style</a:t>
            </a:r>
          </a:p>
        </p:txBody>
      </p:sp>
      <p:sp>
        <p:nvSpPr>
          <p:cNvPr id="4" name="Text Placeholder 3"/>
          <p:cNvSpPr>
            <a:spLocks noGrp="1"/>
          </p:cNvSpPr>
          <p:nvPr>
            <p:ph type="body" idx="1"/>
          </p:nvPr>
        </p:nvSpPr>
        <p:spPr>
          <a:xfrm>
            <a:off x="437319" y="1866615"/>
            <a:ext cx="11336039" cy="1276484"/>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5400000">
            <a:off x="9688817" y="3012080"/>
            <a:ext cx="6858623" cy="833218"/>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5400000">
            <a:off x="9039878" y="3221594"/>
            <a:ext cx="6858000" cy="414812"/>
          </a:xfrm>
          <a:prstGeom prst="rect">
            <a:avLst/>
          </a:prstGeom>
        </p:spPr>
      </p:pic>
    </p:spTree>
    <p:extLst>
      <p:ext uri="{BB962C8B-B14F-4D97-AF65-F5344CB8AC3E}">
        <p14:creationId xmlns:p14="http://schemas.microsoft.com/office/powerpoint/2010/main" val="3242206054"/>
      </p:ext>
    </p:extLst>
  </p:cSld>
  <p:clrMap bg1="lt1" tx1="dk1" bg2="lt2" tx2="dk2" accent1="accent1" accent2="accent2" accent3="accent3" accent4="accent4" accent5="accent5" accent6="accent6" hlink="hlink" folHlink="folHlink"/>
  <p:sldLayoutIdLst>
    <p:sldLayoutId id="2147484323" r:id="rId1"/>
  </p:sldLayoutIdLst>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xStyles>
    <p:titleStyle>
      <a:lvl1pPr algn="l" defTabSz="914367" rtl="0" eaLnBrk="1" latinLnBrk="0" hangingPunct="1">
        <a:lnSpc>
          <a:spcPct val="90000"/>
        </a:lnSpc>
        <a:spcBef>
          <a:spcPct val="0"/>
        </a:spcBef>
        <a:buNone/>
        <a:defRPr lang="en-US" sz="3137" b="0" kern="1200" cap="none" spc="-147" baseline="0" dirty="0" smtClean="0">
          <a:ln w="3175">
            <a:noFill/>
          </a:ln>
          <a:gradFill>
            <a:gsLst>
              <a:gs pos="0">
                <a:schemeClr val="tx1"/>
              </a:gs>
              <a:gs pos="100000">
                <a:schemeClr val="tx1"/>
              </a:gs>
            </a:gsLst>
            <a:lin ang="5400000" scaled="0"/>
          </a:gradFill>
          <a:effectLst/>
          <a:latin typeface="+mj-lt"/>
          <a:ea typeface="+mn-ea"/>
          <a:cs typeface="Segoe UI" pitchFamily="34" charset="0"/>
        </a:defRPr>
      </a:lvl1pPr>
    </p:titleStyle>
    <p:body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gradFill>
            <a:gsLst>
              <a:gs pos="0">
                <a:schemeClr val="tx1"/>
              </a:gs>
              <a:gs pos="100000">
                <a:schemeClr val="tx1"/>
              </a:gs>
            </a:gsLst>
            <a:lin ang="5400000" scaled="0"/>
          </a:gra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gradFill>
            <a:gsLst>
              <a:gs pos="0">
                <a:schemeClr val="tx1"/>
              </a:gs>
              <a:gs pos="100000">
                <a:schemeClr val="tx1"/>
              </a:gs>
            </a:gsLst>
            <a:lin ang="5400000" scaled="0"/>
          </a:gra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gradFill>
            <a:gsLst>
              <a:gs pos="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3844">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243A5E"/>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1037772" y="3152001"/>
            <a:ext cx="10232572" cy="553998"/>
          </a:xfrm>
          <a:prstGeom prst="rect">
            <a:avLst/>
          </a:prstGeom>
        </p:spPr>
        <p:txBody>
          <a:bodyPr vert="horz" wrap="square" lIns="0" tIns="0" rIns="0" bIns="0" rtlCol="0" anchor="t">
            <a:spAutoFit/>
          </a:bodyPr>
          <a:lstStyle/>
          <a:p>
            <a:r>
              <a:rPr lang="en-US"/>
              <a:t>Click to edit Master title style</a:t>
            </a:r>
          </a:p>
        </p:txBody>
      </p:sp>
      <p:sp>
        <p:nvSpPr>
          <p:cNvPr id="5" name="Rectangle 4" hidden="1">
            <a:extLst>
              <a:ext uri="{FF2B5EF4-FFF2-40B4-BE49-F238E27FC236}">
                <a16:creationId xmlns:a16="http://schemas.microsoft.com/office/drawing/2014/main" id="{7BABC6C7-AADF-4DBF-97D6-92EBD74E163E}"/>
              </a:ext>
            </a:extLst>
          </p:cNvPr>
          <p:cNvSpPr/>
          <p:nvPr userDrawn="1"/>
        </p:nvSpPr>
        <p:spPr bwMode="auto">
          <a:xfrm>
            <a:off x="0" y="-138714"/>
            <a:ext cx="4169664" cy="4571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0000"/>
              </a:solidFill>
              <a:ea typeface="Segoe UI" pitchFamily="34" charset="0"/>
              <a:cs typeface="Segoe UI" pitchFamily="34" charset="0"/>
            </a:endParaRPr>
          </a:p>
        </p:txBody>
      </p:sp>
      <p:pic>
        <p:nvPicPr>
          <p:cNvPr id="54" name="Ignite light" descr="Ignite event illustration light" hidden="1">
            <a:extLst>
              <a:ext uri="{FF2B5EF4-FFF2-40B4-BE49-F238E27FC236}">
                <a16:creationId xmlns:a16="http://schemas.microsoft.com/office/drawing/2014/main" id="{DCD3C119-3C31-44E9-ACEF-74B542216E46}"/>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1" y="0"/>
            <a:ext cx="4168773" cy="6857999"/>
          </a:xfrm>
          <a:prstGeom prst="rect">
            <a:avLst/>
          </a:prstGeom>
        </p:spPr>
      </p:pic>
      <p:pic>
        <p:nvPicPr>
          <p:cNvPr id="8" name="Picture 7">
            <a:extLst>
              <a:ext uri="{FF2B5EF4-FFF2-40B4-BE49-F238E27FC236}">
                <a16:creationId xmlns:a16="http://schemas.microsoft.com/office/drawing/2014/main" id="{8B867253-EF6E-4E25-93A5-ED1799398F60}"/>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12330030" y="-72426"/>
            <a:ext cx="1227865" cy="6949440"/>
          </a:xfrm>
          <a:prstGeom prst="rect">
            <a:avLst/>
          </a:prstGeom>
        </p:spPr>
      </p:pic>
    </p:spTree>
    <p:extLst>
      <p:ext uri="{BB962C8B-B14F-4D97-AF65-F5344CB8AC3E}">
        <p14:creationId xmlns:p14="http://schemas.microsoft.com/office/powerpoint/2010/main" val="1238895544"/>
      </p:ext>
    </p:extLst>
  </p:cSld>
  <p:clrMap bg1="dk1" tx1="lt1" bg2="dk2" tx2="lt2" accent1="accent1" accent2="accent2" accent3="accent3" accent4="accent4" accent5="accent5" accent6="accent6" hlink="hlink" folHlink="folHlink"/>
  <p:sldLayoutIdLst>
    <p:sldLayoutId id="2147484495" r:id="rId1"/>
    <p:sldLayoutId id="2147484496" r:id="rId2"/>
  </p:sldLayoutIdLst>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50E6FF"/>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166">
          <p15:clr>
            <a:srgbClr val="C35EA4"/>
          </p15:clr>
        </p15:guide>
        <p15:guide id="25" orient="horz" pos="497">
          <p15:clr>
            <a:srgbClr val="C35EA4"/>
          </p15:clr>
        </p15:guide>
        <p15:guide id="26" orient="horz" pos="3920">
          <p15:clr>
            <a:srgbClr val="C35EA4"/>
          </p15:clr>
        </p15:guide>
        <p15:guide id="27" orient="horz" pos="320">
          <p15:clr>
            <a:srgbClr val="A4A3A4"/>
          </p15:clr>
        </p15:guide>
        <p15:guide id="28" pos="185">
          <p15:clr>
            <a:srgbClr val="A4A3A4"/>
          </p15:clr>
        </p15:guide>
        <p15:guide id="29" orient="horz" pos="4107">
          <p15:clr>
            <a:srgbClr val="A4A3A4"/>
          </p15:clr>
        </p15:guide>
        <p15:guide id="30" pos="7354">
          <p15:clr>
            <a:srgbClr val="A4A3A4"/>
          </p15:clr>
        </p15:guide>
        <p15:guide id="31" pos="2562">
          <p15:clr>
            <a:srgbClr val="C35EA4"/>
          </p15:clr>
        </p15:guide>
        <p15:guide id="32" pos="3065">
          <p15:clr>
            <a:srgbClr val="5ACBF0"/>
          </p15:clr>
        </p15:guide>
        <p15:guide id="33" pos="2880">
          <p15:clr>
            <a:srgbClr val="A4A3A4"/>
          </p15:clr>
        </p15:guide>
        <p15:guide id="34" orient="horz" pos="3692">
          <p15:clr>
            <a:srgbClr val="F26B43"/>
          </p15:clr>
        </p15:guide>
        <p15:guide id="35" orient="horz" pos="936">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1"/>
            <a:ext cx="11018520" cy="440675"/>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4"/>
            <a:ext cx="11018520" cy="1282545"/>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2"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5431" tIns="116345" rIns="145431" bIns="116345" numCol="1" spcCol="0" rtlCol="0" fromWordArt="0" anchor="t" anchorCtr="0" forceAA="0" compatLnSpc="1">
            <a:prstTxWarp prst="textNoShape">
              <a:avLst/>
            </a:prstTxWarp>
            <a:noAutofit/>
          </a:bodyPr>
          <a:lstStyle/>
          <a:p>
            <a:pPr algn="ctr" defTabSz="741503" fontAlgn="base">
              <a:lnSpc>
                <a:spcPct val="90000"/>
              </a:lnSpc>
              <a:spcBef>
                <a:spcPct val="0"/>
              </a:spcBef>
              <a:spcAft>
                <a:spcPct val="0"/>
              </a:spcAft>
            </a:pPr>
            <a:endParaRPr lang="en-US" sz="1909">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5431" tIns="116345" rIns="145431" bIns="116345" numCol="1" spcCol="0" rtlCol="0" fromWordArt="0" anchor="t" anchorCtr="0" forceAA="0" compatLnSpc="1">
            <a:prstTxWarp prst="textNoShape">
              <a:avLst/>
            </a:prstTxWarp>
            <a:noAutofit/>
          </a:bodyPr>
          <a:lstStyle/>
          <a:p>
            <a:pPr algn="ctr" defTabSz="741503" fontAlgn="base">
              <a:lnSpc>
                <a:spcPct val="90000"/>
              </a:lnSpc>
              <a:spcBef>
                <a:spcPct val="0"/>
              </a:spcBef>
              <a:spcAft>
                <a:spcPct val="0"/>
              </a:spcAft>
            </a:pPr>
            <a:endParaRPr lang="en-US" sz="1909">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762"/>
          <a:stretch/>
        </p:blipFill>
        <p:spPr>
          <a:xfrm rot="5400000">
            <a:off x="9464500" y="2843775"/>
            <a:ext cx="6858000" cy="1170455"/>
          </a:xfrm>
          <a:prstGeom prst="rect">
            <a:avLst/>
          </a:prstGeom>
        </p:spPr>
      </p:pic>
    </p:spTree>
    <p:extLst>
      <p:ext uri="{BB962C8B-B14F-4D97-AF65-F5344CB8AC3E}">
        <p14:creationId xmlns:p14="http://schemas.microsoft.com/office/powerpoint/2010/main" val="3303531625"/>
      </p:ext>
    </p:extLst>
  </p:cSld>
  <p:clrMap bg1="lt1" tx1="dk1" bg2="lt2" tx2="dk2" accent1="accent1" accent2="accent2" accent3="accent3" accent4="accent4" accent5="accent5" accent6="accent6" hlink="hlink" folHlink="folHlink"/>
  <p:sldLayoutIdLst>
    <p:sldLayoutId id="2147484599" r:id="rId1"/>
    <p:sldLayoutId id="2147484603" r:id="rId2"/>
  </p:sldLayoutIdLst>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hf sldNum="0" hdr="0" ftr="0" dt="0"/>
  <p:txStyles>
    <p:titleStyle>
      <a:lvl1pPr algn="l" defTabSz="741718" rtl="0" eaLnBrk="1" latinLnBrk="0" hangingPunct="1">
        <a:lnSpc>
          <a:spcPct val="100000"/>
        </a:lnSpc>
        <a:spcBef>
          <a:spcPct val="0"/>
        </a:spcBef>
        <a:buNone/>
        <a:defRPr lang="en-US" sz="2864" b="0" kern="1200" cap="none" spc="-4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181783" marR="0" indent="-181783" algn="l" defTabSz="74171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227"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363566" marR="0" indent="-181783" algn="l" defTabSz="74171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591" kern="1200" spc="0" baseline="0">
          <a:gradFill>
            <a:gsLst>
              <a:gs pos="1250">
                <a:schemeClr val="tx1"/>
              </a:gs>
              <a:gs pos="100000">
                <a:schemeClr val="tx1"/>
              </a:gs>
            </a:gsLst>
            <a:lin ang="5400000" scaled="0"/>
          </a:gradFill>
          <a:latin typeface="+mn-lt"/>
          <a:ea typeface="+mn-ea"/>
          <a:cs typeface="+mn-cs"/>
        </a:defRPr>
      </a:lvl2pPr>
      <a:lvl3pPr marL="522627" marR="0" indent="-159060" algn="l" defTabSz="74171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72" kern="1200" spc="0" baseline="0">
          <a:gradFill>
            <a:gsLst>
              <a:gs pos="1250">
                <a:schemeClr val="tx1"/>
              </a:gs>
              <a:gs pos="100000">
                <a:schemeClr val="tx1"/>
              </a:gs>
            </a:gsLst>
            <a:lin ang="5400000" scaled="0"/>
          </a:gradFill>
          <a:latin typeface="+mn-lt"/>
          <a:ea typeface="+mn-ea"/>
          <a:cs typeface="+mn-cs"/>
        </a:defRPr>
      </a:lvl3pPr>
      <a:lvl4pPr marL="670326" marR="0" indent="-143911" algn="l" defTabSz="74171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114" kern="1200" spc="0" baseline="0">
          <a:gradFill>
            <a:gsLst>
              <a:gs pos="1250">
                <a:schemeClr val="tx1"/>
              </a:gs>
              <a:gs pos="100000">
                <a:schemeClr val="tx1"/>
              </a:gs>
            </a:gsLst>
            <a:lin ang="5400000" scaled="0"/>
          </a:gradFill>
          <a:latin typeface="+mn-lt"/>
          <a:ea typeface="+mn-ea"/>
          <a:cs typeface="+mn-cs"/>
        </a:defRPr>
      </a:lvl4pPr>
      <a:lvl5pPr marL="814237" marR="0" indent="-133813" algn="l" defTabSz="74171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114" kern="1200" spc="0" baseline="0">
          <a:gradFill>
            <a:gsLst>
              <a:gs pos="1250">
                <a:schemeClr val="tx1"/>
              </a:gs>
              <a:gs pos="100000">
                <a:schemeClr val="tx1"/>
              </a:gs>
            </a:gsLst>
            <a:lin ang="5400000" scaled="0"/>
          </a:gradFill>
          <a:latin typeface="+mn-lt"/>
          <a:ea typeface="+mn-ea"/>
          <a:cs typeface="+mn-cs"/>
        </a:defRPr>
      </a:lvl5pPr>
      <a:lvl6pPr marL="2039723" indent="-185430" algn="l" defTabSz="741718" rtl="0" eaLnBrk="1" latinLnBrk="0" hangingPunct="1">
        <a:spcBef>
          <a:spcPct val="20000"/>
        </a:spcBef>
        <a:buFont typeface="Arial" pitchFamily="34" charset="0"/>
        <a:buChar char="•"/>
        <a:defRPr sz="1591" kern="1200">
          <a:solidFill>
            <a:schemeClr val="tx1"/>
          </a:solidFill>
          <a:latin typeface="+mn-lt"/>
          <a:ea typeface="+mn-ea"/>
          <a:cs typeface="+mn-cs"/>
        </a:defRPr>
      </a:lvl6pPr>
      <a:lvl7pPr marL="2410584" indent="-185430" algn="l" defTabSz="741718" rtl="0" eaLnBrk="1" latinLnBrk="0" hangingPunct="1">
        <a:spcBef>
          <a:spcPct val="20000"/>
        </a:spcBef>
        <a:buFont typeface="Arial" pitchFamily="34" charset="0"/>
        <a:buChar char="•"/>
        <a:defRPr sz="1591" kern="1200">
          <a:solidFill>
            <a:schemeClr val="tx1"/>
          </a:solidFill>
          <a:latin typeface="+mn-lt"/>
          <a:ea typeface="+mn-ea"/>
          <a:cs typeface="+mn-cs"/>
        </a:defRPr>
      </a:lvl7pPr>
      <a:lvl8pPr marL="2781442" indent="-185430" algn="l" defTabSz="741718" rtl="0" eaLnBrk="1" latinLnBrk="0" hangingPunct="1">
        <a:spcBef>
          <a:spcPct val="20000"/>
        </a:spcBef>
        <a:buFont typeface="Arial" pitchFamily="34" charset="0"/>
        <a:buChar char="•"/>
        <a:defRPr sz="1591" kern="1200">
          <a:solidFill>
            <a:schemeClr val="tx1"/>
          </a:solidFill>
          <a:latin typeface="+mn-lt"/>
          <a:ea typeface="+mn-ea"/>
          <a:cs typeface="+mn-cs"/>
        </a:defRPr>
      </a:lvl8pPr>
      <a:lvl9pPr marL="3152302" indent="-185430" algn="l" defTabSz="741718" rtl="0" eaLnBrk="1" latinLnBrk="0" hangingPunct="1">
        <a:spcBef>
          <a:spcPct val="20000"/>
        </a:spcBef>
        <a:buFont typeface="Arial" pitchFamily="34" charset="0"/>
        <a:buChar char="•"/>
        <a:defRPr sz="1591" kern="1200">
          <a:solidFill>
            <a:schemeClr val="tx1"/>
          </a:solidFill>
          <a:latin typeface="+mn-lt"/>
          <a:ea typeface="+mn-ea"/>
          <a:cs typeface="+mn-cs"/>
        </a:defRPr>
      </a:lvl9pPr>
    </p:bodyStyle>
    <p:otherStyle>
      <a:defPPr>
        <a:defRPr lang="en-US"/>
      </a:defPPr>
      <a:lvl1pPr marL="0" algn="l" defTabSz="741718" rtl="0" eaLnBrk="1" latinLnBrk="0" hangingPunct="1">
        <a:defRPr sz="1432" kern="1200">
          <a:solidFill>
            <a:schemeClr val="tx1"/>
          </a:solidFill>
          <a:latin typeface="+mn-lt"/>
          <a:ea typeface="+mn-ea"/>
          <a:cs typeface="+mn-cs"/>
        </a:defRPr>
      </a:lvl1pPr>
      <a:lvl2pPr marL="370859" algn="l" defTabSz="741718" rtl="0" eaLnBrk="1" latinLnBrk="0" hangingPunct="1">
        <a:defRPr sz="1432" kern="1200">
          <a:solidFill>
            <a:schemeClr val="tx1"/>
          </a:solidFill>
          <a:latin typeface="+mn-lt"/>
          <a:ea typeface="+mn-ea"/>
          <a:cs typeface="+mn-cs"/>
        </a:defRPr>
      </a:lvl2pPr>
      <a:lvl3pPr marL="741718" algn="l" defTabSz="741718" rtl="0" eaLnBrk="1" latinLnBrk="0" hangingPunct="1">
        <a:defRPr sz="1432" kern="1200">
          <a:solidFill>
            <a:schemeClr val="tx1"/>
          </a:solidFill>
          <a:latin typeface="+mn-lt"/>
          <a:ea typeface="+mn-ea"/>
          <a:cs typeface="+mn-cs"/>
        </a:defRPr>
      </a:lvl3pPr>
      <a:lvl4pPr marL="1112576" algn="l" defTabSz="741718" rtl="0" eaLnBrk="1" latinLnBrk="0" hangingPunct="1">
        <a:defRPr sz="1432" kern="1200">
          <a:solidFill>
            <a:schemeClr val="tx1"/>
          </a:solidFill>
          <a:latin typeface="+mn-lt"/>
          <a:ea typeface="+mn-ea"/>
          <a:cs typeface="+mn-cs"/>
        </a:defRPr>
      </a:lvl4pPr>
      <a:lvl5pPr marL="1483436" algn="l" defTabSz="741718" rtl="0" eaLnBrk="1" latinLnBrk="0" hangingPunct="1">
        <a:defRPr sz="1432" kern="1200">
          <a:solidFill>
            <a:schemeClr val="tx1"/>
          </a:solidFill>
          <a:latin typeface="+mn-lt"/>
          <a:ea typeface="+mn-ea"/>
          <a:cs typeface="+mn-cs"/>
        </a:defRPr>
      </a:lvl5pPr>
      <a:lvl6pPr marL="1854295" algn="l" defTabSz="741718" rtl="0" eaLnBrk="1" latinLnBrk="0" hangingPunct="1">
        <a:defRPr sz="1432" kern="1200">
          <a:solidFill>
            <a:schemeClr val="tx1"/>
          </a:solidFill>
          <a:latin typeface="+mn-lt"/>
          <a:ea typeface="+mn-ea"/>
          <a:cs typeface="+mn-cs"/>
        </a:defRPr>
      </a:lvl6pPr>
      <a:lvl7pPr marL="2225154" algn="l" defTabSz="741718" rtl="0" eaLnBrk="1" latinLnBrk="0" hangingPunct="1">
        <a:defRPr sz="1432" kern="1200">
          <a:solidFill>
            <a:schemeClr val="tx1"/>
          </a:solidFill>
          <a:latin typeface="+mn-lt"/>
          <a:ea typeface="+mn-ea"/>
          <a:cs typeface="+mn-cs"/>
        </a:defRPr>
      </a:lvl7pPr>
      <a:lvl8pPr marL="2596012" algn="l" defTabSz="741718" rtl="0" eaLnBrk="1" latinLnBrk="0" hangingPunct="1">
        <a:defRPr sz="1432" kern="1200">
          <a:solidFill>
            <a:schemeClr val="tx1"/>
          </a:solidFill>
          <a:latin typeface="+mn-lt"/>
          <a:ea typeface="+mn-ea"/>
          <a:cs typeface="+mn-cs"/>
        </a:defRPr>
      </a:lvl8pPr>
      <a:lvl9pPr marL="2966872" algn="l" defTabSz="741718" rtl="0" eaLnBrk="1" latinLnBrk="0" hangingPunct="1">
        <a:defRPr sz="1432"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microsoft.github.io/typespec/introduction/editor/vscode" TargetMode="External"/><Relationship Id="rId7" Type="http://schemas.openxmlformats.org/officeDocument/2006/relationships/image" Target="../media/image9.png"/><Relationship Id="rId2" Type="http://schemas.openxmlformats.org/officeDocument/2006/relationships/hyperlink" Target="https://microsoft.github.io/typespec/playground" TargetMode="External"/><Relationship Id="rId1" Type="http://schemas.openxmlformats.org/officeDocument/2006/relationships/slideLayout" Target="../slideLayouts/slideLayout4.xml"/><Relationship Id="rId6" Type="http://schemas.openxmlformats.org/officeDocument/2006/relationships/hyperlink" Target="https://github.com/tindav/R4TechAPP0092-TypeSpec" TargetMode="External"/><Relationship Id="rId5" Type="http://schemas.openxmlformats.org/officeDocument/2006/relationships/hyperlink" Target="https://learn.microsoft.com/en-us/openapi/kiota/" TargetMode="External"/><Relationship Id="rId4" Type="http://schemas.openxmlformats.org/officeDocument/2006/relationships/hyperlink" Target="https://editor-next.swagger.io/"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605C2-BACF-4F1B-BBB8-53CFD4CAFE76}"/>
              </a:ext>
            </a:extLst>
          </p:cNvPr>
          <p:cNvSpPr>
            <a:spLocks noGrp="1"/>
          </p:cNvSpPr>
          <p:nvPr>
            <p:ph type="title"/>
          </p:nvPr>
        </p:nvSpPr>
        <p:spPr>
          <a:xfrm>
            <a:off x="584200" y="1871782"/>
            <a:ext cx="9144000" cy="1661993"/>
          </a:xfrm>
        </p:spPr>
        <p:txBody>
          <a:bodyPr/>
          <a:lstStyle/>
          <a:p>
            <a:r>
              <a:rPr lang="en-US">
                <a:gradFill flip="none" rotWithShape="1">
                  <a:gsLst>
                    <a:gs pos="12000">
                      <a:schemeClr val="accent2"/>
                    </a:gs>
                    <a:gs pos="87000">
                      <a:schemeClr val="accent1"/>
                    </a:gs>
                  </a:gsLst>
                  <a:lin ang="10800000" scaled="1"/>
                  <a:tileRect/>
                </a:gradFill>
                <a:latin typeface="Segoe UI Semibold"/>
                <a:ea typeface="+mj-lt"/>
                <a:cs typeface="Segoe UI Semibold"/>
              </a:rPr>
              <a:t>Ready4Tech </a:t>
            </a:r>
            <a:br>
              <a:rPr lang="en-US">
                <a:gradFill flip="none" rotWithShape="1">
                  <a:gsLst>
                    <a:gs pos="12000">
                      <a:schemeClr val="accent2"/>
                    </a:gs>
                    <a:gs pos="87000">
                      <a:schemeClr val="accent1"/>
                    </a:gs>
                  </a:gsLst>
                  <a:lin ang="10800000" scaled="1"/>
                  <a:tileRect/>
                </a:gradFill>
                <a:latin typeface="Segoe UI Semibold"/>
                <a:ea typeface="+mj-lt"/>
                <a:cs typeface="Segoe UI Semibold"/>
              </a:rPr>
            </a:br>
            <a:br>
              <a:rPr lang="en-US">
                <a:gradFill flip="none" rotWithShape="1">
                  <a:gsLst>
                    <a:gs pos="12000">
                      <a:schemeClr val="accent2"/>
                    </a:gs>
                    <a:gs pos="87000">
                      <a:schemeClr val="accent1"/>
                    </a:gs>
                  </a:gsLst>
                  <a:lin ang="10800000" scaled="1"/>
                  <a:tileRect/>
                </a:gradFill>
                <a:latin typeface="Segoe UI Semibold"/>
                <a:ea typeface="+mj-lt"/>
                <a:cs typeface="Segoe UI Semibold"/>
              </a:rPr>
            </a:br>
            <a:r>
              <a:rPr lang="en-US">
                <a:latin typeface="Segoe UI Semibold"/>
                <a:ea typeface="+mj-lt"/>
                <a:cs typeface="Segoe UI Semibold"/>
              </a:rPr>
              <a:t>TypeSpec and the Contract-first approach</a:t>
            </a:r>
          </a:p>
        </p:txBody>
      </p:sp>
      <p:sp>
        <p:nvSpPr>
          <p:cNvPr id="7" name="Text Placeholder 6">
            <a:extLst>
              <a:ext uri="{FF2B5EF4-FFF2-40B4-BE49-F238E27FC236}">
                <a16:creationId xmlns:a16="http://schemas.microsoft.com/office/drawing/2014/main" id="{E5FD1683-E5F3-4FB1-9285-A999FEEB8922}"/>
              </a:ext>
            </a:extLst>
          </p:cNvPr>
          <p:cNvSpPr>
            <a:spLocks noGrp="1"/>
          </p:cNvSpPr>
          <p:nvPr>
            <p:ph type="body" sz="quarter" idx="12"/>
          </p:nvPr>
        </p:nvSpPr>
        <p:spPr>
          <a:xfrm>
            <a:off x="584200" y="3962400"/>
            <a:ext cx="9144000" cy="677108"/>
          </a:xfrm>
        </p:spPr>
        <p:txBody>
          <a:bodyPr/>
          <a:lstStyle/>
          <a:p>
            <a:r>
              <a:rPr lang="en-US"/>
              <a:t>Sebastien Mornas &amp; David Rozen – ISD Consultants</a:t>
            </a:r>
          </a:p>
          <a:p>
            <a:r>
              <a:rPr lang="en-US"/>
              <a:t>January 2024</a:t>
            </a:r>
          </a:p>
        </p:txBody>
      </p:sp>
      <p:sp>
        <p:nvSpPr>
          <p:cNvPr id="4" name="TextBox 3">
            <a:extLst>
              <a:ext uri="{FF2B5EF4-FFF2-40B4-BE49-F238E27FC236}">
                <a16:creationId xmlns:a16="http://schemas.microsoft.com/office/drawing/2014/main" id="{EC501C84-DA0C-CA20-69AE-1C7C60D14114}"/>
              </a:ext>
            </a:extLst>
          </p:cNvPr>
          <p:cNvSpPr txBox="1"/>
          <p:nvPr/>
        </p:nvSpPr>
        <p:spPr>
          <a:xfrm>
            <a:off x="10531764" y="6026789"/>
            <a:ext cx="1327727" cy="369332"/>
          </a:xfrm>
          <a:prstGeom prst="rect">
            <a:avLst/>
          </a:prstGeom>
          <a:noFill/>
        </p:spPr>
        <p:txBody>
          <a:bodyPr wrap="square">
            <a:spAutoFit/>
          </a:bodyPr>
          <a:lstStyle/>
          <a:p>
            <a:r>
              <a:rPr lang="en-US" sz="1800">
                <a:solidFill>
                  <a:schemeClr val="bg1"/>
                </a:solidFill>
                <a:cs typeface="Segoe UI"/>
              </a:rPr>
              <a:t>APP0092</a:t>
            </a:r>
            <a:endParaRPr lang="en-US">
              <a:solidFill>
                <a:schemeClr val="bg1"/>
              </a:solidFill>
            </a:endParaRPr>
          </a:p>
        </p:txBody>
      </p:sp>
    </p:spTree>
    <p:extLst>
      <p:ext uri="{BB962C8B-B14F-4D97-AF65-F5344CB8AC3E}">
        <p14:creationId xmlns:p14="http://schemas.microsoft.com/office/powerpoint/2010/main" val="1618265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F839C3-0D82-E9EE-B439-EB1EE3B793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6603B8-A7E1-A3F3-9C5A-9E0A3EDDF1AB}"/>
              </a:ext>
            </a:extLst>
          </p:cNvPr>
          <p:cNvSpPr>
            <a:spLocks noGrp="1"/>
          </p:cNvSpPr>
          <p:nvPr>
            <p:ph type="title"/>
          </p:nvPr>
        </p:nvSpPr>
        <p:spPr>
          <a:xfrm>
            <a:off x="588263" y="457200"/>
            <a:ext cx="11018520" cy="553998"/>
          </a:xfrm>
        </p:spPr>
        <p:txBody>
          <a:bodyPr/>
          <a:lstStyle/>
          <a:p>
            <a:r>
              <a:rPr lang="en-US"/>
              <a:t>The TypeSpec syntax (2/4)</a:t>
            </a:r>
          </a:p>
        </p:txBody>
      </p:sp>
      <p:sp>
        <p:nvSpPr>
          <p:cNvPr id="3" name="Content Placeholder 2">
            <a:extLst>
              <a:ext uri="{FF2B5EF4-FFF2-40B4-BE49-F238E27FC236}">
                <a16:creationId xmlns:a16="http://schemas.microsoft.com/office/drawing/2014/main" id="{3BA87BA8-513B-4FF8-59C1-CC265B128C10}"/>
              </a:ext>
            </a:extLst>
          </p:cNvPr>
          <p:cNvSpPr>
            <a:spLocks noGrp="1"/>
          </p:cNvSpPr>
          <p:nvPr>
            <p:ph idx="1"/>
          </p:nvPr>
        </p:nvSpPr>
        <p:spPr>
          <a:xfrm>
            <a:off x="584200" y="1435503"/>
            <a:ext cx="11018520" cy="430887"/>
          </a:xfrm>
        </p:spPr>
        <p:txBody>
          <a:bodyPr/>
          <a:lstStyle/>
          <a:p>
            <a:r>
              <a:rPr lang="en-US"/>
              <a:t>We use models to define complex objects</a:t>
            </a:r>
          </a:p>
        </p:txBody>
      </p:sp>
      <p:sp>
        <p:nvSpPr>
          <p:cNvPr id="15" name="TextBox 14">
            <a:extLst>
              <a:ext uri="{FF2B5EF4-FFF2-40B4-BE49-F238E27FC236}">
                <a16:creationId xmlns:a16="http://schemas.microsoft.com/office/drawing/2014/main" id="{B752D604-42ED-A440-6FBD-81397A066857}"/>
              </a:ext>
            </a:extLst>
          </p:cNvPr>
          <p:cNvSpPr txBox="1"/>
          <p:nvPr/>
        </p:nvSpPr>
        <p:spPr>
          <a:xfrm>
            <a:off x="7868184" y="1140848"/>
            <a:ext cx="3934326" cy="4924425"/>
          </a:xfrm>
          <a:prstGeom prst="rect">
            <a:avLst/>
          </a:prstGeom>
          <a:noFill/>
        </p:spPr>
        <p:txBody>
          <a:bodyPr wrap="square">
            <a:spAutoFit/>
          </a:bodyPr>
          <a:lstStyle/>
          <a:p>
            <a:r>
              <a:rPr lang="en-US" sz="1600" b="0">
                <a:solidFill>
                  <a:srgbClr val="0000FF"/>
                </a:solidFill>
                <a:effectLst/>
                <a:latin typeface="Cascadia Mono" panose="020B0609020000020004" pitchFamily="49" charset="0"/>
              </a:rPr>
              <a:t>model</a:t>
            </a:r>
            <a:r>
              <a:rPr lang="en-US" sz="1600" b="0">
                <a:solidFill>
                  <a:srgbClr val="000000"/>
                </a:solidFill>
                <a:effectLst/>
                <a:latin typeface="Cascadia Mono" panose="020B0609020000020004" pitchFamily="49" charset="0"/>
              </a:rPr>
              <a:t> </a:t>
            </a:r>
            <a:r>
              <a:rPr lang="en-US" sz="1600" b="0">
                <a:solidFill>
                  <a:srgbClr val="267F99"/>
                </a:solidFill>
                <a:effectLst/>
                <a:latin typeface="Cascadia Mono" panose="020B0609020000020004" pitchFamily="49" charset="0"/>
              </a:rPr>
              <a:t>Person</a:t>
            </a:r>
            <a:r>
              <a:rPr lang="en-US" sz="1600" b="0">
                <a:solidFill>
                  <a:srgbClr val="000000"/>
                </a:solidFill>
                <a:effectLst/>
                <a:latin typeface="Cascadia Mono" panose="020B0609020000020004" pitchFamily="49" charset="0"/>
              </a:rPr>
              <a:t> {</a:t>
            </a:r>
          </a:p>
          <a:p>
            <a:r>
              <a:rPr lang="en-US" sz="1600" b="0">
                <a:solidFill>
                  <a:srgbClr val="000000"/>
                </a:solidFill>
                <a:effectLst/>
                <a:latin typeface="Cascadia Mono" panose="020B0609020000020004" pitchFamily="49" charset="0"/>
              </a:rPr>
              <a:t>  </a:t>
            </a:r>
            <a:r>
              <a:rPr lang="en-US" sz="1600" b="0">
                <a:solidFill>
                  <a:srgbClr val="001080"/>
                </a:solidFill>
                <a:effectLst/>
                <a:latin typeface="Cascadia Mono" panose="020B0609020000020004" pitchFamily="49" charset="0"/>
              </a:rPr>
              <a:t>id</a:t>
            </a:r>
            <a:r>
              <a:rPr lang="en-US" sz="1600" b="0">
                <a:solidFill>
                  <a:srgbClr val="000000"/>
                </a:solidFill>
                <a:effectLst/>
                <a:latin typeface="Cascadia Mono" panose="020B0609020000020004" pitchFamily="49" charset="0"/>
              </a:rPr>
              <a:t>: </a:t>
            </a:r>
            <a:r>
              <a:rPr lang="en-US" sz="1600" b="0" err="1">
                <a:solidFill>
                  <a:srgbClr val="267F99"/>
                </a:solidFill>
                <a:effectLst/>
                <a:latin typeface="Cascadia Mono" panose="020B0609020000020004" pitchFamily="49" charset="0"/>
              </a:rPr>
              <a:t>uuid</a:t>
            </a:r>
            <a:r>
              <a:rPr lang="en-US" sz="1600" b="0">
                <a:solidFill>
                  <a:srgbClr val="000000"/>
                </a:solidFill>
                <a:effectLst/>
                <a:latin typeface="Cascadia Mono" panose="020B0609020000020004" pitchFamily="49" charset="0"/>
              </a:rPr>
              <a:t>;</a:t>
            </a:r>
          </a:p>
          <a:p>
            <a:r>
              <a:rPr lang="en-US" sz="1600" b="0">
                <a:solidFill>
                  <a:srgbClr val="000000"/>
                </a:solidFill>
                <a:effectLst/>
                <a:latin typeface="Cascadia Mono" panose="020B0609020000020004" pitchFamily="49" charset="0"/>
              </a:rPr>
              <a:t>  </a:t>
            </a:r>
            <a:r>
              <a:rPr lang="en-US" sz="1600" b="0" err="1">
                <a:solidFill>
                  <a:srgbClr val="001080"/>
                </a:solidFill>
                <a:effectLst/>
                <a:latin typeface="Cascadia Mono" panose="020B0609020000020004" pitchFamily="49" charset="0"/>
              </a:rPr>
              <a:t>firstName</a:t>
            </a:r>
            <a:r>
              <a:rPr lang="en-US" sz="1600" b="0">
                <a:solidFill>
                  <a:srgbClr val="000000"/>
                </a:solidFill>
                <a:effectLst/>
                <a:latin typeface="Cascadia Mono" panose="020B0609020000020004" pitchFamily="49" charset="0"/>
              </a:rPr>
              <a:t>: </a:t>
            </a:r>
            <a:r>
              <a:rPr lang="en-US" sz="1600" b="0">
                <a:solidFill>
                  <a:srgbClr val="267F99"/>
                </a:solidFill>
                <a:effectLst/>
                <a:latin typeface="Cascadia Mono" panose="020B0609020000020004" pitchFamily="49" charset="0"/>
              </a:rPr>
              <a:t>string</a:t>
            </a:r>
            <a:r>
              <a:rPr lang="en-US" sz="1600" b="0">
                <a:solidFill>
                  <a:srgbClr val="000000"/>
                </a:solidFill>
                <a:effectLst/>
                <a:latin typeface="Cascadia Mono" panose="020B0609020000020004" pitchFamily="49" charset="0"/>
              </a:rPr>
              <a:t>;</a:t>
            </a:r>
          </a:p>
          <a:p>
            <a:r>
              <a:rPr lang="en-US" sz="1600" b="0">
                <a:solidFill>
                  <a:srgbClr val="000000"/>
                </a:solidFill>
                <a:effectLst/>
                <a:latin typeface="Cascadia Mono" panose="020B0609020000020004" pitchFamily="49" charset="0"/>
              </a:rPr>
              <a:t>  </a:t>
            </a:r>
            <a:r>
              <a:rPr lang="en-US" sz="1600" b="0" err="1">
                <a:solidFill>
                  <a:srgbClr val="001080"/>
                </a:solidFill>
                <a:effectLst/>
                <a:latin typeface="Cascadia Mono" panose="020B0609020000020004" pitchFamily="49" charset="0"/>
              </a:rPr>
              <a:t>lastName</a:t>
            </a:r>
            <a:r>
              <a:rPr lang="en-US" sz="1600" b="0">
                <a:solidFill>
                  <a:srgbClr val="000000"/>
                </a:solidFill>
                <a:effectLst/>
                <a:latin typeface="Cascadia Mono" panose="020B0609020000020004" pitchFamily="49" charset="0"/>
              </a:rPr>
              <a:t>: </a:t>
            </a:r>
            <a:r>
              <a:rPr lang="en-US" sz="1600" b="0">
                <a:solidFill>
                  <a:srgbClr val="267F99"/>
                </a:solidFill>
                <a:effectLst/>
                <a:latin typeface="Cascadia Mono" panose="020B0609020000020004" pitchFamily="49" charset="0"/>
              </a:rPr>
              <a:t>string</a:t>
            </a:r>
            <a:r>
              <a:rPr lang="en-US" sz="1600" b="0">
                <a:solidFill>
                  <a:srgbClr val="000000"/>
                </a:solidFill>
                <a:effectLst/>
                <a:latin typeface="Cascadia Mono" panose="020B0609020000020004" pitchFamily="49" charset="0"/>
              </a:rPr>
              <a:t>;</a:t>
            </a:r>
          </a:p>
          <a:p>
            <a:br>
              <a:rPr lang="en-US" sz="1600" b="0">
                <a:solidFill>
                  <a:srgbClr val="000000"/>
                </a:solidFill>
                <a:effectLst/>
                <a:latin typeface="Cascadia Mono" panose="020B0609020000020004" pitchFamily="49" charset="0"/>
              </a:rPr>
            </a:br>
            <a:r>
              <a:rPr lang="en-US" sz="1600" b="0">
                <a:solidFill>
                  <a:srgbClr val="000000"/>
                </a:solidFill>
                <a:effectLst/>
                <a:latin typeface="Cascadia Mono" panose="020B0609020000020004" pitchFamily="49" charset="0"/>
              </a:rPr>
              <a:t>  @</a:t>
            </a:r>
            <a:r>
              <a:rPr lang="en-US" sz="1600" b="0">
                <a:solidFill>
                  <a:srgbClr val="800000"/>
                </a:solidFill>
                <a:effectLst/>
                <a:latin typeface="Cascadia Mono" panose="020B0609020000020004" pitchFamily="49" charset="0"/>
              </a:rPr>
              <a:t>minValue</a:t>
            </a:r>
            <a:r>
              <a:rPr lang="en-US" sz="1600" b="0">
                <a:solidFill>
                  <a:srgbClr val="000000"/>
                </a:solidFill>
                <a:effectLst/>
                <a:latin typeface="Cascadia Mono" panose="020B0609020000020004" pitchFamily="49" charset="0"/>
              </a:rPr>
              <a:t>(</a:t>
            </a:r>
            <a:r>
              <a:rPr lang="en-US" sz="1600" b="0">
                <a:solidFill>
                  <a:srgbClr val="098658"/>
                </a:solidFill>
                <a:effectLst/>
                <a:latin typeface="Cascadia Mono" panose="020B0609020000020004" pitchFamily="49" charset="0"/>
              </a:rPr>
              <a:t>0</a:t>
            </a:r>
            <a:r>
              <a:rPr lang="en-US" sz="1600" b="0">
                <a:solidFill>
                  <a:srgbClr val="000000"/>
                </a:solidFill>
                <a:effectLst/>
                <a:latin typeface="Cascadia Mono" panose="020B0609020000020004" pitchFamily="49" charset="0"/>
              </a:rPr>
              <a:t>)</a:t>
            </a:r>
          </a:p>
          <a:p>
            <a:r>
              <a:rPr lang="en-US" sz="1600" b="0">
                <a:solidFill>
                  <a:srgbClr val="000000"/>
                </a:solidFill>
                <a:effectLst/>
                <a:latin typeface="Cascadia Mono" panose="020B0609020000020004" pitchFamily="49" charset="0"/>
              </a:rPr>
              <a:t>  @</a:t>
            </a:r>
            <a:r>
              <a:rPr lang="en-US" sz="1600" b="0">
                <a:solidFill>
                  <a:srgbClr val="800000"/>
                </a:solidFill>
                <a:effectLst/>
                <a:latin typeface="Cascadia Mono" panose="020B0609020000020004" pitchFamily="49" charset="0"/>
              </a:rPr>
              <a:t>maxValue</a:t>
            </a:r>
            <a:r>
              <a:rPr lang="en-US" sz="1600" b="0">
                <a:solidFill>
                  <a:srgbClr val="000000"/>
                </a:solidFill>
                <a:effectLst/>
                <a:latin typeface="Cascadia Mono" panose="020B0609020000020004" pitchFamily="49" charset="0"/>
              </a:rPr>
              <a:t>(</a:t>
            </a:r>
            <a:r>
              <a:rPr lang="en-US" sz="1600" b="0">
                <a:solidFill>
                  <a:srgbClr val="098658"/>
                </a:solidFill>
                <a:effectLst/>
                <a:latin typeface="Cascadia Mono" panose="020B0609020000020004" pitchFamily="49" charset="0"/>
              </a:rPr>
              <a:t>99</a:t>
            </a:r>
            <a:r>
              <a:rPr lang="en-US" sz="1600" b="0">
                <a:solidFill>
                  <a:srgbClr val="000000"/>
                </a:solidFill>
                <a:effectLst/>
                <a:latin typeface="Cascadia Mono" panose="020B0609020000020004" pitchFamily="49" charset="0"/>
              </a:rPr>
              <a:t>)</a:t>
            </a:r>
          </a:p>
          <a:p>
            <a:r>
              <a:rPr lang="en-US" sz="1600" b="0">
                <a:solidFill>
                  <a:srgbClr val="000000"/>
                </a:solidFill>
                <a:effectLst/>
                <a:latin typeface="Cascadia Mono" panose="020B0609020000020004" pitchFamily="49" charset="0"/>
              </a:rPr>
              <a:t>  </a:t>
            </a:r>
            <a:r>
              <a:rPr lang="en-US" sz="1600" b="0">
                <a:solidFill>
                  <a:srgbClr val="001080"/>
                </a:solidFill>
                <a:effectLst/>
                <a:latin typeface="Cascadia Mono" panose="020B0609020000020004" pitchFamily="49" charset="0"/>
              </a:rPr>
              <a:t>age</a:t>
            </a:r>
            <a:r>
              <a:rPr lang="en-US" sz="1600" b="0">
                <a:solidFill>
                  <a:srgbClr val="000000"/>
                </a:solidFill>
                <a:effectLst/>
                <a:latin typeface="Cascadia Mono" panose="020B0609020000020004" pitchFamily="49" charset="0"/>
              </a:rPr>
              <a:t>?: </a:t>
            </a:r>
            <a:r>
              <a:rPr lang="en-US" sz="1600" b="0">
                <a:solidFill>
                  <a:srgbClr val="267F99"/>
                </a:solidFill>
                <a:effectLst/>
                <a:latin typeface="Cascadia Mono" panose="020B0609020000020004" pitchFamily="49" charset="0"/>
              </a:rPr>
              <a:t>int32</a:t>
            </a:r>
            <a:r>
              <a:rPr lang="en-US" sz="1600" b="0">
                <a:solidFill>
                  <a:srgbClr val="000000"/>
                </a:solidFill>
                <a:effectLst/>
                <a:latin typeface="Cascadia Mono" panose="020B0609020000020004" pitchFamily="49" charset="0"/>
              </a:rPr>
              <a:t>;</a:t>
            </a:r>
          </a:p>
          <a:p>
            <a:br>
              <a:rPr lang="en-US" sz="1600" b="0">
                <a:solidFill>
                  <a:srgbClr val="000000"/>
                </a:solidFill>
                <a:effectLst/>
                <a:latin typeface="Cascadia Mono" panose="020B0609020000020004" pitchFamily="49" charset="0"/>
              </a:rPr>
            </a:br>
            <a:r>
              <a:rPr lang="en-US" sz="1600" b="0">
                <a:solidFill>
                  <a:srgbClr val="000000"/>
                </a:solidFill>
                <a:effectLst/>
                <a:latin typeface="Cascadia Mono" panose="020B0609020000020004" pitchFamily="49" charset="0"/>
              </a:rPr>
              <a:t>  </a:t>
            </a:r>
            <a:r>
              <a:rPr lang="en-US" sz="1600" b="0">
                <a:solidFill>
                  <a:srgbClr val="001080"/>
                </a:solidFill>
                <a:effectLst/>
                <a:latin typeface="Cascadia Mono" panose="020B0609020000020004" pitchFamily="49" charset="0"/>
              </a:rPr>
              <a:t>address</a:t>
            </a:r>
            <a:r>
              <a:rPr lang="en-US" sz="1600" b="0">
                <a:solidFill>
                  <a:srgbClr val="000000"/>
                </a:solidFill>
                <a:effectLst/>
                <a:latin typeface="Cascadia Mono" panose="020B0609020000020004" pitchFamily="49" charset="0"/>
              </a:rPr>
              <a:t>?: {</a:t>
            </a:r>
          </a:p>
          <a:p>
            <a:r>
              <a:rPr lang="en-US" sz="1600" b="0">
                <a:solidFill>
                  <a:srgbClr val="000000"/>
                </a:solidFill>
                <a:effectLst/>
                <a:latin typeface="Cascadia Mono" panose="020B0609020000020004" pitchFamily="49" charset="0"/>
              </a:rPr>
              <a:t>    </a:t>
            </a:r>
            <a:r>
              <a:rPr lang="en-US" sz="1600" b="0">
                <a:solidFill>
                  <a:srgbClr val="001080"/>
                </a:solidFill>
                <a:effectLst/>
                <a:latin typeface="Cascadia Mono" panose="020B0609020000020004" pitchFamily="49" charset="0"/>
              </a:rPr>
              <a:t>street</a:t>
            </a:r>
            <a:r>
              <a:rPr lang="en-US" sz="1600" b="0">
                <a:solidFill>
                  <a:srgbClr val="000000"/>
                </a:solidFill>
                <a:effectLst/>
                <a:latin typeface="Cascadia Mono" panose="020B0609020000020004" pitchFamily="49" charset="0"/>
              </a:rPr>
              <a:t>?: </a:t>
            </a:r>
            <a:r>
              <a:rPr lang="en-US" sz="1600" b="0">
                <a:solidFill>
                  <a:srgbClr val="267F99"/>
                </a:solidFill>
                <a:effectLst/>
                <a:latin typeface="Cascadia Mono" panose="020B0609020000020004" pitchFamily="49" charset="0"/>
              </a:rPr>
              <a:t>string</a:t>
            </a:r>
            <a:r>
              <a:rPr lang="en-US" sz="1600" b="0">
                <a:solidFill>
                  <a:srgbClr val="000000"/>
                </a:solidFill>
                <a:effectLst/>
                <a:latin typeface="Cascadia Mono" panose="020B0609020000020004" pitchFamily="49" charset="0"/>
              </a:rPr>
              <a:t>;</a:t>
            </a:r>
          </a:p>
          <a:p>
            <a:br>
              <a:rPr lang="en-US" sz="1600" b="0">
                <a:solidFill>
                  <a:srgbClr val="000000"/>
                </a:solidFill>
                <a:effectLst/>
                <a:latin typeface="Cascadia Mono" panose="020B0609020000020004" pitchFamily="49" charset="0"/>
              </a:rPr>
            </a:br>
            <a:r>
              <a:rPr lang="en-US" sz="1600" b="0">
                <a:solidFill>
                  <a:srgbClr val="000000"/>
                </a:solidFill>
                <a:effectLst/>
                <a:latin typeface="Cascadia Mono" panose="020B0609020000020004" pitchFamily="49" charset="0"/>
              </a:rPr>
              <a:t>    @</a:t>
            </a:r>
            <a:r>
              <a:rPr lang="en-US" sz="1600" b="0">
                <a:solidFill>
                  <a:srgbClr val="800000"/>
                </a:solidFill>
                <a:effectLst/>
                <a:latin typeface="Cascadia Mono" panose="020B0609020000020004" pitchFamily="49" charset="0"/>
              </a:rPr>
              <a:t>pattern</a:t>
            </a:r>
            <a:r>
              <a:rPr lang="en-US" sz="1600" b="0">
                <a:solidFill>
                  <a:srgbClr val="000000"/>
                </a:solidFill>
                <a:effectLst/>
                <a:latin typeface="Cascadia Mono" panose="020B0609020000020004" pitchFamily="49" charset="0"/>
              </a:rPr>
              <a:t>(</a:t>
            </a:r>
            <a:r>
              <a:rPr lang="en-US" sz="1600" b="0">
                <a:solidFill>
                  <a:srgbClr val="A31515"/>
                </a:solidFill>
                <a:effectLst/>
                <a:latin typeface="Cascadia Mono" panose="020B0609020000020004" pitchFamily="49" charset="0"/>
              </a:rPr>
              <a:t>"^[0-9]{5}$"</a:t>
            </a:r>
            <a:r>
              <a:rPr lang="en-US" sz="1600" b="0">
                <a:solidFill>
                  <a:srgbClr val="000000"/>
                </a:solidFill>
                <a:effectLst/>
                <a:latin typeface="Cascadia Mono" panose="020B0609020000020004" pitchFamily="49" charset="0"/>
              </a:rPr>
              <a:t>)</a:t>
            </a:r>
          </a:p>
          <a:p>
            <a:r>
              <a:rPr lang="en-US" sz="1600" b="0">
                <a:solidFill>
                  <a:srgbClr val="000000"/>
                </a:solidFill>
                <a:effectLst/>
                <a:latin typeface="Cascadia Mono" panose="020B0609020000020004" pitchFamily="49" charset="0"/>
              </a:rPr>
              <a:t>    </a:t>
            </a:r>
            <a:r>
              <a:rPr lang="en-US" sz="1600" b="0" err="1">
                <a:solidFill>
                  <a:srgbClr val="001080"/>
                </a:solidFill>
                <a:effectLst/>
                <a:latin typeface="Cascadia Mono" panose="020B0609020000020004" pitchFamily="49" charset="0"/>
              </a:rPr>
              <a:t>zipCode</a:t>
            </a:r>
            <a:r>
              <a:rPr lang="en-US" sz="1600" b="0">
                <a:solidFill>
                  <a:srgbClr val="000000"/>
                </a:solidFill>
                <a:effectLst/>
                <a:latin typeface="Cascadia Mono" panose="020B0609020000020004" pitchFamily="49" charset="0"/>
              </a:rPr>
              <a:t>: </a:t>
            </a:r>
            <a:r>
              <a:rPr lang="en-US" sz="1600" b="0">
                <a:solidFill>
                  <a:srgbClr val="267F99"/>
                </a:solidFill>
                <a:effectLst/>
                <a:latin typeface="Cascadia Mono" panose="020B0609020000020004" pitchFamily="49" charset="0"/>
              </a:rPr>
              <a:t>string</a:t>
            </a:r>
            <a:r>
              <a:rPr lang="en-US" sz="1600" b="0">
                <a:solidFill>
                  <a:srgbClr val="000000"/>
                </a:solidFill>
                <a:effectLst/>
                <a:latin typeface="Cascadia Mono" panose="020B0609020000020004" pitchFamily="49" charset="0"/>
              </a:rPr>
              <a:t>;</a:t>
            </a:r>
          </a:p>
          <a:p>
            <a:br>
              <a:rPr lang="en-US" sz="1600" b="0">
                <a:solidFill>
                  <a:srgbClr val="000000"/>
                </a:solidFill>
                <a:effectLst/>
                <a:latin typeface="Cascadia Mono" panose="020B0609020000020004" pitchFamily="49" charset="0"/>
              </a:rPr>
            </a:br>
            <a:r>
              <a:rPr lang="en-US" sz="1600" b="0">
                <a:solidFill>
                  <a:srgbClr val="000000"/>
                </a:solidFill>
                <a:effectLst/>
                <a:latin typeface="Cascadia Mono" panose="020B0609020000020004" pitchFamily="49" charset="0"/>
              </a:rPr>
              <a:t>    </a:t>
            </a:r>
            <a:r>
              <a:rPr lang="en-US" sz="1600" b="0">
                <a:solidFill>
                  <a:srgbClr val="001080"/>
                </a:solidFill>
                <a:effectLst/>
                <a:latin typeface="Cascadia Mono" panose="020B0609020000020004" pitchFamily="49" charset="0"/>
              </a:rPr>
              <a:t>city</a:t>
            </a:r>
            <a:r>
              <a:rPr lang="en-US" sz="1600" b="0">
                <a:solidFill>
                  <a:srgbClr val="000000"/>
                </a:solidFill>
                <a:effectLst/>
                <a:latin typeface="Cascadia Mono" panose="020B0609020000020004" pitchFamily="49" charset="0"/>
              </a:rPr>
              <a:t>: </a:t>
            </a:r>
            <a:r>
              <a:rPr lang="en-US" sz="1600" b="0">
                <a:solidFill>
                  <a:srgbClr val="267F99"/>
                </a:solidFill>
                <a:effectLst/>
                <a:latin typeface="Cascadia Mono" panose="020B0609020000020004" pitchFamily="49" charset="0"/>
              </a:rPr>
              <a:t>string</a:t>
            </a:r>
            <a:r>
              <a:rPr lang="en-US" sz="1600" b="0">
                <a:solidFill>
                  <a:srgbClr val="000000"/>
                </a:solidFill>
                <a:effectLst/>
                <a:latin typeface="Cascadia Mono" panose="020B0609020000020004" pitchFamily="49" charset="0"/>
              </a:rPr>
              <a:t>;</a:t>
            </a:r>
          </a:p>
          <a:p>
            <a:r>
              <a:rPr lang="en-US" sz="1600" b="0">
                <a:solidFill>
                  <a:srgbClr val="000000"/>
                </a:solidFill>
                <a:effectLst/>
                <a:latin typeface="Cascadia Mono" panose="020B0609020000020004" pitchFamily="49" charset="0"/>
              </a:rPr>
              <a:t>    </a:t>
            </a:r>
            <a:r>
              <a:rPr lang="en-US" sz="1600" b="0">
                <a:solidFill>
                  <a:srgbClr val="001080"/>
                </a:solidFill>
                <a:effectLst/>
                <a:latin typeface="Cascadia Mono" panose="020B0609020000020004" pitchFamily="49" charset="0"/>
              </a:rPr>
              <a:t>country</a:t>
            </a:r>
            <a:r>
              <a:rPr lang="en-US" sz="1600" b="0">
                <a:solidFill>
                  <a:srgbClr val="000000"/>
                </a:solidFill>
                <a:effectLst/>
                <a:latin typeface="Cascadia Mono" panose="020B0609020000020004" pitchFamily="49" charset="0"/>
              </a:rPr>
              <a:t>: </a:t>
            </a:r>
            <a:r>
              <a:rPr lang="en-US" sz="1600" b="0">
                <a:solidFill>
                  <a:srgbClr val="267F99"/>
                </a:solidFill>
                <a:effectLst/>
                <a:latin typeface="Cascadia Mono" panose="020B0609020000020004" pitchFamily="49" charset="0"/>
              </a:rPr>
              <a:t>Country</a:t>
            </a:r>
            <a:r>
              <a:rPr lang="en-US" sz="1600" b="0">
                <a:solidFill>
                  <a:srgbClr val="000000"/>
                </a:solidFill>
                <a:effectLst/>
                <a:latin typeface="Cascadia Mono" panose="020B0609020000020004" pitchFamily="49" charset="0"/>
              </a:rPr>
              <a:t>;</a:t>
            </a:r>
          </a:p>
          <a:p>
            <a:r>
              <a:rPr lang="en-US" sz="1600" b="0">
                <a:solidFill>
                  <a:srgbClr val="000000"/>
                </a:solidFill>
                <a:effectLst/>
                <a:latin typeface="Cascadia Mono" panose="020B0609020000020004" pitchFamily="49" charset="0"/>
              </a:rPr>
              <a:t>  };</a:t>
            </a:r>
          </a:p>
          <a:p>
            <a:r>
              <a:rPr lang="en-US" sz="1600" b="0">
                <a:solidFill>
                  <a:srgbClr val="000000"/>
                </a:solidFill>
                <a:effectLst/>
                <a:latin typeface="Cascadia Mono" panose="020B0609020000020004" pitchFamily="49" charset="0"/>
              </a:rPr>
              <a:t>}</a:t>
            </a:r>
          </a:p>
        </p:txBody>
      </p:sp>
      <p:grpSp>
        <p:nvGrpSpPr>
          <p:cNvPr id="7" name="Group 6">
            <a:extLst>
              <a:ext uri="{FF2B5EF4-FFF2-40B4-BE49-F238E27FC236}">
                <a16:creationId xmlns:a16="http://schemas.microsoft.com/office/drawing/2014/main" id="{21922032-E2C8-670D-223B-39E6958BE726}"/>
              </a:ext>
            </a:extLst>
          </p:cNvPr>
          <p:cNvGrpSpPr/>
          <p:nvPr/>
        </p:nvGrpSpPr>
        <p:grpSpPr>
          <a:xfrm>
            <a:off x="327868" y="2157048"/>
            <a:ext cx="7203391" cy="824659"/>
            <a:chOff x="327868" y="2157048"/>
            <a:chExt cx="7203391" cy="824659"/>
          </a:xfrm>
        </p:grpSpPr>
        <p:sp>
          <p:nvSpPr>
            <p:cNvPr id="5" name="TextBox 4">
              <a:extLst>
                <a:ext uri="{FF2B5EF4-FFF2-40B4-BE49-F238E27FC236}">
                  <a16:creationId xmlns:a16="http://schemas.microsoft.com/office/drawing/2014/main" id="{1F49C4F5-1752-E6B6-D737-2497093ABF07}"/>
                </a:ext>
              </a:extLst>
            </p:cNvPr>
            <p:cNvSpPr txBox="1"/>
            <p:nvPr/>
          </p:nvSpPr>
          <p:spPr>
            <a:xfrm>
              <a:off x="327868" y="2458487"/>
              <a:ext cx="7203391" cy="523220"/>
            </a:xfrm>
            <a:prstGeom prst="rect">
              <a:avLst/>
            </a:prstGeom>
            <a:noFill/>
          </p:spPr>
          <p:txBody>
            <a:bodyPr wrap="square">
              <a:spAutoFit/>
            </a:bodyPr>
            <a:lstStyle/>
            <a:p>
              <a:r>
                <a:rPr lang="it-IT" sz="1400" b="0">
                  <a:solidFill>
                    <a:srgbClr val="0000FF"/>
                  </a:solidFill>
                  <a:effectLst/>
                  <a:latin typeface="Cascadia Mono" panose="020B0609020000020004" pitchFamily="49" charset="0"/>
                </a:rPr>
                <a:t>alias</a:t>
              </a:r>
              <a:r>
                <a:rPr lang="it-IT" sz="1400" b="0">
                  <a:solidFill>
                    <a:srgbClr val="000000"/>
                  </a:solidFill>
                  <a:effectLst/>
                  <a:latin typeface="Cascadia Mono" panose="020B0609020000020004" pitchFamily="49" charset="0"/>
                </a:rPr>
                <a:t> </a:t>
              </a:r>
              <a:r>
                <a:rPr lang="it-IT" sz="1400" b="0">
                  <a:solidFill>
                    <a:srgbClr val="267F99"/>
                  </a:solidFill>
                  <a:effectLst/>
                  <a:latin typeface="Cascadia Mono" panose="020B0609020000020004" pitchFamily="49" charset="0"/>
                </a:rPr>
                <a:t>Uuid4Pattern</a:t>
              </a:r>
              <a:r>
                <a:rPr lang="it-IT" sz="1400" b="0">
                  <a:solidFill>
                    <a:srgbClr val="000000"/>
                  </a:solidFill>
                  <a:effectLst/>
                  <a:latin typeface="Cascadia Mono" panose="020B0609020000020004" pitchFamily="49" charset="0"/>
                </a:rPr>
                <a:t> = </a:t>
              </a:r>
              <a:r>
                <a:rPr lang="it-IT" sz="1400" b="0">
                  <a:solidFill>
                    <a:srgbClr val="A31515"/>
                  </a:solidFill>
                  <a:effectLst/>
                  <a:latin typeface="Cascadia Mono" panose="020B0609020000020004" pitchFamily="49" charset="0"/>
                </a:rPr>
                <a:t>"^[0-9a-fA-F]{8}-[0-9a-fA-F]{4}-4[0-9a-fA-F]{3}-[890abAB]{1}[0-9a-fA-F]{3}-[0-9a-fA-F]{12}$"</a:t>
              </a:r>
              <a:r>
                <a:rPr lang="it-IT" sz="1400" b="0">
                  <a:solidFill>
                    <a:srgbClr val="000000"/>
                  </a:solidFill>
                  <a:effectLst/>
                  <a:latin typeface="Cascadia Mono" panose="020B0609020000020004" pitchFamily="49" charset="0"/>
                </a:rPr>
                <a:t>;</a:t>
              </a:r>
            </a:p>
          </p:txBody>
        </p:sp>
        <p:sp>
          <p:nvSpPr>
            <p:cNvPr id="6" name="TextBox 5">
              <a:extLst>
                <a:ext uri="{FF2B5EF4-FFF2-40B4-BE49-F238E27FC236}">
                  <a16:creationId xmlns:a16="http://schemas.microsoft.com/office/drawing/2014/main" id="{BEBDB599-7B01-E8A1-3ED9-42DE50871723}"/>
                </a:ext>
              </a:extLst>
            </p:cNvPr>
            <p:cNvSpPr txBox="1"/>
            <p:nvPr/>
          </p:nvSpPr>
          <p:spPr>
            <a:xfrm>
              <a:off x="327868" y="2157048"/>
              <a:ext cx="7110921" cy="246221"/>
            </a:xfrm>
            <a:prstGeom prst="rect">
              <a:avLst/>
            </a:prstGeom>
            <a:noFill/>
          </p:spPr>
          <p:txBody>
            <a:bodyPr wrap="none" lIns="0" tIns="0" rIns="0" bIns="0" rtlCol="0">
              <a:spAutoFit/>
            </a:bodyPr>
            <a:lstStyle/>
            <a:p>
              <a:pPr algn="l"/>
              <a:r>
                <a:rPr lang="en-US" sz="1600">
                  <a:latin typeface="Segoe Print" panose="02000600000000000000" pitchFamily="2" charset="0"/>
                </a:rPr>
                <a:t>Alias avoid repeating inline code (like a constant string for instance)</a:t>
              </a:r>
            </a:p>
          </p:txBody>
        </p:sp>
      </p:grpSp>
      <p:grpSp>
        <p:nvGrpSpPr>
          <p:cNvPr id="14" name="Group 13">
            <a:extLst>
              <a:ext uri="{FF2B5EF4-FFF2-40B4-BE49-F238E27FC236}">
                <a16:creationId xmlns:a16="http://schemas.microsoft.com/office/drawing/2014/main" id="{958A45FF-DAD0-7E08-1B27-3B306C8BB7FD}"/>
              </a:ext>
            </a:extLst>
          </p:cNvPr>
          <p:cNvGrpSpPr/>
          <p:nvPr/>
        </p:nvGrpSpPr>
        <p:grpSpPr>
          <a:xfrm>
            <a:off x="1214769" y="1641423"/>
            <a:ext cx="6916311" cy="3140092"/>
            <a:chOff x="1214769" y="1641423"/>
            <a:chExt cx="6722523" cy="3140092"/>
          </a:xfrm>
        </p:grpSpPr>
        <p:sp>
          <p:nvSpPr>
            <p:cNvPr id="11" name="TextBox 10">
              <a:extLst>
                <a:ext uri="{FF2B5EF4-FFF2-40B4-BE49-F238E27FC236}">
                  <a16:creationId xmlns:a16="http://schemas.microsoft.com/office/drawing/2014/main" id="{C7223269-A4D9-E802-D898-3C794F9E7F37}"/>
                </a:ext>
              </a:extLst>
            </p:cNvPr>
            <p:cNvSpPr txBox="1"/>
            <p:nvPr/>
          </p:nvSpPr>
          <p:spPr>
            <a:xfrm>
              <a:off x="1214769" y="3781390"/>
              <a:ext cx="5704594" cy="738664"/>
            </a:xfrm>
            <a:prstGeom prst="rect">
              <a:avLst/>
            </a:prstGeom>
            <a:noFill/>
          </p:spPr>
          <p:txBody>
            <a:bodyPr wrap="square">
              <a:spAutoFit/>
            </a:bodyPr>
            <a:lstStyle/>
            <a:p>
              <a:r>
                <a:rPr lang="en-US" sz="1400" b="0">
                  <a:solidFill>
                    <a:srgbClr val="000000"/>
                  </a:solidFill>
                  <a:effectLst/>
                  <a:latin typeface="Cascadia Mono" panose="020B0609020000020004" pitchFamily="49" charset="0"/>
                </a:rPr>
                <a:t>@</a:t>
              </a:r>
              <a:r>
                <a:rPr lang="en-US" sz="1400" b="0">
                  <a:solidFill>
                    <a:srgbClr val="800000"/>
                  </a:solidFill>
                  <a:effectLst/>
                  <a:latin typeface="Cascadia Mono" panose="020B0609020000020004" pitchFamily="49" charset="0"/>
                </a:rPr>
                <a:t>format</a:t>
              </a:r>
              <a:r>
                <a:rPr lang="en-US" sz="1400" b="0">
                  <a:solidFill>
                    <a:srgbClr val="000000"/>
                  </a:solidFill>
                  <a:effectLst/>
                  <a:latin typeface="Cascadia Mono" panose="020B0609020000020004" pitchFamily="49" charset="0"/>
                </a:rPr>
                <a:t>(</a:t>
              </a:r>
              <a:r>
                <a:rPr lang="en-US" sz="1400" b="0">
                  <a:solidFill>
                    <a:srgbClr val="A31515"/>
                  </a:solidFill>
                  <a:effectLst/>
                  <a:latin typeface="Cascadia Mono" panose="020B0609020000020004" pitchFamily="49" charset="0"/>
                </a:rPr>
                <a:t>"uuid4-v1"</a:t>
              </a:r>
              <a:r>
                <a:rPr lang="en-US" sz="1400" b="0">
                  <a:solidFill>
                    <a:srgbClr val="000000"/>
                  </a:solidFill>
                  <a:effectLst/>
                  <a:latin typeface="Cascadia Mono" panose="020B0609020000020004" pitchFamily="49" charset="0"/>
                </a:rPr>
                <a:t>)</a:t>
              </a:r>
            </a:p>
            <a:p>
              <a:r>
                <a:rPr lang="en-US" sz="1400" b="0">
                  <a:solidFill>
                    <a:srgbClr val="000000"/>
                  </a:solidFill>
                  <a:effectLst/>
                  <a:latin typeface="Cascadia Mono" panose="020B0609020000020004" pitchFamily="49" charset="0"/>
                </a:rPr>
                <a:t>@</a:t>
              </a:r>
              <a:r>
                <a:rPr lang="en-US" sz="1400" b="0">
                  <a:solidFill>
                    <a:srgbClr val="800000"/>
                  </a:solidFill>
                  <a:effectLst/>
                  <a:latin typeface="Cascadia Mono" panose="020B0609020000020004" pitchFamily="49" charset="0"/>
                </a:rPr>
                <a:t>pattern</a:t>
              </a:r>
              <a:r>
                <a:rPr lang="en-US" sz="1400" b="0">
                  <a:solidFill>
                    <a:srgbClr val="000000"/>
                  </a:solidFill>
                  <a:effectLst/>
                  <a:latin typeface="Cascadia Mono" panose="020B0609020000020004" pitchFamily="49" charset="0"/>
                </a:rPr>
                <a:t>(</a:t>
              </a:r>
              <a:r>
                <a:rPr lang="en-US" sz="1400" b="0">
                  <a:solidFill>
                    <a:srgbClr val="267F99"/>
                  </a:solidFill>
                  <a:effectLst/>
                  <a:latin typeface="Cascadia Mono" panose="020B0609020000020004" pitchFamily="49" charset="0"/>
                </a:rPr>
                <a:t>Uuid4Pattern</a:t>
              </a:r>
              <a:r>
                <a:rPr lang="en-US" sz="1400" b="0">
                  <a:solidFill>
                    <a:srgbClr val="000000"/>
                  </a:solidFill>
                  <a:effectLst/>
                  <a:latin typeface="Cascadia Mono" panose="020B0609020000020004" pitchFamily="49" charset="0"/>
                </a:rPr>
                <a:t>)</a:t>
              </a:r>
            </a:p>
            <a:p>
              <a:r>
                <a:rPr lang="en-US" sz="1400" b="0">
                  <a:solidFill>
                    <a:srgbClr val="0000FF"/>
                  </a:solidFill>
                  <a:effectLst/>
                  <a:latin typeface="Cascadia Mono" panose="020B0609020000020004" pitchFamily="49" charset="0"/>
                </a:rPr>
                <a:t>scalar</a:t>
              </a:r>
              <a:r>
                <a:rPr lang="en-US" sz="1400" b="0">
                  <a:solidFill>
                    <a:srgbClr val="000000"/>
                  </a:solidFill>
                  <a:effectLst/>
                  <a:latin typeface="Cascadia Mono" panose="020B0609020000020004" pitchFamily="49" charset="0"/>
                </a:rPr>
                <a:t> </a:t>
              </a:r>
              <a:r>
                <a:rPr lang="en-US" sz="1400" b="0" err="1">
                  <a:solidFill>
                    <a:srgbClr val="267F99"/>
                  </a:solidFill>
                  <a:effectLst/>
                  <a:latin typeface="Cascadia Mono" panose="020B0609020000020004" pitchFamily="49" charset="0"/>
                </a:rPr>
                <a:t>uuid</a:t>
              </a:r>
              <a:r>
                <a:rPr lang="en-US" sz="1400" b="0">
                  <a:solidFill>
                    <a:srgbClr val="000000"/>
                  </a:solidFill>
                  <a:effectLst/>
                  <a:latin typeface="Cascadia Mono" panose="020B0609020000020004" pitchFamily="49" charset="0"/>
                </a:rPr>
                <a:t> </a:t>
              </a:r>
              <a:r>
                <a:rPr lang="en-US" sz="1400" b="0">
                  <a:solidFill>
                    <a:srgbClr val="0000FF"/>
                  </a:solidFill>
                  <a:effectLst/>
                  <a:latin typeface="Cascadia Mono" panose="020B0609020000020004" pitchFamily="49" charset="0"/>
                </a:rPr>
                <a:t>extends</a:t>
              </a:r>
              <a:r>
                <a:rPr lang="en-US" sz="1400" b="0">
                  <a:solidFill>
                    <a:srgbClr val="000000"/>
                  </a:solidFill>
                  <a:effectLst/>
                  <a:latin typeface="Cascadia Mono" panose="020B0609020000020004" pitchFamily="49" charset="0"/>
                </a:rPr>
                <a:t> </a:t>
              </a:r>
              <a:r>
                <a:rPr lang="en-US" sz="1400" b="0">
                  <a:solidFill>
                    <a:srgbClr val="267F99"/>
                  </a:solidFill>
                  <a:effectLst/>
                  <a:latin typeface="Cascadia Mono" panose="020B0609020000020004" pitchFamily="49" charset="0"/>
                </a:rPr>
                <a:t>string</a:t>
              </a:r>
              <a:r>
                <a:rPr lang="en-US" sz="1400" b="0">
                  <a:solidFill>
                    <a:srgbClr val="000000"/>
                  </a:solidFill>
                  <a:effectLst/>
                  <a:latin typeface="Cascadia Mono" panose="020B0609020000020004" pitchFamily="49" charset="0"/>
                </a:rPr>
                <a:t>;</a:t>
              </a:r>
            </a:p>
          </p:txBody>
        </p:sp>
        <p:sp>
          <p:nvSpPr>
            <p:cNvPr id="24" name="TextBox 23">
              <a:extLst>
                <a:ext uri="{FF2B5EF4-FFF2-40B4-BE49-F238E27FC236}">
                  <a16:creationId xmlns:a16="http://schemas.microsoft.com/office/drawing/2014/main" id="{12F5057E-E073-A96D-C8BB-6DB62CE69866}"/>
                </a:ext>
              </a:extLst>
            </p:cNvPr>
            <p:cNvSpPr txBox="1"/>
            <p:nvPr/>
          </p:nvSpPr>
          <p:spPr>
            <a:xfrm>
              <a:off x="1322959" y="3479951"/>
              <a:ext cx="5852564" cy="246221"/>
            </a:xfrm>
            <a:prstGeom prst="rect">
              <a:avLst/>
            </a:prstGeom>
            <a:noFill/>
          </p:spPr>
          <p:txBody>
            <a:bodyPr wrap="none" lIns="0" tIns="0" rIns="0" bIns="0" rtlCol="0">
              <a:spAutoFit/>
            </a:bodyPr>
            <a:lstStyle/>
            <a:p>
              <a:pPr algn="l"/>
              <a:r>
                <a:rPr lang="en-US" sz="1600">
                  <a:latin typeface="Segoe Print" panose="02000600000000000000" pitchFamily="2" charset="0"/>
                </a:rPr>
                <a:t>We can extend primitive types with the scalar keyword:</a:t>
              </a:r>
            </a:p>
          </p:txBody>
        </p:sp>
        <p:sp>
          <p:nvSpPr>
            <p:cNvPr id="9" name="Freeform: Shape 8">
              <a:extLst>
                <a:ext uri="{FF2B5EF4-FFF2-40B4-BE49-F238E27FC236}">
                  <a16:creationId xmlns:a16="http://schemas.microsoft.com/office/drawing/2014/main" id="{030D498B-6922-C87F-8AB7-4302687ACA11}"/>
                </a:ext>
              </a:extLst>
            </p:cNvPr>
            <p:cNvSpPr/>
            <p:nvPr/>
          </p:nvSpPr>
          <p:spPr bwMode="auto">
            <a:xfrm>
              <a:off x="3410262" y="2878947"/>
              <a:ext cx="3944015" cy="1188660"/>
            </a:xfrm>
            <a:custGeom>
              <a:avLst/>
              <a:gdLst>
                <a:gd name="connsiteX0" fmla="*/ 0 w 3944015"/>
                <a:gd name="connsiteY0" fmla="*/ 1056806 h 1056806"/>
                <a:gd name="connsiteX1" fmla="*/ 232348 w 3944015"/>
                <a:gd name="connsiteY1" fmla="*/ 869429 h 1056806"/>
                <a:gd name="connsiteX2" fmla="*/ 779489 w 3944015"/>
                <a:gd name="connsiteY2" fmla="*/ 839449 h 1056806"/>
                <a:gd name="connsiteX3" fmla="*/ 3687581 w 3944015"/>
                <a:gd name="connsiteY3" fmla="*/ 794478 h 1056806"/>
                <a:gd name="connsiteX4" fmla="*/ 3612630 w 3944015"/>
                <a:gd name="connsiteY4" fmla="*/ 0 h 10568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4015" h="1056806">
                  <a:moveTo>
                    <a:pt x="0" y="1056806"/>
                  </a:moveTo>
                  <a:cubicBezTo>
                    <a:pt x="51216" y="981230"/>
                    <a:pt x="102433" y="905655"/>
                    <a:pt x="232348" y="869429"/>
                  </a:cubicBezTo>
                  <a:cubicBezTo>
                    <a:pt x="362263" y="833203"/>
                    <a:pt x="779489" y="839449"/>
                    <a:pt x="779489" y="839449"/>
                  </a:cubicBezTo>
                  <a:cubicBezTo>
                    <a:pt x="1355361" y="826957"/>
                    <a:pt x="3215391" y="934386"/>
                    <a:pt x="3687581" y="794478"/>
                  </a:cubicBezTo>
                  <a:cubicBezTo>
                    <a:pt x="4159771" y="654570"/>
                    <a:pt x="3886200" y="327285"/>
                    <a:pt x="3612630" y="0"/>
                  </a:cubicBezTo>
                </a:path>
              </a:pathLst>
            </a:custGeom>
            <a:ln>
              <a:headEnd type="none" w="med" len="med"/>
              <a:tailEnd type="stealth" w="lg"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Freeform: Shape 11">
              <a:extLst>
                <a:ext uri="{FF2B5EF4-FFF2-40B4-BE49-F238E27FC236}">
                  <a16:creationId xmlns:a16="http://schemas.microsoft.com/office/drawing/2014/main" id="{8CCC413B-4916-6757-78BC-989EBBD41CE8}"/>
                </a:ext>
              </a:extLst>
            </p:cNvPr>
            <p:cNvSpPr/>
            <p:nvPr/>
          </p:nvSpPr>
          <p:spPr bwMode="auto">
            <a:xfrm>
              <a:off x="2263515" y="1641423"/>
              <a:ext cx="5673777" cy="3140092"/>
            </a:xfrm>
            <a:custGeom>
              <a:avLst/>
              <a:gdLst>
                <a:gd name="connsiteX0" fmla="*/ 0 w 5673777"/>
                <a:gd name="connsiteY0" fmla="*/ 2878111 h 3140092"/>
                <a:gd name="connsiteX1" fmla="*/ 1828800 w 5673777"/>
                <a:gd name="connsiteY1" fmla="*/ 3125449 h 3140092"/>
                <a:gd name="connsiteX2" fmla="*/ 5343993 w 5673777"/>
                <a:gd name="connsiteY2" fmla="*/ 2495862 h 3140092"/>
                <a:gd name="connsiteX3" fmla="*/ 5111646 w 5673777"/>
                <a:gd name="connsiteY3" fmla="*/ 524656 h 3140092"/>
                <a:gd name="connsiteX4" fmla="*/ 5673777 w 5673777"/>
                <a:gd name="connsiteY4" fmla="*/ 0 h 3140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3777" h="3140092">
                  <a:moveTo>
                    <a:pt x="0" y="2878111"/>
                  </a:moveTo>
                  <a:cubicBezTo>
                    <a:pt x="469067" y="3033634"/>
                    <a:pt x="938135" y="3189157"/>
                    <a:pt x="1828800" y="3125449"/>
                  </a:cubicBezTo>
                  <a:cubicBezTo>
                    <a:pt x="2719465" y="3061741"/>
                    <a:pt x="4796852" y="2929327"/>
                    <a:pt x="5343993" y="2495862"/>
                  </a:cubicBezTo>
                  <a:cubicBezTo>
                    <a:pt x="5891134" y="2062397"/>
                    <a:pt x="5056682" y="940633"/>
                    <a:pt x="5111646" y="524656"/>
                  </a:cubicBezTo>
                  <a:cubicBezTo>
                    <a:pt x="5166610" y="108679"/>
                    <a:pt x="5420193" y="54339"/>
                    <a:pt x="5673777" y="0"/>
                  </a:cubicBezTo>
                </a:path>
              </a:pathLst>
            </a:custGeom>
            <a:ln>
              <a:headEnd type="stealth" w="lg"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6A8E65E2-7CA7-6612-E4DB-DB13ABBA7441}"/>
              </a:ext>
            </a:extLst>
          </p:cNvPr>
          <p:cNvGrpSpPr/>
          <p:nvPr/>
        </p:nvGrpSpPr>
        <p:grpSpPr>
          <a:xfrm>
            <a:off x="2205924" y="3907631"/>
            <a:ext cx="6930582" cy="2060990"/>
            <a:chOff x="2201824" y="3912433"/>
            <a:chExt cx="6747304" cy="2056059"/>
          </a:xfrm>
        </p:grpSpPr>
        <p:sp>
          <p:nvSpPr>
            <p:cNvPr id="29" name="TextBox 28">
              <a:extLst>
                <a:ext uri="{FF2B5EF4-FFF2-40B4-BE49-F238E27FC236}">
                  <a16:creationId xmlns:a16="http://schemas.microsoft.com/office/drawing/2014/main" id="{E9A1FFB6-202F-D0F9-2F99-C9651768BB11}"/>
                </a:ext>
              </a:extLst>
            </p:cNvPr>
            <p:cNvSpPr txBox="1"/>
            <p:nvPr/>
          </p:nvSpPr>
          <p:spPr>
            <a:xfrm>
              <a:off x="2201824" y="5476049"/>
              <a:ext cx="4217022" cy="492443"/>
            </a:xfrm>
            <a:prstGeom prst="rect">
              <a:avLst/>
            </a:prstGeom>
            <a:noFill/>
          </p:spPr>
          <p:txBody>
            <a:bodyPr wrap="square" lIns="0" tIns="0" rIns="0" bIns="0" rtlCol="0">
              <a:spAutoFit/>
            </a:bodyPr>
            <a:lstStyle/>
            <a:p>
              <a:pPr algn="l"/>
              <a:r>
                <a:rPr lang="en-US" sz="1600">
                  <a:latin typeface="Segoe Print" panose="02000600000000000000" pitchFamily="2" charset="0"/>
                </a:rPr>
                <a:t>The </a:t>
              </a:r>
              <a:r>
                <a:rPr lang="en-US" sz="1600" b="1">
                  <a:latin typeface="Segoe Print" panose="02000600000000000000" pitchFamily="2" charset="0"/>
                </a:rPr>
                <a:t>?</a:t>
              </a:r>
              <a:r>
                <a:rPr lang="en-US" sz="1600">
                  <a:latin typeface="Segoe Print" panose="02000600000000000000" pitchFamily="2" charset="0"/>
                </a:rPr>
                <a:t> define properties as </a:t>
              </a:r>
              <a:r>
                <a:rPr lang="en-US" sz="1600" b="1">
                  <a:latin typeface="Segoe Print" panose="02000600000000000000" pitchFamily="2" charset="0"/>
                </a:rPr>
                <a:t>non-required</a:t>
              </a:r>
              <a:r>
                <a:rPr lang="en-US" sz="1600">
                  <a:latin typeface="Segoe Print" panose="02000600000000000000" pitchFamily="2" charset="0"/>
                </a:rPr>
                <a:t>; properties are required </a:t>
              </a:r>
              <a:r>
                <a:rPr lang="en-US" sz="1600" b="1">
                  <a:latin typeface="Segoe Print" panose="02000600000000000000" pitchFamily="2" charset="0"/>
                </a:rPr>
                <a:t>by default!</a:t>
              </a:r>
            </a:p>
          </p:txBody>
        </p:sp>
        <p:sp>
          <p:nvSpPr>
            <p:cNvPr id="16" name="Freeform: Shape 15">
              <a:extLst>
                <a:ext uri="{FF2B5EF4-FFF2-40B4-BE49-F238E27FC236}">
                  <a16:creationId xmlns:a16="http://schemas.microsoft.com/office/drawing/2014/main" id="{57CF6BF8-B706-828D-F235-FF9EBC5DACDA}"/>
                </a:ext>
              </a:extLst>
            </p:cNvPr>
            <p:cNvSpPr/>
            <p:nvPr/>
          </p:nvSpPr>
          <p:spPr bwMode="auto">
            <a:xfrm>
              <a:off x="6333344" y="3912433"/>
              <a:ext cx="2615784" cy="1618937"/>
            </a:xfrm>
            <a:custGeom>
              <a:avLst/>
              <a:gdLst>
                <a:gd name="connsiteX0" fmla="*/ 0 w 2615784"/>
                <a:gd name="connsiteY0" fmla="*/ 1618937 h 1618937"/>
                <a:gd name="connsiteX1" fmla="*/ 1266669 w 2615784"/>
                <a:gd name="connsiteY1" fmla="*/ 921895 h 1618937"/>
                <a:gd name="connsiteX2" fmla="*/ 1588958 w 2615784"/>
                <a:gd name="connsiteY2" fmla="*/ 374754 h 1618937"/>
                <a:gd name="connsiteX3" fmla="*/ 2615784 w 2615784"/>
                <a:gd name="connsiteY3" fmla="*/ 0 h 1618937"/>
              </a:gdLst>
              <a:ahLst/>
              <a:cxnLst>
                <a:cxn ang="0">
                  <a:pos x="connsiteX0" y="connsiteY0"/>
                </a:cxn>
                <a:cxn ang="0">
                  <a:pos x="connsiteX1" y="connsiteY1"/>
                </a:cxn>
                <a:cxn ang="0">
                  <a:pos x="connsiteX2" y="connsiteY2"/>
                </a:cxn>
                <a:cxn ang="0">
                  <a:pos x="connsiteX3" y="connsiteY3"/>
                </a:cxn>
              </a:cxnLst>
              <a:rect l="l" t="t" r="r" b="b"/>
              <a:pathLst>
                <a:path w="2615784" h="1618937">
                  <a:moveTo>
                    <a:pt x="0" y="1618937"/>
                  </a:moveTo>
                  <a:cubicBezTo>
                    <a:pt x="500921" y="1374098"/>
                    <a:pt x="1001843" y="1129259"/>
                    <a:pt x="1266669" y="921895"/>
                  </a:cubicBezTo>
                  <a:cubicBezTo>
                    <a:pt x="1531495" y="714531"/>
                    <a:pt x="1364106" y="528403"/>
                    <a:pt x="1588958" y="374754"/>
                  </a:cubicBezTo>
                  <a:cubicBezTo>
                    <a:pt x="1813810" y="221105"/>
                    <a:pt x="2214797" y="110552"/>
                    <a:pt x="2615784" y="0"/>
                  </a:cubicBezTo>
                </a:path>
              </a:pathLst>
            </a:custGeom>
            <a:ln>
              <a:headEnd type="none" w="med" len="med"/>
              <a:tailEnd type="stealth" w="lg"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774152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5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5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25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FC856-86A8-7126-6920-9D7D297159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1B2E45-37A3-08E2-A71F-31D67B76F55C}"/>
              </a:ext>
            </a:extLst>
          </p:cNvPr>
          <p:cNvSpPr>
            <a:spLocks noGrp="1"/>
          </p:cNvSpPr>
          <p:nvPr>
            <p:ph type="title"/>
          </p:nvPr>
        </p:nvSpPr>
        <p:spPr>
          <a:xfrm>
            <a:off x="588263" y="457200"/>
            <a:ext cx="11018520" cy="553998"/>
          </a:xfrm>
        </p:spPr>
        <p:txBody>
          <a:bodyPr/>
          <a:lstStyle/>
          <a:p>
            <a:r>
              <a:rPr lang="en-US"/>
              <a:t>The TypeSpec syntax (3/4)</a:t>
            </a:r>
          </a:p>
        </p:txBody>
      </p:sp>
      <p:sp>
        <p:nvSpPr>
          <p:cNvPr id="3" name="Content Placeholder 2">
            <a:extLst>
              <a:ext uri="{FF2B5EF4-FFF2-40B4-BE49-F238E27FC236}">
                <a16:creationId xmlns:a16="http://schemas.microsoft.com/office/drawing/2014/main" id="{1A2F9C66-826D-CD16-B3CE-AA3AEBAFE078}"/>
              </a:ext>
            </a:extLst>
          </p:cNvPr>
          <p:cNvSpPr>
            <a:spLocks noGrp="1"/>
          </p:cNvSpPr>
          <p:nvPr>
            <p:ph idx="1"/>
          </p:nvPr>
        </p:nvSpPr>
        <p:spPr>
          <a:xfrm>
            <a:off x="584200" y="1176693"/>
            <a:ext cx="11018520" cy="430887"/>
          </a:xfrm>
        </p:spPr>
        <p:txBody>
          <a:bodyPr/>
          <a:lstStyle/>
          <a:p>
            <a:r>
              <a:rPr lang="en-US"/>
              <a:t>Defining operations</a:t>
            </a:r>
          </a:p>
        </p:txBody>
      </p:sp>
      <p:sp>
        <p:nvSpPr>
          <p:cNvPr id="7" name="TextBox 6">
            <a:extLst>
              <a:ext uri="{FF2B5EF4-FFF2-40B4-BE49-F238E27FC236}">
                <a16:creationId xmlns:a16="http://schemas.microsoft.com/office/drawing/2014/main" id="{0A4B82FF-3B63-A6AC-61EE-9E6CADA0BD88}"/>
              </a:ext>
            </a:extLst>
          </p:cNvPr>
          <p:cNvSpPr txBox="1"/>
          <p:nvPr/>
        </p:nvSpPr>
        <p:spPr>
          <a:xfrm>
            <a:off x="5850785" y="900654"/>
            <a:ext cx="6542745" cy="5693866"/>
          </a:xfrm>
          <a:prstGeom prst="rect">
            <a:avLst/>
          </a:prstGeom>
          <a:noFill/>
        </p:spPr>
        <p:txBody>
          <a:bodyPr wrap="square">
            <a:spAutoFit/>
          </a:bodyPr>
          <a:lstStyle/>
          <a:p>
            <a:r>
              <a:rPr lang="en-US" sz="1400" b="0">
                <a:solidFill>
                  <a:srgbClr val="000000"/>
                </a:solidFill>
                <a:effectLst/>
                <a:latin typeface="Cascadia Mono" panose="020B0609020000020004" pitchFamily="49" charset="0"/>
              </a:rPr>
              <a:t>@</a:t>
            </a:r>
            <a:r>
              <a:rPr lang="en-US" sz="1400" b="0">
                <a:solidFill>
                  <a:srgbClr val="800000"/>
                </a:solidFill>
                <a:effectLst/>
                <a:latin typeface="Cascadia Mono" panose="020B0609020000020004" pitchFamily="49" charset="0"/>
              </a:rPr>
              <a:t>route</a:t>
            </a:r>
            <a:r>
              <a:rPr lang="en-US" sz="1400" b="0">
                <a:solidFill>
                  <a:srgbClr val="000000"/>
                </a:solidFill>
                <a:effectLst/>
                <a:latin typeface="Cascadia Mono" panose="020B0609020000020004" pitchFamily="49" charset="0"/>
              </a:rPr>
              <a:t>(</a:t>
            </a:r>
            <a:r>
              <a:rPr lang="en-US" sz="1400" b="0">
                <a:solidFill>
                  <a:srgbClr val="A31515"/>
                </a:solidFill>
                <a:effectLst/>
                <a:latin typeface="Cascadia Mono" panose="020B0609020000020004" pitchFamily="49" charset="0"/>
              </a:rPr>
              <a:t>"/users"</a:t>
            </a:r>
            <a:r>
              <a:rPr lang="en-US" sz="1400" b="0">
                <a:solidFill>
                  <a:srgbClr val="000000"/>
                </a:solidFill>
                <a:effectLst/>
                <a:latin typeface="Cascadia Mono" panose="020B0609020000020004" pitchFamily="49" charset="0"/>
              </a:rPr>
              <a:t>)</a:t>
            </a:r>
          </a:p>
          <a:p>
            <a:r>
              <a:rPr lang="en-US" sz="1400" b="0">
                <a:solidFill>
                  <a:srgbClr val="0000FF"/>
                </a:solidFill>
                <a:effectLst/>
                <a:latin typeface="Cascadia Mono" panose="020B0609020000020004" pitchFamily="49" charset="0"/>
              </a:rPr>
              <a:t>interface</a:t>
            </a:r>
            <a:r>
              <a:rPr lang="en-US" sz="1400" b="0">
                <a:solidFill>
                  <a:srgbClr val="000000"/>
                </a:solidFill>
                <a:effectLst/>
                <a:latin typeface="Cascadia Mono" panose="020B0609020000020004" pitchFamily="49" charset="0"/>
              </a:rPr>
              <a:t> </a:t>
            </a:r>
            <a:r>
              <a:rPr lang="en-US" sz="1400" b="0" err="1">
                <a:solidFill>
                  <a:srgbClr val="267F99"/>
                </a:solidFill>
                <a:effectLst/>
                <a:latin typeface="Cascadia Mono" panose="020B0609020000020004" pitchFamily="49" charset="0"/>
              </a:rPr>
              <a:t>UserService</a:t>
            </a:r>
            <a:r>
              <a:rPr lang="en-US" sz="1400" b="0">
                <a:solidFill>
                  <a:srgbClr val="000000"/>
                </a:solidFill>
                <a:effectLst/>
                <a:latin typeface="Cascadia Mono" panose="020B0609020000020004" pitchFamily="49" charset="0"/>
              </a:rPr>
              <a:t> {</a:t>
            </a:r>
          </a:p>
          <a:p>
            <a:r>
              <a:rPr lang="en-US" sz="1400" b="0">
                <a:solidFill>
                  <a:srgbClr val="000000"/>
                </a:solidFill>
                <a:effectLst/>
                <a:latin typeface="Cascadia Mono" panose="020B0609020000020004" pitchFamily="49" charset="0"/>
              </a:rPr>
              <a:t>  @</a:t>
            </a:r>
            <a:r>
              <a:rPr lang="en-US" sz="1400" b="0">
                <a:solidFill>
                  <a:srgbClr val="800000"/>
                </a:solidFill>
                <a:effectLst/>
                <a:latin typeface="Cascadia Mono" panose="020B0609020000020004" pitchFamily="49" charset="0"/>
              </a:rPr>
              <a:t>get</a:t>
            </a:r>
            <a:endParaRPr lang="en-US" sz="1400" b="0">
              <a:solidFill>
                <a:srgbClr val="000000"/>
              </a:solidFill>
              <a:effectLst/>
              <a:latin typeface="Cascadia Mono" panose="020B0609020000020004" pitchFamily="49" charset="0"/>
            </a:endParaRPr>
          </a:p>
          <a:p>
            <a:r>
              <a:rPr lang="en-US" sz="1400" b="0">
                <a:solidFill>
                  <a:srgbClr val="000000"/>
                </a:solidFill>
                <a:effectLst/>
                <a:latin typeface="Cascadia Mono" panose="020B0609020000020004" pitchFamily="49" charset="0"/>
              </a:rPr>
              <a:t>  </a:t>
            </a:r>
            <a:r>
              <a:rPr lang="en-US" sz="1400" b="0" err="1">
                <a:solidFill>
                  <a:srgbClr val="795E26"/>
                </a:solidFill>
                <a:effectLst/>
                <a:latin typeface="Cascadia Mono" panose="020B0609020000020004" pitchFamily="49" charset="0"/>
              </a:rPr>
              <a:t>getUser</a:t>
            </a:r>
            <a:r>
              <a:rPr lang="en-US" sz="1400" b="0">
                <a:solidFill>
                  <a:srgbClr val="000000"/>
                </a:solidFill>
                <a:effectLst/>
                <a:latin typeface="Cascadia Mono" panose="020B0609020000020004" pitchFamily="49" charset="0"/>
              </a:rPr>
              <a:t>(</a:t>
            </a:r>
          </a:p>
          <a:p>
            <a:r>
              <a:rPr lang="en-US" sz="1400" b="0">
                <a:solidFill>
                  <a:srgbClr val="000000"/>
                </a:solidFill>
                <a:effectLst/>
                <a:latin typeface="Cascadia Mono" panose="020B0609020000020004" pitchFamily="49" charset="0"/>
              </a:rPr>
              <a:t>    @</a:t>
            </a:r>
            <a:r>
              <a:rPr lang="en-US" sz="1400" b="0">
                <a:solidFill>
                  <a:srgbClr val="800000"/>
                </a:solidFill>
                <a:effectLst/>
                <a:latin typeface="Cascadia Mono" panose="020B0609020000020004" pitchFamily="49" charset="0"/>
              </a:rPr>
              <a:t>path</a:t>
            </a:r>
            <a:r>
              <a:rPr lang="en-US" sz="1400" b="0">
                <a:solidFill>
                  <a:srgbClr val="000000"/>
                </a:solidFill>
                <a:effectLst/>
                <a:latin typeface="Cascadia Mono" panose="020B0609020000020004" pitchFamily="49" charset="0"/>
              </a:rPr>
              <a:t> </a:t>
            </a:r>
            <a:r>
              <a:rPr lang="en-US" sz="1400" b="0" err="1">
                <a:solidFill>
                  <a:srgbClr val="001080"/>
                </a:solidFill>
                <a:effectLst/>
                <a:latin typeface="Cascadia Mono" panose="020B0609020000020004" pitchFamily="49" charset="0"/>
              </a:rPr>
              <a:t>userId</a:t>
            </a:r>
            <a:r>
              <a:rPr lang="en-US" sz="1400" b="0">
                <a:solidFill>
                  <a:srgbClr val="000000"/>
                </a:solidFill>
                <a:effectLst/>
                <a:latin typeface="Cascadia Mono" panose="020B0609020000020004" pitchFamily="49" charset="0"/>
              </a:rPr>
              <a:t>: </a:t>
            </a:r>
            <a:r>
              <a:rPr lang="en-US" sz="1400" b="0" err="1">
                <a:solidFill>
                  <a:srgbClr val="267F99"/>
                </a:solidFill>
                <a:effectLst/>
                <a:latin typeface="Cascadia Mono" panose="020B0609020000020004" pitchFamily="49" charset="0"/>
              </a:rPr>
              <a:t>uuid</a:t>
            </a:r>
            <a:r>
              <a:rPr lang="en-US" sz="1400" b="0">
                <a:solidFill>
                  <a:srgbClr val="000000"/>
                </a:solidFill>
                <a:effectLst/>
                <a:latin typeface="Cascadia Mono" panose="020B0609020000020004" pitchFamily="49" charset="0"/>
              </a:rPr>
              <a:t>,</a:t>
            </a:r>
          </a:p>
          <a:p>
            <a:r>
              <a:rPr lang="en-US" sz="1400" b="0">
                <a:solidFill>
                  <a:srgbClr val="000000"/>
                </a:solidFill>
                <a:effectLst/>
                <a:latin typeface="Cascadia Mono" panose="020B0609020000020004" pitchFamily="49" charset="0"/>
              </a:rPr>
              <a:t>  ): </a:t>
            </a:r>
            <a:r>
              <a:rPr lang="en-US" sz="1400" b="0" err="1">
                <a:solidFill>
                  <a:srgbClr val="267F99"/>
                </a:solidFill>
                <a:effectLst/>
                <a:latin typeface="Cascadia Mono" panose="020B0609020000020004" pitchFamily="49" charset="0"/>
              </a:rPr>
              <a:t>UserApiResponse</a:t>
            </a:r>
            <a:r>
              <a:rPr lang="en-US" sz="1400" b="0">
                <a:solidFill>
                  <a:srgbClr val="000000"/>
                </a:solidFill>
                <a:effectLst/>
                <a:latin typeface="Cascadia Mono" panose="020B0609020000020004" pitchFamily="49" charset="0"/>
              </a:rPr>
              <a:t> | </a:t>
            </a:r>
            <a:r>
              <a:rPr lang="en-US" sz="1400" b="0" err="1">
                <a:solidFill>
                  <a:srgbClr val="267F99"/>
                </a:solidFill>
                <a:effectLst/>
                <a:latin typeface="Cascadia Mono" panose="020B0609020000020004" pitchFamily="49" charset="0"/>
              </a:rPr>
              <a:t>NotFoundResponse</a:t>
            </a:r>
            <a:r>
              <a:rPr lang="en-US" sz="1400" b="0">
                <a:solidFill>
                  <a:srgbClr val="000000"/>
                </a:solidFill>
                <a:effectLst/>
                <a:latin typeface="Cascadia Mono" panose="020B0609020000020004" pitchFamily="49" charset="0"/>
              </a:rPr>
              <a:t> | </a:t>
            </a:r>
            <a:r>
              <a:rPr lang="en-US" sz="1400" b="0" err="1">
                <a:solidFill>
                  <a:srgbClr val="267F99"/>
                </a:solidFill>
                <a:effectLst/>
                <a:latin typeface="Cascadia Mono" panose="020B0609020000020004" pitchFamily="49" charset="0"/>
              </a:rPr>
              <a:t>ErrorResponse</a:t>
            </a:r>
            <a:r>
              <a:rPr lang="en-US" sz="1400" b="0">
                <a:solidFill>
                  <a:srgbClr val="000000"/>
                </a:solidFill>
                <a:effectLst/>
                <a:latin typeface="Cascadia Mono" panose="020B0609020000020004" pitchFamily="49" charset="0"/>
              </a:rPr>
              <a:t>;</a:t>
            </a:r>
          </a:p>
          <a:p>
            <a:br>
              <a:rPr lang="en-US" sz="1400" b="0">
                <a:solidFill>
                  <a:srgbClr val="000000"/>
                </a:solidFill>
                <a:effectLst/>
                <a:latin typeface="Cascadia Mono" panose="020B0609020000020004" pitchFamily="49" charset="0"/>
              </a:rPr>
            </a:br>
            <a:r>
              <a:rPr lang="en-US" sz="1400" b="0">
                <a:solidFill>
                  <a:srgbClr val="000000"/>
                </a:solidFill>
                <a:effectLst/>
                <a:latin typeface="Cascadia Mono" panose="020B0609020000020004" pitchFamily="49" charset="0"/>
              </a:rPr>
              <a:t>  @</a:t>
            </a:r>
            <a:r>
              <a:rPr lang="en-US" sz="1400" b="0">
                <a:solidFill>
                  <a:srgbClr val="800000"/>
                </a:solidFill>
                <a:effectLst/>
                <a:latin typeface="Cascadia Mono" panose="020B0609020000020004" pitchFamily="49" charset="0"/>
              </a:rPr>
              <a:t>post</a:t>
            </a:r>
            <a:endParaRPr lang="en-US" sz="1400" b="0">
              <a:solidFill>
                <a:srgbClr val="000000"/>
              </a:solidFill>
              <a:effectLst/>
              <a:latin typeface="Cascadia Mono" panose="020B0609020000020004" pitchFamily="49" charset="0"/>
            </a:endParaRPr>
          </a:p>
          <a:p>
            <a:r>
              <a:rPr lang="en-US" sz="1400" b="0">
                <a:solidFill>
                  <a:srgbClr val="000000"/>
                </a:solidFill>
                <a:effectLst/>
                <a:latin typeface="Cascadia Mono" panose="020B0609020000020004" pitchFamily="49" charset="0"/>
              </a:rPr>
              <a:t>  </a:t>
            </a:r>
            <a:r>
              <a:rPr lang="en-US" sz="1400" b="0" err="1">
                <a:solidFill>
                  <a:srgbClr val="795E26"/>
                </a:solidFill>
                <a:effectLst/>
                <a:latin typeface="Cascadia Mono" panose="020B0609020000020004" pitchFamily="49" charset="0"/>
              </a:rPr>
              <a:t>createUser</a:t>
            </a:r>
            <a:r>
              <a:rPr lang="en-US" sz="1400" b="0">
                <a:solidFill>
                  <a:srgbClr val="000000"/>
                </a:solidFill>
                <a:effectLst/>
                <a:latin typeface="Cascadia Mono" panose="020B0609020000020004" pitchFamily="49" charset="0"/>
              </a:rPr>
              <a:t>(@</a:t>
            </a:r>
            <a:r>
              <a:rPr lang="en-US" sz="1400" b="0">
                <a:solidFill>
                  <a:srgbClr val="800000"/>
                </a:solidFill>
                <a:effectLst/>
                <a:latin typeface="Cascadia Mono" panose="020B0609020000020004" pitchFamily="49" charset="0"/>
              </a:rPr>
              <a:t>body</a:t>
            </a:r>
            <a:r>
              <a:rPr lang="en-US" sz="1400" b="0">
                <a:solidFill>
                  <a:srgbClr val="000000"/>
                </a:solidFill>
                <a:effectLst/>
                <a:latin typeface="Cascadia Mono" panose="020B0609020000020004" pitchFamily="49" charset="0"/>
              </a:rPr>
              <a:t> </a:t>
            </a:r>
            <a:r>
              <a:rPr lang="en-US" sz="1400" b="0">
                <a:solidFill>
                  <a:srgbClr val="001080"/>
                </a:solidFill>
                <a:effectLst/>
                <a:latin typeface="Cascadia Mono" panose="020B0609020000020004" pitchFamily="49" charset="0"/>
              </a:rPr>
              <a:t>user</a:t>
            </a:r>
            <a:r>
              <a:rPr lang="en-US" sz="1400" b="0">
                <a:solidFill>
                  <a:srgbClr val="000000"/>
                </a:solidFill>
                <a:effectLst/>
                <a:latin typeface="Cascadia Mono" panose="020B0609020000020004" pitchFamily="49" charset="0"/>
              </a:rPr>
              <a:t>: </a:t>
            </a:r>
            <a:r>
              <a:rPr lang="en-US" sz="1400" b="0">
                <a:solidFill>
                  <a:srgbClr val="267F99"/>
                </a:solidFill>
                <a:effectLst/>
                <a:latin typeface="Cascadia Mono" panose="020B0609020000020004" pitchFamily="49" charset="0"/>
              </a:rPr>
              <a:t>User</a:t>
            </a:r>
            <a:r>
              <a:rPr lang="en-US" sz="1400" b="0">
                <a:solidFill>
                  <a:srgbClr val="000000"/>
                </a:solidFill>
                <a:effectLst/>
                <a:latin typeface="Cascadia Mono" panose="020B0609020000020004" pitchFamily="49" charset="0"/>
              </a:rPr>
              <a:t>): {</a:t>
            </a:r>
          </a:p>
          <a:p>
            <a:r>
              <a:rPr lang="en-US" sz="1400" b="0">
                <a:solidFill>
                  <a:srgbClr val="000000"/>
                </a:solidFill>
                <a:effectLst/>
                <a:latin typeface="Cascadia Mono" panose="020B0609020000020004" pitchFamily="49" charset="0"/>
              </a:rPr>
              <a:t>    @</a:t>
            </a:r>
            <a:r>
              <a:rPr lang="en-US" sz="1400" b="0">
                <a:solidFill>
                  <a:srgbClr val="800000"/>
                </a:solidFill>
                <a:effectLst/>
                <a:latin typeface="Cascadia Mono" panose="020B0609020000020004" pitchFamily="49" charset="0"/>
              </a:rPr>
              <a:t>statusCode</a:t>
            </a:r>
            <a:endParaRPr lang="en-US" sz="1400" b="0">
              <a:solidFill>
                <a:srgbClr val="000000"/>
              </a:solidFill>
              <a:effectLst/>
              <a:latin typeface="Cascadia Mono" panose="020B0609020000020004" pitchFamily="49" charset="0"/>
            </a:endParaRPr>
          </a:p>
          <a:p>
            <a:r>
              <a:rPr lang="en-US" sz="1400" b="0">
                <a:solidFill>
                  <a:srgbClr val="000000"/>
                </a:solidFill>
                <a:effectLst/>
                <a:latin typeface="Cascadia Mono" panose="020B0609020000020004" pitchFamily="49" charset="0"/>
              </a:rPr>
              <a:t>    </a:t>
            </a:r>
            <a:r>
              <a:rPr lang="en-US" sz="1400" b="0" err="1">
                <a:solidFill>
                  <a:srgbClr val="001080"/>
                </a:solidFill>
                <a:effectLst/>
                <a:latin typeface="Cascadia Mono" panose="020B0609020000020004" pitchFamily="49" charset="0"/>
              </a:rPr>
              <a:t>statusCode</a:t>
            </a:r>
            <a:r>
              <a:rPr lang="en-US" sz="1400" b="0">
                <a:solidFill>
                  <a:srgbClr val="000000"/>
                </a:solidFill>
                <a:effectLst/>
                <a:latin typeface="Cascadia Mono" panose="020B0609020000020004" pitchFamily="49" charset="0"/>
              </a:rPr>
              <a:t>: </a:t>
            </a:r>
            <a:r>
              <a:rPr lang="en-US" sz="1400" b="0">
                <a:solidFill>
                  <a:srgbClr val="098658"/>
                </a:solidFill>
                <a:effectLst/>
                <a:latin typeface="Cascadia Mono" panose="020B0609020000020004" pitchFamily="49" charset="0"/>
              </a:rPr>
              <a:t>201</a:t>
            </a:r>
            <a:r>
              <a:rPr lang="en-US" sz="1400" b="0">
                <a:solidFill>
                  <a:srgbClr val="000000"/>
                </a:solidFill>
                <a:effectLst/>
                <a:latin typeface="Cascadia Mono" panose="020B0609020000020004" pitchFamily="49" charset="0"/>
              </a:rPr>
              <a:t>;</a:t>
            </a:r>
          </a:p>
          <a:p>
            <a:r>
              <a:rPr lang="en-US" sz="1400" b="0">
                <a:solidFill>
                  <a:srgbClr val="000000"/>
                </a:solidFill>
                <a:effectLst/>
                <a:latin typeface="Cascadia Mono" panose="020B0609020000020004" pitchFamily="49" charset="0"/>
              </a:rPr>
              <a:t>  } &amp; </a:t>
            </a:r>
            <a:r>
              <a:rPr lang="en-US" sz="1400">
                <a:solidFill>
                  <a:srgbClr val="267F99"/>
                </a:solidFill>
                <a:latin typeface="Cascadia Mono" panose="020B0609020000020004" pitchFamily="49" charset="0"/>
              </a:rPr>
              <a:t>User </a:t>
            </a:r>
            <a:r>
              <a:rPr lang="en-US" sz="1400" b="0">
                <a:solidFill>
                  <a:srgbClr val="000000"/>
                </a:solidFill>
                <a:effectLst/>
                <a:latin typeface="Cascadia Mono" panose="020B0609020000020004" pitchFamily="49" charset="0"/>
              </a:rPr>
              <a:t>| </a:t>
            </a:r>
            <a:r>
              <a:rPr lang="en-US" sz="1400" b="0" err="1">
                <a:solidFill>
                  <a:srgbClr val="267F99"/>
                </a:solidFill>
                <a:effectLst/>
                <a:latin typeface="Cascadia Mono" panose="020B0609020000020004" pitchFamily="49" charset="0"/>
              </a:rPr>
              <a:t>ErrorResponse</a:t>
            </a:r>
            <a:r>
              <a:rPr lang="en-US" sz="1400" b="0">
                <a:solidFill>
                  <a:srgbClr val="000000"/>
                </a:solidFill>
                <a:effectLst/>
                <a:latin typeface="Cascadia Mono" panose="020B0609020000020004" pitchFamily="49" charset="0"/>
              </a:rPr>
              <a:t>;</a:t>
            </a:r>
          </a:p>
          <a:p>
            <a:br>
              <a:rPr lang="en-US" sz="1400" b="0">
                <a:solidFill>
                  <a:srgbClr val="000000"/>
                </a:solidFill>
                <a:effectLst/>
                <a:latin typeface="Cascadia Mono" panose="020B0609020000020004" pitchFamily="49" charset="0"/>
              </a:rPr>
            </a:br>
            <a:r>
              <a:rPr lang="en-US" sz="1400" b="0">
                <a:solidFill>
                  <a:srgbClr val="000000"/>
                </a:solidFill>
                <a:effectLst/>
                <a:latin typeface="Cascadia Mono" panose="020B0609020000020004" pitchFamily="49" charset="0"/>
              </a:rPr>
              <a:t>  @</a:t>
            </a:r>
            <a:r>
              <a:rPr lang="en-US" sz="1400" b="0">
                <a:solidFill>
                  <a:srgbClr val="800000"/>
                </a:solidFill>
                <a:effectLst/>
                <a:latin typeface="Cascadia Mono" panose="020B0609020000020004" pitchFamily="49" charset="0"/>
              </a:rPr>
              <a:t>put</a:t>
            </a:r>
            <a:endParaRPr lang="en-US" sz="1400" b="0">
              <a:solidFill>
                <a:srgbClr val="000000"/>
              </a:solidFill>
              <a:effectLst/>
              <a:latin typeface="Cascadia Mono" panose="020B0609020000020004" pitchFamily="49" charset="0"/>
            </a:endParaRPr>
          </a:p>
          <a:p>
            <a:r>
              <a:rPr lang="en-US" sz="1400" b="0">
                <a:solidFill>
                  <a:srgbClr val="000000"/>
                </a:solidFill>
                <a:effectLst/>
                <a:latin typeface="Cascadia Mono" panose="020B0609020000020004" pitchFamily="49" charset="0"/>
              </a:rPr>
              <a:t>  </a:t>
            </a:r>
            <a:r>
              <a:rPr lang="en-US" sz="1400" b="0" err="1">
                <a:solidFill>
                  <a:srgbClr val="795E26"/>
                </a:solidFill>
                <a:effectLst/>
                <a:latin typeface="Cascadia Mono" panose="020B0609020000020004" pitchFamily="49" charset="0"/>
              </a:rPr>
              <a:t>updateUser</a:t>
            </a:r>
            <a:r>
              <a:rPr lang="en-US" sz="1400" b="0">
                <a:solidFill>
                  <a:srgbClr val="000000"/>
                </a:solidFill>
                <a:effectLst/>
                <a:latin typeface="Cascadia Mono" panose="020B0609020000020004" pitchFamily="49" charset="0"/>
              </a:rPr>
              <a:t>(</a:t>
            </a:r>
          </a:p>
          <a:p>
            <a:r>
              <a:rPr lang="en-US" sz="1400" b="0">
                <a:solidFill>
                  <a:srgbClr val="000000"/>
                </a:solidFill>
                <a:effectLst/>
                <a:latin typeface="Cascadia Mono" panose="020B0609020000020004" pitchFamily="49" charset="0"/>
              </a:rPr>
              <a:t>    @</a:t>
            </a:r>
            <a:r>
              <a:rPr lang="en-US" sz="1400" b="0">
                <a:solidFill>
                  <a:srgbClr val="800000"/>
                </a:solidFill>
                <a:effectLst/>
                <a:latin typeface="Cascadia Mono" panose="020B0609020000020004" pitchFamily="49" charset="0"/>
              </a:rPr>
              <a:t>path</a:t>
            </a:r>
            <a:r>
              <a:rPr lang="en-US" sz="1400" b="0">
                <a:solidFill>
                  <a:srgbClr val="000000"/>
                </a:solidFill>
                <a:effectLst/>
                <a:latin typeface="Cascadia Mono" panose="020B0609020000020004" pitchFamily="49" charset="0"/>
              </a:rPr>
              <a:t> </a:t>
            </a:r>
            <a:r>
              <a:rPr lang="en-US" sz="1400" b="0" err="1">
                <a:solidFill>
                  <a:srgbClr val="001080"/>
                </a:solidFill>
                <a:effectLst/>
                <a:latin typeface="Cascadia Mono" panose="020B0609020000020004" pitchFamily="49" charset="0"/>
              </a:rPr>
              <a:t>userId</a:t>
            </a:r>
            <a:r>
              <a:rPr lang="en-US" sz="1400" b="0">
                <a:solidFill>
                  <a:srgbClr val="000000"/>
                </a:solidFill>
                <a:effectLst/>
                <a:latin typeface="Cascadia Mono" panose="020B0609020000020004" pitchFamily="49" charset="0"/>
              </a:rPr>
              <a:t>: </a:t>
            </a:r>
            <a:r>
              <a:rPr lang="en-US" sz="1400" b="0" err="1">
                <a:solidFill>
                  <a:srgbClr val="267F99"/>
                </a:solidFill>
                <a:effectLst/>
                <a:latin typeface="Cascadia Mono" panose="020B0609020000020004" pitchFamily="49" charset="0"/>
              </a:rPr>
              <a:t>uuid</a:t>
            </a:r>
            <a:r>
              <a:rPr lang="en-US" sz="1400" b="0">
                <a:solidFill>
                  <a:srgbClr val="000000"/>
                </a:solidFill>
                <a:effectLst/>
                <a:latin typeface="Cascadia Mono" panose="020B0609020000020004" pitchFamily="49" charset="0"/>
              </a:rPr>
              <a:t>,</a:t>
            </a:r>
          </a:p>
          <a:p>
            <a:r>
              <a:rPr lang="en-US" sz="1400" b="0">
                <a:solidFill>
                  <a:srgbClr val="000000"/>
                </a:solidFill>
                <a:effectLst/>
                <a:latin typeface="Cascadia Mono" panose="020B0609020000020004" pitchFamily="49" charset="0"/>
              </a:rPr>
              <a:t>    @</a:t>
            </a:r>
            <a:r>
              <a:rPr lang="en-US" sz="1400" b="0">
                <a:solidFill>
                  <a:srgbClr val="800000"/>
                </a:solidFill>
                <a:effectLst/>
                <a:latin typeface="Cascadia Mono" panose="020B0609020000020004" pitchFamily="49" charset="0"/>
              </a:rPr>
              <a:t>body</a:t>
            </a:r>
            <a:r>
              <a:rPr lang="en-US" sz="1400" b="0">
                <a:solidFill>
                  <a:srgbClr val="000000"/>
                </a:solidFill>
                <a:effectLst/>
                <a:latin typeface="Cascadia Mono" panose="020B0609020000020004" pitchFamily="49" charset="0"/>
              </a:rPr>
              <a:t> </a:t>
            </a:r>
            <a:r>
              <a:rPr lang="en-US" sz="1400" b="0">
                <a:solidFill>
                  <a:srgbClr val="001080"/>
                </a:solidFill>
                <a:effectLst/>
                <a:latin typeface="Cascadia Mono" panose="020B0609020000020004" pitchFamily="49" charset="0"/>
              </a:rPr>
              <a:t>user</a:t>
            </a:r>
            <a:r>
              <a:rPr lang="en-US" sz="1400" b="0">
                <a:solidFill>
                  <a:srgbClr val="000000"/>
                </a:solidFill>
                <a:effectLst/>
                <a:latin typeface="Cascadia Mono" panose="020B0609020000020004" pitchFamily="49" charset="0"/>
              </a:rPr>
              <a:t>: </a:t>
            </a:r>
            <a:r>
              <a:rPr lang="en-US" sz="1400" b="0">
                <a:solidFill>
                  <a:srgbClr val="267F99"/>
                </a:solidFill>
                <a:effectLst/>
                <a:latin typeface="Cascadia Mono" panose="020B0609020000020004" pitchFamily="49" charset="0"/>
              </a:rPr>
              <a:t>User</a:t>
            </a:r>
            <a:r>
              <a:rPr lang="en-US" sz="1400" b="0">
                <a:solidFill>
                  <a:srgbClr val="000000"/>
                </a:solidFill>
                <a:effectLst/>
                <a:latin typeface="Cascadia Mono" panose="020B0609020000020004" pitchFamily="49" charset="0"/>
              </a:rPr>
              <a:t>,</a:t>
            </a:r>
          </a:p>
          <a:p>
            <a:r>
              <a:rPr lang="en-US" sz="1400" b="0">
                <a:solidFill>
                  <a:srgbClr val="000000"/>
                </a:solidFill>
                <a:effectLst/>
                <a:latin typeface="Cascadia Mono" panose="020B0609020000020004" pitchFamily="49" charset="0"/>
              </a:rPr>
              <a:t>  ): </a:t>
            </a:r>
            <a:r>
              <a:rPr lang="en-US" sz="1400" b="0" err="1">
                <a:solidFill>
                  <a:srgbClr val="267F99"/>
                </a:solidFill>
                <a:effectLst/>
                <a:latin typeface="Cascadia Mono" panose="020B0609020000020004" pitchFamily="49" charset="0"/>
              </a:rPr>
              <a:t>UserApiResponse</a:t>
            </a:r>
            <a:r>
              <a:rPr lang="en-US" sz="1400" b="0">
                <a:solidFill>
                  <a:srgbClr val="000000"/>
                </a:solidFill>
                <a:effectLst/>
                <a:latin typeface="Cascadia Mono" panose="020B0609020000020004" pitchFamily="49" charset="0"/>
              </a:rPr>
              <a:t> | </a:t>
            </a:r>
            <a:r>
              <a:rPr lang="en-US" sz="1400" b="0" err="1">
                <a:solidFill>
                  <a:srgbClr val="267F99"/>
                </a:solidFill>
                <a:effectLst/>
                <a:latin typeface="Cascadia Mono" panose="020B0609020000020004" pitchFamily="49" charset="0"/>
              </a:rPr>
              <a:t>ErrorResponse</a:t>
            </a:r>
            <a:r>
              <a:rPr lang="en-US" sz="1400" b="0">
                <a:solidFill>
                  <a:srgbClr val="000000"/>
                </a:solidFill>
                <a:effectLst/>
                <a:latin typeface="Cascadia Mono" panose="020B0609020000020004" pitchFamily="49" charset="0"/>
              </a:rPr>
              <a:t>;</a:t>
            </a:r>
          </a:p>
          <a:p>
            <a:br>
              <a:rPr lang="en-US" sz="1400" b="0">
                <a:solidFill>
                  <a:srgbClr val="000000"/>
                </a:solidFill>
                <a:effectLst/>
                <a:latin typeface="Cascadia Mono" panose="020B0609020000020004" pitchFamily="49" charset="0"/>
              </a:rPr>
            </a:br>
            <a:r>
              <a:rPr lang="en-US" sz="1400" b="0">
                <a:solidFill>
                  <a:srgbClr val="000000"/>
                </a:solidFill>
                <a:effectLst/>
                <a:latin typeface="Cascadia Mono" panose="020B0609020000020004" pitchFamily="49" charset="0"/>
              </a:rPr>
              <a:t>  @</a:t>
            </a:r>
            <a:r>
              <a:rPr lang="en-US" sz="1400" b="0">
                <a:solidFill>
                  <a:srgbClr val="800000"/>
                </a:solidFill>
                <a:effectLst/>
                <a:latin typeface="Cascadia Mono" panose="020B0609020000020004" pitchFamily="49" charset="0"/>
              </a:rPr>
              <a:t>delete</a:t>
            </a:r>
            <a:endParaRPr lang="en-US" sz="1400" b="0">
              <a:solidFill>
                <a:srgbClr val="000000"/>
              </a:solidFill>
              <a:effectLst/>
              <a:latin typeface="Cascadia Mono" panose="020B0609020000020004" pitchFamily="49" charset="0"/>
            </a:endParaRPr>
          </a:p>
          <a:p>
            <a:r>
              <a:rPr lang="en-US" sz="1400" b="0">
                <a:solidFill>
                  <a:srgbClr val="000000"/>
                </a:solidFill>
                <a:effectLst/>
                <a:latin typeface="Cascadia Mono" panose="020B0609020000020004" pitchFamily="49" charset="0"/>
              </a:rPr>
              <a:t>  </a:t>
            </a:r>
            <a:r>
              <a:rPr lang="en-US" sz="1400" b="0" err="1">
                <a:solidFill>
                  <a:srgbClr val="795E26"/>
                </a:solidFill>
                <a:effectLst/>
                <a:latin typeface="Cascadia Mono" panose="020B0609020000020004" pitchFamily="49" charset="0"/>
              </a:rPr>
              <a:t>deleteUser</a:t>
            </a:r>
            <a:r>
              <a:rPr lang="en-US" sz="1400" b="0">
                <a:solidFill>
                  <a:srgbClr val="000000"/>
                </a:solidFill>
                <a:effectLst/>
                <a:latin typeface="Cascadia Mono" panose="020B0609020000020004" pitchFamily="49" charset="0"/>
              </a:rPr>
              <a:t>(</a:t>
            </a:r>
          </a:p>
          <a:p>
            <a:r>
              <a:rPr lang="en-US" sz="1400">
                <a:solidFill>
                  <a:srgbClr val="000000"/>
                </a:solidFill>
                <a:latin typeface="Cascadia Mono" panose="020B0609020000020004" pitchFamily="49" charset="0"/>
              </a:rPr>
              <a:t>    </a:t>
            </a:r>
            <a:r>
              <a:rPr lang="en-US" sz="1400" b="0">
                <a:solidFill>
                  <a:srgbClr val="000000"/>
                </a:solidFill>
                <a:effectLst/>
                <a:latin typeface="Cascadia Mono" panose="020B0609020000020004" pitchFamily="49" charset="0"/>
              </a:rPr>
              <a:t>@</a:t>
            </a:r>
            <a:r>
              <a:rPr lang="en-US" sz="1400" b="0">
                <a:solidFill>
                  <a:srgbClr val="800000"/>
                </a:solidFill>
                <a:effectLst/>
                <a:latin typeface="Cascadia Mono" panose="020B0609020000020004" pitchFamily="49" charset="0"/>
              </a:rPr>
              <a:t>path</a:t>
            </a:r>
            <a:r>
              <a:rPr lang="en-US" sz="1400" b="0">
                <a:solidFill>
                  <a:srgbClr val="000000"/>
                </a:solidFill>
                <a:effectLst/>
                <a:latin typeface="Cascadia Mono" panose="020B0609020000020004" pitchFamily="49" charset="0"/>
              </a:rPr>
              <a:t> </a:t>
            </a:r>
            <a:r>
              <a:rPr lang="en-US" sz="1400" b="0" err="1">
                <a:solidFill>
                  <a:srgbClr val="001080"/>
                </a:solidFill>
                <a:effectLst/>
                <a:latin typeface="Cascadia Mono" panose="020B0609020000020004" pitchFamily="49" charset="0"/>
              </a:rPr>
              <a:t>userId</a:t>
            </a:r>
            <a:r>
              <a:rPr lang="en-US" sz="1400" b="0">
                <a:solidFill>
                  <a:srgbClr val="000000"/>
                </a:solidFill>
                <a:effectLst/>
                <a:latin typeface="Cascadia Mono" panose="020B0609020000020004" pitchFamily="49" charset="0"/>
              </a:rPr>
              <a:t>: </a:t>
            </a:r>
            <a:r>
              <a:rPr lang="en-US" sz="1400" b="0" err="1">
                <a:solidFill>
                  <a:srgbClr val="267F99"/>
                </a:solidFill>
                <a:effectLst/>
                <a:latin typeface="Cascadia Mono" panose="020B0609020000020004" pitchFamily="49" charset="0"/>
              </a:rPr>
              <a:t>uuid</a:t>
            </a:r>
            <a:r>
              <a:rPr lang="en-US" sz="1400">
                <a:solidFill>
                  <a:srgbClr val="000000"/>
                </a:solidFill>
                <a:latin typeface="Cascadia Mono" panose="020B0609020000020004" pitchFamily="49" charset="0"/>
              </a:rPr>
              <a:t>,</a:t>
            </a:r>
            <a:endParaRPr lang="en-US" sz="1400" b="0">
              <a:solidFill>
                <a:srgbClr val="267F99"/>
              </a:solidFill>
              <a:effectLst/>
              <a:latin typeface="Cascadia Mono" panose="020B0609020000020004" pitchFamily="49" charset="0"/>
            </a:endParaRPr>
          </a:p>
          <a:p>
            <a:r>
              <a:rPr lang="en-US" sz="1400">
                <a:solidFill>
                  <a:srgbClr val="000000"/>
                </a:solidFill>
                <a:latin typeface="Cascadia Mono" panose="020B0609020000020004" pitchFamily="49" charset="0"/>
              </a:rPr>
              <a:t>    @</a:t>
            </a:r>
            <a:r>
              <a:rPr lang="en-US" sz="1400">
                <a:solidFill>
                  <a:srgbClr val="800000"/>
                </a:solidFill>
                <a:latin typeface="Cascadia Mono" panose="020B0609020000020004" pitchFamily="49" charset="0"/>
              </a:rPr>
              <a:t>query</a:t>
            </a:r>
            <a:r>
              <a:rPr lang="en-US" sz="1400">
                <a:solidFill>
                  <a:srgbClr val="000000"/>
                </a:solidFill>
                <a:latin typeface="Cascadia Mono" panose="020B0609020000020004" pitchFamily="49" charset="0"/>
              </a:rPr>
              <a:t> </a:t>
            </a:r>
            <a:r>
              <a:rPr lang="en-US" sz="1400">
                <a:solidFill>
                  <a:srgbClr val="001080"/>
                </a:solidFill>
                <a:latin typeface="Cascadia Mono" panose="020B0609020000020004" pitchFamily="49" charset="0"/>
              </a:rPr>
              <a:t>hard</a:t>
            </a:r>
            <a:r>
              <a:rPr lang="en-US" sz="1400">
                <a:solidFill>
                  <a:srgbClr val="000000"/>
                </a:solidFill>
                <a:latin typeface="Cascadia Mono" panose="020B0609020000020004" pitchFamily="49" charset="0"/>
              </a:rPr>
              <a:t>?: </a:t>
            </a:r>
            <a:r>
              <a:rPr lang="en-US" sz="1400" err="1">
                <a:solidFill>
                  <a:srgbClr val="267F99"/>
                </a:solidFill>
                <a:latin typeface="Cascadia Mono" panose="020B0609020000020004" pitchFamily="49" charset="0"/>
              </a:rPr>
              <a:t>boolean</a:t>
            </a:r>
            <a:r>
              <a:rPr lang="en-US" sz="1400">
                <a:solidFill>
                  <a:srgbClr val="000000"/>
                </a:solidFill>
                <a:latin typeface="Cascadia Mono" panose="020B0609020000020004" pitchFamily="49" charset="0"/>
              </a:rPr>
              <a:t> = </a:t>
            </a:r>
            <a:r>
              <a:rPr lang="en-US" sz="1400">
                <a:solidFill>
                  <a:srgbClr val="0000FF"/>
                </a:solidFill>
                <a:latin typeface="Cascadia Mono" panose="020B0609020000020004" pitchFamily="49" charset="0"/>
              </a:rPr>
              <a:t>false</a:t>
            </a:r>
            <a:endParaRPr lang="en-US" sz="1400">
              <a:solidFill>
                <a:srgbClr val="000000"/>
              </a:solidFill>
              <a:latin typeface="Cascadia Mono" panose="020B0609020000020004" pitchFamily="49" charset="0"/>
            </a:endParaRPr>
          </a:p>
          <a:p>
            <a:r>
              <a:rPr lang="en-US" sz="1400" b="0">
                <a:solidFill>
                  <a:srgbClr val="000000"/>
                </a:solidFill>
                <a:effectLst/>
                <a:latin typeface="Cascadia Mono" panose="020B0609020000020004" pitchFamily="49" charset="0"/>
              </a:rPr>
              <a:t>): </a:t>
            </a:r>
          </a:p>
          <a:p>
            <a:r>
              <a:rPr lang="en-US" sz="1400">
                <a:solidFill>
                  <a:srgbClr val="000000"/>
                </a:solidFill>
                <a:latin typeface="Cascadia Mono" panose="020B0609020000020004" pitchFamily="49" charset="0"/>
              </a:rPr>
              <a:t>    </a:t>
            </a:r>
            <a:r>
              <a:rPr lang="en-US" sz="1400" b="0" err="1">
                <a:solidFill>
                  <a:srgbClr val="267F99"/>
                </a:solidFill>
                <a:effectLst/>
                <a:latin typeface="Cascadia Mono" panose="020B0609020000020004" pitchFamily="49" charset="0"/>
              </a:rPr>
              <a:t>NoContentResponse</a:t>
            </a:r>
            <a:r>
              <a:rPr lang="en-US" sz="1400" b="0">
                <a:solidFill>
                  <a:srgbClr val="000000"/>
                </a:solidFill>
                <a:effectLst/>
                <a:latin typeface="Cascadia Mono" panose="020B0609020000020004" pitchFamily="49" charset="0"/>
              </a:rPr>
              <a:t> | </a:t>
            </a:r>
            <a:r>
              <a:rPr lang="en-US" sz="1400" b="0" err="1">
                <a:solidFill>
                  <a:srgbClr val="267F99"/>
                </a:solidFill>
                <a:effectLst/>
                <a:latin typeface="Cascadia Mono" panose="020B0609020000020004" pitchFamily="49" charset="0"/>
              </a:rPr>
              <a:t>ErrorResponse</a:t>
            </a:r>
            <a:r>
              <a:rPr lang="en-US" sz="1400" b="0">
                <a:solidFill>
                  <a:srgbClr val="000000"/>
                </a:solidFill>
                <a:effectLst/>
                <a:latin typeface="Cascadia Mono" panose="020B0609020000020004" pitchFamily="49" charset="0"/>
              </a:rPr>
              <a:t>;</a:t>
            </a:r>
          </a:p>
          <a:p>
            <a:r>
              <a:rPr lang="en-US" sz="1400" b="0">
                <a:solidFill>
                  <a:srgbClr val="000000"/>
                </a:solidFill>
                <a:effectLst/>
                <a:latin typeface="Cascadia Mono" panose="020B0609020000020004" pitchFamily="49" charset="0"/>
              </a:rPr>
              <a:t>}</a:t>
            </a:r>
          </a:p>
        </p:txBody>
      </p:sp>
      <p:grpSp>
        <p:nvGrpSpPr>
          <p:cNvPr id="14" name="Group 13">
            <a:extLst>
              <a:ext uri="{FF2B5EF4-FFF2-40B4-BE49-F238E27FC236}">
                <a16:creationId xmlns:a16="http://schemas.microsoft.com/office/drawing/2014/main" id="{144B6014-F3A3-3E32-A663-526D3042567D}"/>
              </a:ext>
            </a:extLst>
          </p:cNvPr>
          <p:cNvGrpSpPr/>
          <p:nvPr/>
        </p:nvGrpSpPr>
        <p:grpSpPr>
          <a:xfrm>
            <a:off x="560629" y="1685484"/>
            <a:ext cx="4185032" cy="2062103"/>
            <a:chOff x="584200" y="2042608"/>
            <a:chExt cx="4185032" cy="2062103"/>
          </a:xfrm>
        </p:grpSpPr>
        <p:sp>
          <p:nvSpPr>
            <p:cNvPr id="5" name="TextBox 4">
              <a:extLst>
                <a:ext uri="{FF2B5EF4-FFF2-40B4-BE49-F238E27FC236}">
                  <a16:creationId xmlns:a16="http://schemas.microsoft.com/office/drawing/2014/main" id="{A0B5C40A-231F-062D-8A60-974FDF1F6929}"/>
                </a:ext>
              </a:extLst>
            </p:cNvPr>
            <p:cNvSpPr txBox="1"/>
            <p:nvPr/>
          </p:nvSpPr>
          <p:spPr>
            <a:xfrm>
              <a:off x="584200" y="2288829"/>
              <a:ext cx="3103479" cy="1815882"/>
            </a:xfrm>
            <a:prstGeom prst="rect">
              <a:avLst/>
            </a:prstGeom>
            <a:noFill/>
          </p:spPr>
          <p:txBody>
            <a:bodyPr wrap="square">
              <a:spAutoFit/>
            </a:bodyPr>
            <a:lstStyle/>
            <a:p>
              <a:r>
                <a:rPr lang="en-US" sz="1400" b="0">
                  <a:solidFill>
                    <a:srgbClr val="000000"/>
                  </a:solidFill>
                  <a:effectLst/>
                  <a:latin typeface="Cascadia Mono" panose="020B0609020000020004" pitchFamily="49" charset="0"/>
                </a:rPr>
                <a:t>@</a:t>
              </a:r>
              <a:r>
                <a:rPr lang="en-US" sz="1400" b="0">
                  <a:solidFill>
                    <a:srgbClr val="800000"/>
                  </a:solidFill>
                  <a:effectLst/>
                  <a:latin typeface="Cascadia Mono" panose="020B0609020000020004" pitchFamily="49" charset="0"/>
                </a:rPr>
                <a:t>get</a:t>
              </a:r>
              <a:endParaRPr lang="en-US" sz="1400" b="0">
                <a:solidFill>
                  <a:srgbClr val="000000"/>
                </a:solidFill>
                <a:effectLst/>
                <a:latin typeface="Cascadia Mono" panose="020B0609020000020004" pitchFamily="49" charset="0"/>
              </a:endParaRPr>
            </a:p>
            <a:p>
              <a:r>
                <a:rPr lang="en-US" sz="1400" b="0">
                  <a:solidFill>
                    <a:srgbClr val="000000"/>
                  </a:solidFill>
                  <a:effectLst/>
                  <a:latin typeface="Cascadia Mono" panose="020B0609020000020004" pitchFamily="49" charset="0"/>
                </a:rPr>
                <a:t>@</a:t>
              </a:r>
              <a:r>
                <a:rPr lang="en-US" sz="1400" b="0">
                  <a:solidFill>
                    <a:srgbClr val="800000"/>
                  </a:solidFill>
                  <a:effectLst/>
                  <a:latin typeface="Cascadia Mono" panose="020B0609020000020004" pitchFamily="49" charset="0"/>
                </a:rPr>
                <a:t>operationId</a:t>
              </a:r>
              <a:r>
                <a:rPr lang="en-US" sz="1400" b="0">
                  <a:solidFill>
                    <a:srgbClr val="000000"/>
                  </a:solidFill>
                  <a:effectLst/>
                  <a:latin typeface="Cascadia Mono" panose="020B0609020000020004" pitchFamily="49" charset="0"/>
                </a:rPr>
                <a:t>(</a:t>
              </a:r>
              <a:r>
                <a:rPr lang="en-US" sz="1400" b="0">
                  <a:solidFill>
                    <a:srgbClr val="A31515"/>
                  </a:solidFill>
                  <a:effectLst/>
                  <a:latin typeface="Cascadia Mono" panose="020B0609020000020004" pitchFamily="49" charset="0"/>
                </a:rPr>
                <a:t>"health"</a:t>
              </a:r>
              <a:r>
                <a:rPr lang="en-US" sz="1400" b="0">
                  <a:solidFill>
                    <a:srgbClr val="000000"/>
                  </a:solidFill>
                  <a:effectLst/>
                  <a:latin typeface="Cascadia Mono" panose="020B0609020000020004" pitchFamily="49" charset="0"/>
                </a:rPr>
                <a:t>)</a:t>
              </a:r>
            </a:p>
            <a:p>
              <a:r>
                <a:rPr lang="en-US" sz="1400" b="0">
                  <a:solidFill>
                    <a:srgbClr val="000000"/>
                  </a:solidFill>
                  <a:effectLst/>
                  <a:latin typeface="Cascadia Mono" panose="020B0609020000020004" pitchFamily="49" charset="0"/>
                </a:rPr>
                <a:t>@</a:t>
              </a:r>
              <a:r>
                <a:rPr lang="en-US" sz="1400" b="0">
                  <a:solidFill>
                    <a:srgbClr val="800000"/>
                  </a:solidFill>
                  <a:effectLst/>
                  <a:latin typeface="Cascadia Mono" panose="020B0609020000020004" pitchFamily="49" charset="0"/>
                </a:rPr>
                <a:t>route</a:t>
              </a:r>
              <a:r>
                <a:rPr lang="en-US" sz="1400" b="0">
                  <a:solidFill>
                    <a:srgbClr val="000000"/>
                  </a:solidFill>
                  <a:effectLst/>
                  <a:latin typeface="Cascadia Mono" panose="020B0609020000020004" pitchFamily="49" charset="0"/>
                </a:rPr>
                <a:t>(</a:t>
              </a:r>
              <a:r>
                <a:rPr lang="en-US" sz="1400" b="0">
                  <a:solidFill>
                    <a:srgbClr val="A31515"/>
                  </a:solidFill>
                  <a:effectLst/>
                  <a:latin typeface="Cascadia Mono" panose="020B0609020000020004" pitchFamily="49" charset="0"/>
                </a:rPr>
                <a:t>"/healthcheck"</a:t>
              </a:r>
              <a:r>
                <a:rPr lang="en-US" sz="1400" b="0">
                  <a:solidFill>
                    <a:srgbClr val="000000"/>
                  </a:solidFill>
                  <a:effectLst/>
                  <a:latin typeface="Cascadia Mono" panose="020B0609020000020004" pitchFamily="49" charset="0"/>
                </a:rPr>
                <a:t>)</a:t>
              </a:r>
            </a:p>
            <a:p>
              <a:r>
                <a:rPr lang="en-US" sz="1400" b="0">
                  <a:solidFill>
                    <a:srgbClr val="0000FF"/>
                  </a:solidFill>
                  <a:effectLst/>
                  <a:latin typeface="Cascadia Mono" panose="020B0609020000020004" pitchFamily="49" charset="0"/>
                </a:rPr>
                <a:t>op</a:t>
              </a:r>
              <a:r>
                <a:rPr lang="en-US" sz="1400" b="0">
                  <a:solidFill>
                    <a:srgbClr val="000000"/>
                  </a:solidFill>
                  <a:effectLst/>
                  <a:latin typeface="Cascadia Mono" panose="020B0609020000020004" pitchFamily="49" charset="0"/>
                </a:rPr>
                <a:t> </a:t>
              </a:r>
              <a:r>
                <a:rPr lang="en-US" sz="1400" b="0" err="1">
                  <a:solidFill>
                    <a:srgbClr val="795E26"/>
                  </a:solidFill>
                  <a:effectLst/>
                  <a:latin typeface="Cascadia Mono" panose="020B0609020000020004" pitchFamily="49" charset="0"/>
                </a:rPr>
                <a:t>healthcheck</a:t>
              </a:r>
              <a:r>
                <a:rPr lang="en-US" sz="1400" b="0">
                  <a:solidFill>
                    <a:srgbClr val="000000"/>
                  </a:solidFill>
                  <a:effectLst/>
                  <a:latin typeface="Cascadia Mono" panose="020B0609020000020004" pitchFamily="49" charset="0"/>
                </a:rPr>
                <a:t>():</a:t>
              </a:r>
            </a:p>
            <a:p>
              <a:r>
                <a:rPr lang="en-US" sz="1400">
                  <a:solidFill>
                    <a:srgbClr val="000000"/>
                  </a:solidFill>
                  <a:latin typeface="Cascadia Mono" panose="020B0609020000020004" pitchFamily="49" charset="0"/>
                </a:rPr>
                <a:t>  </a:t>
              </a:r>
              <a:r>
                <a:rPr lang="en-US" sz="1400" b="0" err="1">
                  <a:solidFill>
                    <a:srgbClr val="267F99"/>
                  </a:solidFill>
                  <a:effectLst/>
                  <a:latin typeface="Cascadia Mono" panose="020B0609020000020004" pitchFamily="49" charset="0"/>
                </a:rPr>
                <a:t>HealthCheckApiResponse</a:t>
              </a:r>
              <a:r>
                <a:rPr lang="en-US" sz="1400" b="0">
                  <a:solidFill>
                    <a:srgbClr val="000000"/>
                  </a:solidFill>
                  <a:effectLst/>
                  <a:latin typeface="Cascadia Mono" panose="020B0609020000020004" pitchFamily="49" charset="0"/>
                </a:rPr>
                <a:t> |</a:t>
              </a:r>
            </a:p>
            <a:p>
              <a:r>
                <a:rPr lang="en-US" sz="1400">
                  <a:solidFill>
                    <a:srgbClr val="000000"/>
                  </a:solidFill>
                  <a:latin typeface="Cascadia Mono" panose="020B0609020000020004" pitchFamily="49" charset="0"/>
                </a:rPr>
                <a:t>  </a:t>
              </a:r>
              <a:r>
                <a:rPr lang="en-US" sz="1400" b="0" err="1">
                  <a:solidFill>
                    <a:srgbClr val="267F99"/>
                  </a:solidFill>
                  <a:effectLst/>
                  <a:latin typeface="Cascadia Mono" panose="020B0609020000020004" pitchFamily="49" charset="0"/>
                </a:rPr>
                <a:t>ErrorResponse</a:t>
              </a:r>
              <a:r>
                <a:rPr lang="en-US" sz="1400" b="0">
                  <a:solidFill>
                    <a:srgbClr val="000000"/>
                  </a:solidFill>
                  <a:effectLst/>
                  <a:latin typeface="Cascadia Mono" panose="020B0609020000020004" pitchFamily="49" charset="0"/>
                </a:rPr>
                <a:t>;</a:t>
              </a:r>
            </a:p>
            <a:p>
              <a:br>
                <a:rPr lang="en-US" sz="1400" b="0">
                  <a:solidFill>
                    <a:srgbClr val="000000"/>
                  </a:solidFill>
                  <a:effectLst/>
                  <a:latin typeface="Cascadia Mono" panose="020B0609020000020004" pitchFamily="49" charset="0"/>
                </a:rPr>
              </a:br>
              <a:endParaRPr lang="en-US" sz="1400" b="0">
                <a:solidFill>
                  <a:srgbClr val="000000"/>
                </a:solidFill>
                <a:effectLst/>
                <a:latin typeface="Cascadia Mono" panose="020B0609020000020004" pitchFamily="49" charset="0"/>
              </a:endParaRPr>
            </a:p>
          </p:txBody>
        </p:sp>
        <p:sp>
          <p:nvSpPr>
            <p:cNvPr id="8" name="TextBox 7">
              <a:extLst>
                <a:ext uri="{FF2B5EF4-FFF2-40B4-BE49-F238E27FC236}">
                  <a16:creationId xmlns:a16="http://schemas.microsoft.com/office/drawing/2014/main" id="{2F0628AA-FAB3-CEAD-51F0-089205F2C8C7}"/>
                </a:ext>
              </a:extLst>
            </p:cNvPr>
            <p:cNvSpPr txBox="1"/>
            <p:nvPr/>
          </p:nvSpPr>
          <p:spPr>
            <a:xfrm>
              <a:off x="689589" y="2042608"/>
              <a:ext cx="4079643" cy="246221"/>
            </a:xfrm>
            <a:prstGeom prst="rect">
              <a:avLst/>
            </a:prstGeom>
            <a:noFill/>
          </p:spPr>
          <p:txBody>
            <a:bodyPr wrap="none" lIns="0" tIns="0" rIns="0" bIns="0" rtlCol="0">
              <a:spAutoFit/>
            </a:bodyPr>
            <a:lstStyle/>
            <a:p>
              <a:pPr algn="l"/>
              <a:r>
                <a:rPr lang="en-US" sz="1600">
                  <a:latin typeface="Segoe Print" panose="02000600000000000000" pitchFamily="2" charset="0"/>
                </a:rPr>
                <a:t>For simple operations we can use “op”:</a:t>
              </a:r>
            </a:p>
          </p:txBody>
        </p:sp>
      </p:grpSp>
      <p:grpSp>
        <p:nvGrpSpPr>
          <p:cNvPr id="15" name="Group 14">
            <a:extLst>
              <a:ext uri="{FF2B5EF4-FFF2-40B4-BE49-F238E27FC236}">
                <a16:creationId xmlns:a16="http://schemas.microsoft.com/office/drawing/2014/main" id="{439F591A-837E-C811-085B-23B45982E02F}"/>
              </a:ext>
            </a:extLst>
          </p:cNvPr>
          <p:cNvGrpSpPr/>
          <p:nvPr/>
        </p:nvGrpSpPr>
        <p:grpSpPr>
          <a:xfrm>
            <a:off x="443864" y="1334514"/>
            <a:ext cx="5448172" cy="2997180"/>
            <a:chOff x="443864" y="2151933"/>
            <a:chExt cx="5448172" cy="2997180"/>
          </a:xfrm>
        </p:grpSpPr>
        <p:sp>
          <p:nvSpPr>
            <p:cNvPr id="9" name="TextBox 8">
              <a:extLst>
                <a:ext uri="{FF2B5EF4-FFF2-40B4-BE49-F238E27FC236}">
                  <a16:creationId xmlns:a16="http://schemas.microsoft.com/office/drawing/2014/main" id="{A6C9B1E5-F98D-69BB-044D-7388AB74B16E}"/>
                </a:ext>
              </a:extLst>
            </p:cNvPr>
            <p:cNvSpPr txBox="1"/>
            <p:nvPr/>
          </p:nvSpPr>
          <p:spPr>
            <a:xfrm>
              <a:off x="443864" y="4656670"/>
              <a:ext cx="4301797" cy="492443"/>
            </a:xfrm>
            <a:prstGeom prst="rect">
              <a:avLst/>
            </a:prstGeom>
            <a:noFill/>
          </p:spPr>
          <p:txBody>
            <a:bodyPr wrap="square" lIns="0" tIns="0" rIns="0" bIns="0" rtlCol="0">
              <a:spAutoFit/>
            </a:bodyPr>
            <a:lstStyle/>
            <a:p>
              <a:pPr algn="l"/>
              <a:r>
                <a:rPr lang="en-US" sz="1600">
                  <a:latin typeface="Segoe Print" panose="02000600000000000000" pitchFamily="2" charset="0"/>
                </a:rPr>
                <a:t>To group operations in logical blocks, we can use “interfaces” instead</a:t>
              </a:r>
            </a:p>
          </p:txBody>
        </p:sp>
        <p:sp>
          <p:nvSpPr>
            <p:cNvPr id="10" name="Freeform: Shape 9">
              <a:extLst>
                <a:ext uri="{FF2B5EF4-FFF2-40B4-BE49-F238E27FC236}">
                  <a16:creationId xmlns:a16="http://schemas.microsoft.com/office/drawing/2014/main" id="{F8197978-62DF-796C-DBDA-9DBA0FDCF0A5}"/>
                </a:ext>
              </a:extLst>
            </p:cNvPr>
            <p:cNvSpPr/>
            <p:nvPr/>
          </p:nvSpPr>
          <p:spPr bwMode="auto">
            <a:xfrm>
              <a:off x="4628896" y="2151933"/>
              <a:ext cx="1263140" cy="2944591"/>
            </a:xfrm>
            <a:custGeom>
              <a:avLst/>
              <a:gdLst>
                <a:gd name="connsiteX0" fmla="*/ 0 w 2206935"/>
                <a:gd name="connsiteY0" fmla="*/ 2378815 h 2520802"/>
                <a:gd name="connsiteX1" fmla="*/ 1808174 w 2206935"/>
                <a:gd name="connsiteY1" fmla="*/ 2344439 h 2520802"/>
                <a:gd name="connsiteX2" fmla="*/ 1821925 w 2206935"/>
                <a:gd name="connsiteY2" fmla="*/ 632517 h 2520802"/>
                <a:gd name="connsiteX3" fmla="*/ 2206935 w 2206935"/>
                <a:gd name="connsiteY3" fmla="*/ 0 h 2520802"/>
              </a:gdLst>
              <a:ahLst/>
              <a:cxnLst>
                <a:cxn ang="0">
                  <a:pos x="connsiteX0" y="connsiteY0"/>
                </a:cxn>
                <a:cxn ang="0">
                  <a:pos x="connsiteX1" y="connsiteY1"/>
                </a:cxn>
                <a:cxn ang="0">
                  <a:pos x="connsiteX2" y="connsiteY2"/>
                </a:cxn>
                <a:cxn ang="0">
                  <a:pos x="connsiteX3" y="connsiteY3"/>
                </a:cxn>
              </a:cxnLst>
              <a:rect l="l" t="t" r="r" b="b"/>
              <a:pathLst>
                <a:path w="2206935" h="2520802">
                  <a:moveTo>
                    <a:pt x="0" y="2378815"/>
                  </a:moveTo>
                  <a:cubicBezTo>
                    <a:pt x="752260" y="2507152"/>
                    <a:pt x="1504520" y="2635489"/>
                    <a:pt x="1808174" y="2344439"/>
                  </a:cubicBezTo>
                  <a:cubicBezTo>
                    <a:pt x="2111828" y="2053389"/>
                    <a:pt x="1755465" y="1023257"/>
                    <a:pt x="1821925" y="632517"/>
                  </a:cubicBezTo>
                  <a:cubicBezTo>
                    <a:pt x="1888385" y="241777"/>
                    <a:pt x="2047660" y="120888"/>
                    <a:pt x="2206935"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259A03FD-AF61-37BF-1DD8-D32F5865B3C4}"/>
              </a:ext>
            </a:extLst>
          </p:cNvPr>
          <p:cNvGrpSpPr/>
          <p:nvPr/>
        </p:nvGrpSpPr>
        <p:grpSpPr>
          <a:xfrm>
            <a:off x="584200" y="1958775"/>
            <a:ext cx="11295316" cy="4338112"/>
            <a:chOff x="584200" y="1958775"/>
            <a:chExt cx="11295316" cy="4338112"/>
          </a:xfrm>
        </p:grpSpPr>
        <p:sp>
          <p:nvSpPr>
            <p:cNvPr id="11" name="TextBox 10">
              <a:extLst>
                <a:ext uri="{FF2B5EF4-FFF2-40B4-BE49-F238E27FC236}">
                  <a16:creationId xmlns:a16="http://schemas.microsoft.com/office/drawing/2014/main" id="{A005F0F0-8FE0-18F8-672C-ADA311597DEC}"/>
                </a:ext>
              </a:extLst>
            </p:cNvPr>
            <p:cNvSpPr txBox="1"/>
            <p:nvPr/>
          </p:nvSpPr>
          <p:spPr>
            <a:xfrm>
              <a:off x="584200" y="4712549"/>
              <a:ext cx="4301797" cy="492443"/>
            </a:xfrm>
            <a:prstGeom prst="rect">
              <a:avLst/>
            </a:prstGeom>
            <a:noFill/>
          </p:spPr>
          <p:txBody>
            <a:bodyPr wrap="square" lIns="0" tIns="0" rIns="0" bIns="0" rtlCol="0">
              <a:spAutoFit/>
            </a:bodyPr>
            <a:lstStyle/>
            <a:p>
              <a:pPr algn="l"/>
              <a:r>
                <a:rPr lang="en-US" sz="1600">
                  <a:latin typeface="Segoe Print" panose="02000600000000000000" pitchFamily="2" charset="0"/>
                </a:rPr>
                <a:t>The union of all response types is described with a union type</a:t>
              </a:r>
            </a:p>
          </p:txBody>
        </p:sp>
        <p:sp>
          <p:nvSpPr>
            <p:cNvPr id="17" name="Rectangle 16">
              <a:extLst>
                <a:ext uri="{FF2B5EF4-FFF2-40B4-BE49-F238E27FC236}">
                  <a16:creationId xmlns:a16="http://schemas.microsoft.com/office/drawing/2014/main" id="{911BE419-C06E-A3F0-8093-AC4D32C37951}"/>
                </a:ext>
              </a:extLst>
            </p:cNvPr>
            <p:cNvSpPr/>
            <p:nvPr/>
          </p:nvSpPr>
          <p:spPr bwMode="auto">
            <a:xfrm>
              <a:off x="6400800" y="1958775"/>
              <a:ext cx="5478716" cy="328156"/>
            </a:xfrm>
            <a:prstGeom prst="rect">
              <a:avLst/>
            </a:prstGeom>
            <a:noFill/>
            <a:ln w="25400">
              <a:solidFill>
                <a:schemeClr val="dk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F7D7352D-CB3B-4403-817B-9704F95F3A3F}"/>
                </a:ext>
              </a:extLst>
            </p:cNvPr>
            <p:cNvSpPr/>
            <p:nvPr/>
          </p:nvSpPr>
          <p:spPr bwMode="auto">
            <a:xfrm>
              <a:off x="6308887" y="6026731"/>
              <a:ext cx="3609137" cy="270156"/>
            </a:xfrm>
            <a:prstGeom prst="rect">
              <a:avLst/>
            </a:prstGeom>
            <a:noFill/>
            <a:ln w="25400">
              <a:solidFill>
                <a:schemeClr val="dk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171FE51E-2C6A-04B5-912F-CEA35C55B48C}"/>
                </a:ext>
              </a:extLst>
            </p:cNvPr>
            <p:cNvSpPr/>
            <p:nvPr/>
          </p:nvSpPr>
          <p:spPr bwMode="auto">
            <a:xfrm>
              <a:off x="6400801" y="4561212"/>
              <a:ext cx="3507698" cy="302675"/>
            </a:xfrm>
            <a:prstGeom prst="rect">
              <a:avLst/>
            </a:prstGeom>
            <a:noFill/>
            <a:ln w="25400">
              <a:solidFill>
                <a:schemeClr val="dk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3" name="Freeform: Shape 22">
              <a:extLst>
                <a:ext uri="{FF2B5EF4-FFF2-40B4-BE49-F238E27FC236}">
                  <a16:creationId xmlns:a16="http://schemas.microsoft.com/office/drawing/2014/main" id="{D72B0C2F-496A-A746-74C8-E59A5BFDE010}"/>
                </a:ext>
              </a:extLst>
            </p:cNvPr>
            <p:cNvSpPr/>
            <p:nvPr/>
          </p:nvSpPr>
          <p:spPr bwMode="auto">
            <a:xfrm>
              <a:off x="6090557" y="2558513"/>
              <a:ext cx="3535136" cy="1057275"/>
            </a:xfrm>
            <a:custGeom>
              <a:avLst/>
              <a:gdLst>
                <a:gd name="connsiteX0" fmla="*/ 0 w 3535136"/>
                <a:gd name="connsiteY0" fmla="*/ 673554 h 1057275"/>
                <a:gd name="connsiteX1" fmla="*/ 0 w 3535136"/>
                <a:gd name="connsiteY1" fmla="*/ 1057275 h 1057275"/>
                <a:gd name="connsiteX2" fmla="*/ 3535136 w 3535136"/>
                <a:gd name="connsiteY2" fmla="*/ 1057275 h 1057275"/>
                <a:gd name="connsiteX3" fmla="*/ 3535136 w 3535136"/>
                <a:gd name="connsiteY3" fmla="*/ 0 h 1057275"/>
                <a:gd name="connsiteX4" fmla="*/ 3155497 w 3535136"/>
                <a:gd name="connsiteY4" fmla="*/ 0 h 1057275"/>
                <a:gd name="connsiteX5" fmla="*/ 3155497 w 3535136"/>
                <a:gd name="connsiteY5" fmla="*/ 326572 h 1057275"/>
                <a:gd name="connsiteX6" fmla="*/ 0 w 3535136"/>
                <a:gd name="connsiteY6" fmla="*/ 326572 h 1057275"/>
                <a:gd name="connsiteX7" fmla="*/ 0 w 3535136"/>
                <a:gd name="connsiteY7" fmla="*/ 673554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5136" h="1057275">
                  <a:moveTo>
                    <a:pt x="0" y="673554"/>
                  </a:moveTo>
                  <a:lnTo>
                    <a:pt x="0" y="1057275"/>
                  </a:lnTo>
                  <a:lnTo>
                    <a:pt x="3535136" y="1057275"/>
                  </a:lnTo>
                  <a:lnTo>
                    <a:pt x="3535136" y="0"/>
                  </a:lnTo>
                  <a:lnTo>
                    <a:pt x="3155497" y="0"/>
                  </a:lnTo>
                  <a:lnTo>
                    <a:pt x="3155497" y="326572"/>
                  </a:lnTo>
                  <a:lnTo>
                    <a:pt x="0" y="326572"/>
                  </a:lnTo>
                  <a:lnTo>
                    <a:pt x="0" y="673554"/>
                  </a:lnTo>
                  <a:close/>
                </a:path>
              </a:pathLst>
            </a:custGeom>
            <a:noFill/>
            <a:ln w="25400">
              <a:solidFill>
                <a:schemeClr val="dk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2" name="Freeform: Shape 11">
              <a:extLst>
                <a:ext uri="{FF2B5EF4-FFF2-40B4-BE49-F238E27FC236}">
                  <a16:creationId xmlns:a16="http://schemas.microsoft.com/office/drawing/2014/main" id="{5C5BA96B-EC89-C721-EFB7-610B401FF8E6}"/>
                </a:ext>
              </a:extLst>
            </p:cNvPr>
            <p:cNvSpPr/>
            <p:nvPr/>
          </p:nvSpPr>
          <p:spPr bwMode="auto">
            <a:xfrm>
              <a:off x="2653145" y="5230091"/>
              <a:ext cx="3422073" cy="1047951"/>
            </a:xfrm>
            <a:custGeom>
              <a:avLst/>
              <a:gdLst>
                <a:gd name="connsiteX0" fmla="*/ 0 w 3422073"/>
                <a:gd name="connsiteY0" fmla="*/ 0 h 1047951"/>
                <a:gd name="connsiteX1" fmla="*/ 1177637 w 3422073"/>
                <a:gd name="connsiteY1" fmla="*/ 955964 h 1047951"/>
                <a:gd name="connsiteX2" fmla="*/ 3422073 w 3422073"/>
                <a:gd name="connsiteY2" fmla="*/ 955964 h 1047951"/>
              </a:gdLst>
              <a:ahLst/>
              <a:cxnLst>
                <a:cxn ang="0">
                  <a:pos x="connsiteX0" y="connsiteY0"/>
                </a:cxn>
                <a:cxn ang="0">
                  <a:pos x="connsiteX1" y="connsiteY1"/>
                </a:cxn>
                <a:cxn ang="0">
                  <a:pos x="connsiteX2" y="connsiteY2"/>
                </a:cxn>
              </a:cxnLst>
              <a:rect l="l" t="t" r="r" b="b"/>
              <a:pathLst>
                <a:path w="3422073" h="1047951">
                  <a:moveTo>
                    <a:pt x="0" y="0"/>
                  </a:moveTo>
                  <a:cubicBezTo>
                    <a:pt x="303646" y="398318"/>
                    <a:pt x="607292" y="796637"/>
                    <a:pt x="1177637" y="955964"/>
                  </a:cubicBezTo>
                  <a:cubicBezTo>
                    <a:pt x="1747982" y="1115291"/>
                    <a:pt x="2585027" y="1035627"/>
                    <a:pt x="3422073" y="955964"/>
                  </a:cubicBezTo>
                </a:path>
              </a:pathLst>
            </a:custGeom>
            <a:ln>
              <a:headEnd type="none" w="med" len="med"/>
              <a:tailEnd type="stealth" w="lg"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679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5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5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25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492CDA-4E91-9B0F-448C-1A4E35CBC9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0BFCD7-6653-CD7B-77F2-83F201138780}"/>
              </a:ext>
            </a:extLst>
          </p:cNvPr>
          <p:cNvSpPr>
            <a:spLocks noGrp="1"/>
          </p:cNvSpPr>
          <p:nvPr>
            <p:ph type="title"/>
          </p:nvPr>
        </p:nvSpPr>
        <p:spPr>
          <a:xfrm>
            <a:off x="588263" y="457200"/>
            <a:ext cx="11018520" cy="553998"/>
          </a:xfrm>
        </p:spPr>
        <p:txBody>
          <a:bodyPr/>
          <a:lstStyle/>
          <a:p>
            <a:r>
              <a:rPr lang="en-US"/>
              <a:t>The TypeSpec syntax (4/4)</a:t>
            </a:r>
          </a:p>
        </p:txBody>
      </p:sp>
      <p:sp>
        <p:nvSpPr>
          <p:cNvPr id="3" name="Content Placeholder 2">
            <a:extLst>
              <a:ext uri="{FF2B5EF4-FFF2-40B4-BE49-F238E27FC236}">
                <a16:creationId xmlns:a16="http://schemas.microsoft.com/office/drawing/2014/main" id="{24200C5B-624A-079E-5EDD-2CC690ECE63F}"/>
              </a:ext>
            </a:extLst>
          </p:cNvPr>
          <p:cNvSpPr>
            <a:spLocks noGrp="1"/>
          </p:cNvSpPr>
          <p:nvPr>
            <p:ph idx="1"/>
          </p:nvPr>
        </p:nvSpPr>
        <p:spPr>
          <a:xfrm>
            <a:off x="584201" y="1435503"/>
            <a:ext cx="5023644" cy="3385542"/>
          </a:xfrm>
        </p:spPr>
        <p:txBody>
          <a:bodyPr/>
          <a:lstStyle/>
          <a:p>
            <a:r>
              <a:rPr lang="en-US"/>
              <a:t>Decorators are used to describe how models and operations will be emitted:</a:t>
            </a:r>
          </a:p>
          <a:p>
            <a:pPr lvl="1"/>
            <a:r>
              <a:rPr lang="en-US"/>
              <a:t>Validation rules (min, max, patterns, formats, etc.)</a:t>
            </a:r>
          </a:p>
          <a:p>
            <a:pPr lvl="1"/>
            <a:r>
              <a:rPr lang="en-US"/>
              <a:t>Documentation</a:t>
            </a:r>
          </a:p>
          <a:p>
            <a:pPr lvl="1"/>
            <a:r>
              <a:rPr lang="en-US"/>
              <a:t>HTTP verbs and routing attributes (</a:t>
            </a:r>
            <a:r>
              <a:rPr lang="en-US" err="1"/>
              <a:t>OpenAPI</a:t>
            </a:r>
            <a:r>
              <a:rPr lang="en-US"/>
              <a:t> emitter only)</a:t>
            </a:r>
            <a:endParaRPr lang="en-US" u="sng"/>
          </a:p>
          <a:p>
            <a:pPr lvl="1"/>
            <a:r>
              <a:rPr lang="en-US"/>
              <a:t>Fields attributes (</a:t>
            </a:r>
            <a:r>
              <a:rPr lang="en-US" err="1"/>
              <a:t>Protobuf</a:t>
            </a:r>
            <a:r>
              <a:rPr lang="en-US"/>
              <a:t> emitter only)</a:t>
            </a:r>
          </a:p>
        </p:txBody>
      </p:sp>
      <p:sp>
        <p:nvSpPr>
          <p:cNvPr id="5" name="TextBox 4">
            <a:extLst>
              <a:ext uri="{FF2B5EF4-FFF2-40B4-BE49-F238E27FC236}">
                <a16:creationId xmlns:a16="http://schemas.microsoft.com/office/drawing/2014/main" id="{0C4EB0A5-6C08-7106-DE96-BD8E266073F4}"/>
              </a:ext>
            </a:extLst>
          </p:cNvPr>
          <p:cNvSpPr txBox="1"/>
          <p:nvPr/>
        </p:nvSpPr>
        <p:spPr>
          <a:xfrm>
            <a:off x="6650831" y="1435503"/>
            <a:ext cx="5336382" cy="5016758"/>
          </a:xfrm>
          <a:prstGeom prst="rect">
            <a:avLst/>
          </a:prstGeom>
          <a:noFill/>
        </p:spPr>
        <p:txBody>
          <a:bodyPr wrap="square">
            <a:spAutoFit/>
          </a:bodyPr>
          <a:lstStyle/>
          <a:p>
            <a:r>
              <a:rPr lang="en-US" sz="1600" b="0">
                <a:solidFill>
                  <a:srgbClr val="000000"/>
                </a:solidFill>
                <a:effectLst/>
                <a:latin typeface="Cascadia Mono" panose="020B0609020000020004" pitchFamily="49" charset="0"/>
              </a:rPr>
              <a:t>@</a:t>
            </a:r>
            <a:r>
              <a:rPr lang="en-US" sz="1600" b="0">
                <a:solidFill>
                  <a:srgbClr val="800000"/>
                </a:solidFill>
                <a:effectLst/>
                <a:latin typeface="Cascadia Mono" panose="020B0609020000020004" pitchFamily="49" charset="0"/>
              </a:rPr>
              <a:t>route</a:t>
            </a:r>
            <a:r>
              <a:rPr lang="en-US" sz="1600" b="0">
                <a:solidFill>
                  <a:srgbClr val="000000"/>
                </a:solidFill>
                <a:effectLst/>
                <a:latin typeface="Cascadia Mono" panose="020B0609020000020004" pitchFamily="49" charset="0"/>
              </a:rPr>
              <a:t>(</a:t>
            </a:r>
            <a:r>
              <a:rPr lang="en-US" sz="1600" b="0">
                <a:solidFill>
                  <a:srgbClr val="A31515"/>
                </a:solidFill>
                <a:effectLst/>
                <a:latin typeface="Cascadia Mono" panose="020B0609020000020004" pitchFamily="49" charset="0"/>
              </a:rPr>
              <a:t>"/users"</a:t>
            </a:r>
            <a:r>
              <a:rPr lang="en-US" sz="1600" b="0">
                <a:solidFill>
                  <a:srgbClr val="000000"/>
                </a:solidFill>
                <a:effectLst/>
                <a:latin typeface="Cascadia Mono" panose="020B0609020000020004" pitchFamily="49" charset="0"/>
              </a:rPr>
              <a:t>)</a:t>
            </a:r>
          </a:p>
          <a:p>
            <a:r>
              <a:rPr lang="en-US" sz="1600" b="0" strike="sngStrike">
                <a:solidFill>
                  <a:srgbClr val="000000"/>
                </a:solidFill>
                <a:effectLst/>
                <a:latin typeface="Cascadia Mono" panose="020B0609020000020004" pitchFamily="49" charset="0"/>
              </a:rPr>
              <a:t>@</a:t>
            </a:r>
            <a:r>
              <a:rPr lang="en-US" sz="1600" b="0" strike="sngStrike">
                <a:solidFill>
                  <a:srgbClr val="800000"/>
                </a:solidFill>
                <a:effectLst/>
                <a:latin typeface="Cascadia Mono" panose="020B0609020000020004" pitchFamily="49" charset="0"/>
              </a:rPr>
              <a:t>deprecated</a:t>
            </a:r>
            <a:r>
              <a:rPr lang="en-US" sz="1600" b="0" strike="sngStrike">
                <a:solidFill>
                  <a:srgbClr val="000000"/>
                </a:solidFill>
                <a:effectLst/>
                <a:latin typeface="Cascadia Mono" panose="020B0609020000020004" pitchFamily="49" charset="0"/>
              </a:rPr>
              <a:t>(</a:t>
            </a:r>
            <a:r>
              <a:rPr lang="en-US" sz="1600" b="0" strike="sngStrike">
                <a:solidFill>
                  <a:srgbClr val="A31515"/>
                </a:solidFill>
                <a:effectLst/>
                <a:latin typeface="Cascadia Mono" panose="020B0609020000020004" pitchFamily="49" charset="0"/>
              </a:rPr>
              <a:t>"Use the new API instead"</a:t>
            </a:r>
            <a:r>
              <a:rPr lang="en-US" sz="1600" b="0" strike="sngStrike">
                <a:solidFill>
                  <a:srgbClr val="000000"/>
                </a:solidFill>
                <a:effectLst/>
                <a:latin typeface="Cascadia Mono" panose="020B0609020000020004" pitchFamily="49" charset="0"/>
              </a:rPr>
              <a:t>)</a:t>
            </a:r>
          </a:p>
          <a:p>
            <a:r>
              <a:rPr lang="en-US" sz="1600" b="0">
                <a:solidFill>
                  <a:srgbClr val="0000FF"/>
                </a:solidFill>
                <a:effectLst/>
                <a:latin typeface="Cascadia Mono" panose="020B0609020000020004" pitchFamily="49" charset="0"/>
              </a:rPr>
              <a:t>interface</a:t>
            </a:r>
            <a:r>
              <a:rPr lang="en-US" sz="1600" b="0">
                <a:solidFill>
                  <a:srgbClr val="000000"/>
                </a:solidFill>
                <a:effectLst/>
                <a:latin typeface="Cascadia Mono" panose="020B0609020000020004" pitchFamily="49" charset="0"/>
              </a:rPr>
              <a:t> </a:t>
            </a:r>
            <a:r>
              <a:rPr lang="en-US" sz="1600" b="0" err="1">
                <a:solidFill>
                  <a:srgbClr val="267F99"/>
                </a:solidFill>
                <a:effectLst/>
                <a:latin typeface="Cascadia Mono" panose="020B0609020000020004" pitchFamily="49" charset="0"/>
              </a:rPr>
              <a:t>UserService</a:t>
            </a:r>
            <a:r>
              <a:rPr lang="en-US" sz="1600" b="0">
                <a:solidFill>
                  <a:srgbClr val="000000"/>
                </a:solidFill>
                <a:effectLst/>
                <a:latin typeface="Cascadia Mono" panose="020B0609020000020004" pitchFamily="49" charset="0"/>
              </a:rPr>
              <a:t> {</a:t>
            </a:r>
          </a:p>
          <a:p>
            <a:r>
              <a:rPr lang="en-US" sz="1600" b="0">
                <a:solidFill>
                  <a:srgbClr val="000000"/>
                </a:solidFill>
                <a:effectLst/>
                <a:latin typeface="Cascadia Mono" panose="020B0609020000020004" pitchFamily="49" charset="0"/>
              </a:rPr>
              <a:t>  @</a:t>
            </a:r>
            <a:r>
              <a:rPr lang="en-US" sz="1600" b="0">
                <a:solidFill>
                  <a:srgbClr val="800000"/>
                </a:solidFill>
                <a:effectLst/>
                <a:latin typeface="Cascadia Mono" panose="020B0609020000020004" pitchFamily="49" charset="0"/>
              </a:rPr>
              <a:t>get</a:t>
            </a:r>
            <a:endParaRPr lang="en-US" sz="1600" b="0">
              <a:solidFill>
                <a:srgbClr val="000000"/>
              </a:solidFill>
              <a:effectLst/>
              <a:latin typeface="Cascadia Mono" panose="020B0609020000020004" pitchFamily="49" charset="0"/>
            </a:endParaRPr>
          </a:p>
          <a:p>
            <a:r>
              <a:rPr lang="en-US" sz="1600" b="0">
                <a:solidFill>
                  <a:srgbClr val="000000"/>
                </a:solidFill>
                <a:effectLst/>
                <a:latin typeface="Cascadia Mono" panose="020B0609020000020004" pitchFamily="49" charset="0"/>
              </a:rPr>
              <a:t>  @</a:t>
            </a:r>
            <a:r>
              <a:rPr lang="en-US" sz="1600" b="0">
                <a:solidFill>
                  <a:srgbClr val="800000"/>
                </a:solidFill>
                <a:effectLst/>
                <a:latin typeface="Cascadia Mono" panose="020B0609020000020004" pitchFamily="49" charset="0"/>
              </a:rPr>
              <a:t>operationId</a:t>
            </a:r>
            <a:r>
              <a:rPr lang="en-US" sz="1600" b="0">
                <a:solidFill>
                  <a:srgbClr val="000000"/>
                </a:solidFill>
                <a:effectLst/>
                <a:latin typeface="Cascadia Mono" panose="020B0609020000020004" pitchFamily="49" charset="0"/>
              </a:rPr>
              <a:t>(</a:t>
            </a:r>
            <a:r>
              <a:rPr lang="en-US" sz="1600" b="0">
                <a:solidFill>
                  <a:srgbClr val="A31515"/>
                </a:solidFill>
                <a:effectLst/>
                <a:latin typeface="Cascadia Mono" panose="020B0609020000020004" pitchFamily="49" charset="0"/>
              </a:rPr>
              <a:t>"getAllUsersV1"</a:t>
            </a:r>
            <a:r>
              <a:rPr lang="en-US" sz="1600" b="0">
                <a:solidFill>
                  <a:srgbClr val="000000"/>
                </a:solidFill>
                <a:effectLst/>
                <a:latin typeface="Cascadia Mono" panose="020B0609020000020004" pitchFamily="49" charset="0"/>
              </a:rPr>
              <a:t>)</a:t>
            </a:r>
          </a:p>
          <a:p>
            <a:r>
              <a:rPr lang="en-US" sz="1600" b="0">
                <a:solidFill>
                  <a:srgbClr val="000000"/>
                </a:solidFill>
                <a:effectLst/>
                <a:latin typeface="Cascadia Mono" panose="020B0609020000020004" pitchFamily="49" charset="0"/>
              </a:rPr>
              <a:t>  @</a:t>
            </a:r>
            <a:r>
              <a:rPr lang="en-US" sz="1600" b="0">
                <a:solidFill>
                  <a:srgbClr val="800000"/>
                </a:solidFill>
                <a:effectLst/>
                <a:latin typeface="Cascadia Mono" panose="020B0609020000020004" pitchFamily="49" charset="0"/>
              </a:rPr>
              <a:t>doc</a:t>
            </a:r>
            <a:r>
              <a:rPr lang="en-US" sz="1600" b="0">
                <a:solidFill>
                  <a:srgbClr val="000000"/>
                </a:solidFill>
                <a:effectLst/>
                <a:latin typeface="Cascadia Mono" panose="020B0609020000020004" pitchFamily="49" charset="0"/>
              </a:rPr>
              <a:t>(</a:t>
            </a:r>
            <a:r>
              <a:rPr lang="en-US" sz="1600" b="0">
                <a:solidFill>
                  <a:srgbClr val="A31515"/>
                </a:solidFill>
                <a:effectLst/>
                <a:latin typeface="Cascadia Mono" panose="020B0609020000020004" pitchFamily="49" charset="0"/>
              </a:rPr>
              <a:t>"Get all users from the database."</a:t>
            </a:r>
            <a:r>
              <a:rPr lang="en-US" sz="1600" b="0">
                <a:solidFill>
                  <a:srgbClr val="000000"/>
                </a:solidFill>
                <a:effectLst/>
                <a:latin typeface="Cascadia Mono" panose="020B0609020000020004" pitchFamily="49" charset="0"/>
              </a:rPr>
              <a:t>)</a:t>
            </a:r>
          </a:p>
          <a:p>
            <a:r>
              <a:rPr lang="en-US" sz="1600" b="0">
                <a:solidFill>
                  <a:srgbClr val="000000"/>
                </a:solidFill>
                <a:effectLst/>
                <a:latin typeface="Cascadia Mono" panose="020B0609020000020004" pitchFamily="49" charset="0"/>
              </a:rPr>
              <a:t>  @</a:t>
            </a:r>
            <a:r>
              <a:rPr lang="en-US" sz="1600" b="0">
                <a:solidFill>
                  <a:srgbClr val="800000"/>
                </a:solidFill>
                <a:effectLst/>
                <a:latin typeface="Cascadia Mono" panose="020B0609020000020004" pitchFamily="49" charset="0"/>
              </a:rPr>
              <a:t>summary</a:t>
            </a:r>
            <a:r>
              <a:rPr lang="en-US" sz="1600" b="0">
                <a:solidFill>
                  <a:srgbClr val="000000"/>
                </a:solidFill>
                <a:effectLst/>
                <a:latin typeface="Cascadia Mono" panose="020B0609020000020004" pitchFamily="49" charset="0"/>
              </a:rPr>
              <a:t>(</a:t>
            </a:r>
            <a:r>
              <a:rPr lang="en-US" sz="1600" b="0">
                <a:solidFill>
                  <a:srgbClr val="A31515"/>
                </a:solidFill>
                <a:effectLst/>
                <a:latin typeface="Cascadia Mono" panose="020B0609020000020004" pitchFamily="49" charset="0"/>
              </a:rPr>
              <a:t>"Get all users"</a:t>
            </a:r>
            <a:r>
              <a:rPr lang="en-US" sz="1600" b="0">
                <a:solidFill>
                  <a:srgbClr val="000000"/>
                </a:solidFill>
                <a:effectLst/>
                <a:latin typeface="Cascadia Mono" panose="020B0609020000020004" pitchFamily="49" charset="0"/>
              </a:rPr>
              <a:t>)</a:t>
            </a:r>
          </a:p>
          <a:p>
            <a:r>
              <a:rPr lang="en-US" sz="1600" b="0">
                <a:solidFill>
                  <a:srgbClr val="000000"/>
                </a:solidFill>
                <a:effectLst/>
                <a:latin typeface="Cascadia Mono" panose="020B0609020000020004" pitchFamily="49" charset="0"/>
              </a:rPr>
              <a:t>  @</a:t>
            </a:r>
            <a:r>
              <a:rPr lang="en-US" sz="1600" b="0">
                <a:solidFill>
                  <a:srgbClr val="800000"/>
                </a:solidFill>
                <a:effectLst/>
                <a:latin typeface="Cascadia Mono" panose="020B0609020000020004" pitchFamily="49" charset="0"/>
              </a:rPr>
              <a:t>tag</a:t>
            </a:r>
            <a:r>
              <a:rPr lang="en-US" sz="1600" b="0">
                <a:solidFill>
                  <a:srgbClr val="000000"/>
                </a:solidFill>
                <a:effectLst/>
                <a:latin typeface="Cascadia Mono" panose="020B0609020000020004" pitchFamily="49" charset="0"/>
              </a:rPr>
              <a:t>(</a:t>
            </a:r>
            <a:r>
              <a:rPr lang="en-US" sz="1600" b="0">
                <a:solidFill>
                  <a:srgbClr val="A31515"/>
                </a:solidFill>
                <a:effectLst/>
                <a:latin typeface="Cascadia Mono" panose="020B0609020000020004" pitchFamily="49" charset="0"/>
              </a:rPr>
              <a:t>"PrivateApi"</a:t>
            </a:r>
            <a:r>
              <a:rPr lang="en-US" sz="1600" b="0">
                <a:solidFill>
                  <a:srgbClr val="000000"/>
                </a:solidFill>
                <a:effectLst/>
                <a:latin typeface="Cascadia Mono" panose="020B0609020000020004" pitchFamily="49" charset="0"/>
              </a:rPr>
              <a:t>)</a:t>
            </a:r>
          </a:p>
          <a:p>
            <a:r>
              <a:rPr lang="en-US" sz="1600" b="0">
                <a:solidFill>
                  <a:srgbClr val="000000"/>
                </a:solidFill>
                <a:effectLst/>
                <a:latin typeface="Cascadia Mono" panose="020B0609020000020004" pitchFamily="49" charset="0"/>
              </a:rPr>
              <a:t>  </a:t>
            </a:r>
            <a:r>
              <a:rPr lang="en-US" sz="1600" b="0" err="1">
                <a:solidFill>
                  <a:srgbClr val="795E26"/>
                </a:solidFill>
                <a:effectLst/>
                <a:latin typeface="Cascadia Mono" panose="020B0609020000020004" pitchFamily="49" charset="0"/>
              </a:rPr>
              <a:t>getUsers</a:t>
            </a:r>
            <a:r>
              <a:rPr lang="en-US" sz="1600" b="0">
                <a:solidFill>
                  <a:srgbClr val="000000"/>
                </a:solidFill>
                <a:effectLst/>
                <a:latin typeface="Cascadia Mono" panose="020B0609020000020004" pitchFamily="49" charset="0"/>
              </a:rPr>
              <a:t>(): {</a:t>
            </a:r>
          </a:p>
          <a:p>
            <a:r>
              <a:rPr lang="en-US" sz="1600" b="0">
                <a:solidFill>
                  <a:srgbClr val="000000"/>
                </a:solidFill>
                <a:effectLst/>
                <a:latin typeface="Cascadia Mono" panose="020B0609020000020004" pitchFamily="49" charset="0"/>
              </a:rPr>
              <a:t>    @</a:t>
            </a:r>
            <a:r>
              <a:rPr lang="en-US" sz="1600" b="0">
                <a:solidFill>
                  <a:srgbClr val="800000"/>
                </a:solidFill>
                <a:effectLst/>
                <a:latin typeface="Cascadia Mono" panose="020B0609020000020004" pitchFamily="49" charset="0"/>
              </a:rPr>
              <a:t>statusCode</a:t>
            </a:r>
            <a:endParaRPr lang="en-US" sz="1600" b="0">
              <a:solidFill>
                <a:srgbClr val="000000"/>
              </a:solidFill>
              <a:effectLst/>
              <a:latin typeface="Cascadia Mono" panose="020B0609020000020004" pitchFamily="49" charset="0"/>
            </a:endParaRPr>
          </a:p>
          <a:p>
            <a:r>
              <a:rPr lang="en-US" sz="1600" b="0">
                <a:solidFill>
                  <a:srgbClr val="000000"/>
                </a:solidFill>
                <a:effectLst/>
                <a:latin typeface="Cascadia Mono" panose="020B0609020000020004" pitchFamily="49" charset="0"/>
              </a:rPr>
              <a:t>    </a:t>
            </a:r>
            <a:r>
              <a:rPr lang="en-US" sz="1600" b="0" err="1">
                <a:solidFill>
                  <a:srgbClr val="001080"/>
                </a:solidFill>
                <a:effectLst/>
                <a:latin typeface="Cascadia Mono" panose="020B0609020000020004" pitchFamily="49" charset="0"/>
              </a:rPr>
              <a:t>statusCode</a:t>
            </a:r>
            <a:r>
              <a:rPr lang="en-US" sz="1600" b="0">
                <a:solidFill>
                  <a:srgbClr val="000000"/>
                </a:solidFill>
                <a:effectLst/>
                <a:latin typeface="Cascadia Mono" panose="020B0609020000020004" pitchFamily="49" charset="0"/>
              </a:rPr>
              <a:t>: </a:t>
            </a:r>
            <a:r>
              <a:rPr lang="en-US" sz="1600" b="0">
                <a:solidFill>
                  <a:srgbClr val="098658"/>
                </a:solidFill>
                <a:effectLst/>
                <a:latin typeface="Cascadia Mono" panose="020B0609020000020004" pitchFamily="49" charset="0"/>
              </a:rPr>
              <a:t>200</a:t>
            </a:r>
            <a:r>
              <a:rPr lang="en-US" sz="1600" b="0">
                <a:solidFill>
                  <a:srgbClr val="000000"/>
                </a:solidFill>
                <a:effectLst/>
                <a:latin typeface="Cascadia Mono" panose="020B0609020000020004" pitchFamily="49" charset="0"/>
              </a:rPr>
              <a:t>;</a:t>
            </a:r>
          </a:p>
          <a:p>
            <a:br>
              <a:rPr lang="en-US" sz="1600" b="0">
                <a:solidFill>
                  <a:srgbClr val="000000"/>
                </a:solidFill>
                <a:effectLst/>
                <a:latin typeface="Cascadia Mono" panose="020B0609020000020004" pitchFamily="49" charset="0"/>
              </a:rPr>
            </a:br>
            <a:r>
              <a:rPr lang="en-US" sz="1600" b="0">
                <a:solidFill>
                  <a:srgbClr val="000000"/>
                </a:solidFill>
                <a:effectLst/>
                <a:latin typeface="Cascadia Mono" panose="020B0609020000020004" pitchFamily="49" charset="0"/>
              </a:rPr>
              <a:t>    @</a:t>
            </a:r>
            <a:r>
              <a:rPr lang="en-US" sz="1600" b="0">
                <a:solidFill>
                  <a:srgbClr val="800000"/>
                </a:solidFill>
                <a:effectLst/>
                <a:latin typeface="Cascadia Mono" panose="020B0609020000020004" pitchFamily="49" charset="0"/>
              </a:rPr>
              <a:t>body</a:t>
            </a:r>
            <a:endParaRPr lang="en-US" sz="1600" b="0">
              <a:solidFill>
                <a:srgbClr val="000000"/>
              </a:solidFill>
              <a:effectLst/>
              <a:latin typeface="Cascadia Mono" panose="020B0609020000020004" pitchFamily="49" charset="0"/>
            </a:endParaRPr>
          </a:p>
          <a:p>
            <a:r>
              <a:rPr lang="en-US" sz="1600" b="0">
                <a:solidFill>
                  <a:srgbClr val="000000"/>
                </a:solidFill>
                <a:effectLst/>
                <a:latin typeface="Cascadia Mono" panose="020B0609020000020004" pitchFamily="49" charset="0"/>
              </a:rPr>
              <a:t>    </a:t>
            </a:r>
            <a:r>
              <a:rPr lang="en-US" sz="1600" b="0">
                <a:solidFill>
                  <a:srgbClr val="001080"/>
                </a:solidFill>
                <a:effectLst/>
                <a:latin typeface="Cascadia Mono" panose="020B0609020000020004" pitchFamily="49" charset="0"/>
              </a:rPr>
              <a:t>body</a:t>
            </a:r>
            <a:r>
              <a:rPr lang="en-US" sz="1600" b="0">
                <a:solidFill>
                  <a:srgbClr val="000000"/>
                </a:solidFill>
                <a:effectLst/>
                <a:latin typeface="Cascadia Mono" panose="020B0609020000020004" pitchFamily="49" charset="0"/>
              </a:rPr>
              <a:t>: </a:t>
            </a:r>
            <a:r>
              <a:rPr lang="en-US" sz="1600" b="0">
                <a:solidFill>
                  <a:srgbClr val="267F99"/>
                </a:solidFill>
                <a:effectLst/>
                <a:latin typeface="Cascadia Mono" panose="020B0609020000020004" pitchFamily="49" charset="0"/>
              </a:rPr>
              <a:t>User</a:t>
            </a:r>
            <a:r>
              <a:rPr lang="en-US" sz="1600" b="0">
                <a:solidFill>
                  <a:srgbClr val="000000"/>
                </a:solidFill>
                <a:effectLst/>
                <a:latin typeface="Cascadia Mono" panose="020B0609020000020004" pitchFamily="49" charset="0"/>
              </a:rPr>
              <a:t>[];</a:t>
            </a:r>
          </a:p>
          <a:p>
            <a:br>
              <a:rPr lang="en-US" sz="1600" b="0">
                <a:solidFill>
                  <a:srgbClr val="000000"/>
                </a:solidFill>
                <a:effectLst/>
                <a:latin typeface="Cascadia Mono" panose="020B0609020000020004" pitchFamily="49" charset="0"/>
              </a:rPr>
            </a:br>
            <a:r>
              <a:rPr lang="en-US" sz="1600" b="0">
                <a:solidFill>
                  <a:srgbClr val="000000"/>
                </a:solidFill>
                <a:effectLst/>
                <a:latin typeface="Cascadia Mono" panose="020B0609020000020004" pitchFamily="49" charset="0"/>
              </a:rPr>
              <a:t>    @</a:t>
            </a:r>
            <a:r>
              <a:rPr lang="en-US" sz="1600" b="0">
                <a:solidFill>
                  <a:srgbClr val="800000"/>
                </a:solidFill>
                <a:effectLst/>
                <a:latin typeface="Cascadia Mono" panose="020B0609020000020004" pitchFamily="49" charset="0"/>
              </a:rPr>
              <a:t>header</a:t>
            </a:r>
            <a:r>
              <a:rPr lang="en-US" sz="1600" b="0">
                <a:solidFill>
                  <a:srgbClr val="000000"/>
                </a:solidFill>
                <a:effectLst/>
                <a:latin typeface="Cascadia Mono" panose="020B0609020000020004" pitchFamily="49" charset="0"/>
              </a:rPr>
              <a:t>(</a:t>
            </a:r>
            <a:r>
              <a:rPr lang="en-US" sz="1600" b="0">
                <a:solidFill>
                  <a:srgbClr val="A31515"/>
                </a:solidFill>
                <a:effectLst/>
                <a:latin typeface="Cascadia Mono" panose="020B0609020000020004" pitchFamily="49" charset="0"/>
              </a:rPr>
              <a:t>"X-Total-Count"</a:t>
            </a:r>
            <a:r>
              <a:rPr lang="en-US" sz="1600" b="0">
                <a:solidFill>
                  <a:srgbClr val="000000"/>
                </a:solidFill>
                <a:effectLst/>
                <a:latin typeface="Cascadia Mono" panose="020B0609020000020004" pitchFamily="49" charset="0"/>
              </a:rPr>
              <a:t>)</a:t>
            </a:r>
          </a:p>
          <a:p>
            <a:r>
              <a:rPr lang="en-US" sz="1600" b="0">
                <a:solidFill>
                  <a:srgbClr val="000000"/>
                </a:solidFill>
                <a:effectLst/>
                <a:latin typeface="Cascadia Mono" panose="020B0609020000020004" pitchFamily="49" charset="0"/>
              </a:rPr>
              <a:t>    @</a:t>
            </a:r>
            <a:r>
              <a:rPr lang="en-US" sz="1600" b="0">
                <a:solidFill>
                  <a:srgbClr val="800000"/>
                </a:solidFill>
                <a:effectLst/>
                <a:latin typeface="Cascadia Mono" panose="020B0609020000020004" pitchFamily="49" charset="0"/>
              </a:rPr>
              <a:t>doc</a:t>
            </a:r>
            <a:r>
              <a:rPr lang="en-US" sz="1600" b="0">
                <a:solidFill>
                  <a:srgbClr val="000000"/>
                </a:solidFill>
                <a:effectLst/>
                <a:latin typeface="Cascadia Mono" panose="020B0609020000020004" pitchFamily="49" charset="0"/>
              </a:rPr>
              <a:t>(</a:t>
            </a:r>
            <a:r>
              <a:rPr lang="en-US" sz="1600" b="0">
                <a:solidFill>
                  <a:srgbClr val="A31515"/>
                </a:solidFill>
                <a:effectLst/>
                <a:latin typeface="Cascadia Mono" panose="020B0609020000020004" pitchFamily="49" charset="0"/>
              </a:rPr>
              <a:t>"The total number of users"</a:t>
            </a:r>
            <a:r>
              <a:rPr lang="en-US" sz="1600" b="0">
                <a:solidFill>
                  <a:srgbClr val="000000"/>
                </a:solidFill>
                <a:effectLst/>
                <a:latin typeface="Cascadia Mono" panose="020B0609020000020004" pitchFamily="49" charset="0"/>
              </a:rPr>
              <a:t>)</a:t>
            </a:r>
          </a:p>
          <a:p>
            <a:r>
              <a:rPr lang="en-US" sz="1600" b="0">
                <a:solidFill>
                  <a:srgbClr val="000000"/>
                </a:solidFill>
                <a:effectLst/>
                <a:latin typeface="Cascadia Mono" panose="020B0609020000020004" pitchFamily="49" charset="0"/>
              </a:rPr>
              <a:t>    </a:t>
            </a:r>
            <a:r>
              <a:rPr lang="en-US" sz="1600" b="0" err="1">
                <a:solidFill>
                  <a:srgbClr val="001080"/>
                </a:solidFill>
                <a:effectLst/>
                <a:latin typeface="Cascadia Mono" panose="020B0609020000020004" pitchFamily="49" charset="0"/>
              </a:rPr>
              <a:t>totalCount</a:t>
            </a:r>
            <a:r>
              <a:rPr lang="en-US" sz="1600" b="0">
                <a:solidFill>
                  <a:srgbClr val="000000"/>
                </a:solidFill>
                <a:effectLst/>
                <a:latin typeface="Cascadia Mono" panose="020B0609020000020004" pitchFamily="49" charset="0"/>
              </a:rPr>
              <a:t>: </a:t>
            </a:r>
            <a:r>
              <a:rPr lang="en-US" sz="1600" b="0">
                <a:solidFill>
                  <a:srgbClr val="267F99"/>
                </a:solidFill>
                <a:effectLst/>
                <a:latin typeface="Cascadia Mono" panose="020B0609020000020004" pitchFamily="49" charset="0"/>
              </a:rPr>
              <a:t>int32</a:t>
            </a:r>
            <a:r>
              <a:rPr lang="en-US" sz="1600" b="0">
                <a:solidFill>
                  <a:srgbClr val="000000"/>
                </a:solidFill>
                <a:effectLst/>
                <a:latin typeface="Cascadia Mono" panose="020B0609020000020004" pitchFamily="49" charset="0"/>
              </a:rPr>
              <a:t>;</a:t>
            </a:r>
          </a:p>
          <a:p>
            <a:r>
              <a:rPr lang="en-US" sz="1600" b="0">
                <a:solidFill>
                  <a:srgbClr val="000000"/>
                </a:solidFill>
                <a:effectLst/>
                <a:latin typeface="Cascadia Mono" panose="020B0609020000020004" pitchFamily="49" charset="0"/>
              </a:rPr>
              <a:t>  };</a:t>
            </a:r>
          </a:p>
          <a:p>
            <a:r>
              <a:rPr lang="en-US" sz="1600" b="0">
                <a:solidFill>
                  <a:srgbClr val="000000"/>
                </a:solidFill>
                <a:effectLst/>
                <a:latin typeface="Cascadia Mono" panose="020B0609020000020004" pitchFamily="49" charset="0"/>
              </a:rPr>
              <a:t>}</a:t>
            </a:r>
          </a:p>
        </p:txBody>
      </p:sp>
    </p:spTree>
    <p:extLst>
      <p:ext uri="{BB962C8B-B14F-4D97-AF65-F5344CB8AC3E}">
        <p14:creationId xmlns:p14="http://schemas.microsoft.com/office/powerpoint/2010/main" val="298474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4EE13-68A8-6F5A-71D0-143EFDE5FC2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9684EC0-FCC1-0F29-BAA1-7EA753944233}"/>
              </a:ext>
            </a:extLst>
          </p:cNvPr>
          <p:cNvSpPr>
            <a:spLocks noGrp="1"/>
          </p:cNvSpPr>
          <p:nvPr>
            <p:ph type="title"/>
          </p:nvPr>
        </p:nvSpPr>
        <p:spPr>
          <a:xfrm>
            <a:off x="588263" y="457200"/>
            <a:ext cx="11018520" cy="553998"/>
          </a:xfrm>
        </p:spPr>
        <p:txBody>
          <a:bodyPr/>
          <a:lstStyle/>
          <a:p>
            <a:r>
              <a:rPr lang="en-US"/>
              <a:t>The TypeSpec emitters (1/2)</a:t>
            </a:r>
          </a:p>
        </p:txBody>
      </p:sp>
      <p:sp>
        <p:nvSpPr>
          <p:cNvPr id="4" name="Content Placeholder 3">
            <a:extLst>
              <a:ext uri="{FF2B5EF4-FFF2-40B4-BE49-F238E27FC236}">
                <a16:creationId xmlns:a16="http://schemas.microsoft.com/office/drawing/2014/main" id="{D0A04B0B-102D-5527-E854-A55C84C16D33}"/>
              </a:ext>
            </a:extLst>
          </p:cNvPr>
          <p:cNvSpPr>
            <a:spLocks noGrp="1"/>
          </p:cNvSpPr>
          <p:nvPr>
            <p:ph idx="1"/>
          </p:nvPr>
        </p:nvSpPr>
        <p:spPr>
          <a:xfrm>
            <a:off x="584200" y="1435503"/>
            <a:ext cx="11018520" cy="3754874"/>
          </a:xfrm>
        </p:spPr>
        <p:txBody>
          <a:bodyPr/>
          <a:lstStyle/>
          <a:p>
            <a:pPr>
              <a:spcBef>
                <a:spcPts val="1200"/>
              </a:spcBef>
            </a:pPr>
            <a:r>
              <a:rPr lang="en-US"/>
              <a:t>TypeSpec comes with three emitters built-in:</a:t>
            </a:r>
          </a:p>
          <a:p>
            <a:pPr lvl="1"/>
            <a:r>
              <a:rPr lang="en-US" b="1" err="1"/>
              <a:t>OpenAPI</a:t>
            </a:r>
            <a:r>
              <a:rPr lang="en-US" b="1"/>
              <a:t> 3.0</a:t>
            </a:r>
            <a:r>
              <a:rPr lang="en-US"/>
              <a:t>: generates </a:t>
            </a:r>
            <a:r>
              <a:rPr lang="en-US" err="1"/>
              <a:t>OpenAPI</a:t>
            </a:r>
            <a:r>
              <a:rPr lang="en-US"/>
              <a:t> specs (AKA swagger files)</a:t>
            </a:r>
          </a:p>
          <a:p>
            <a:pPr lvl="1"/>
            <a:r>
              <a:rPr lang="en-US" b="1" err="1"/>
              <a:t>Protobuf</a:t>
            </a:r>
            <a:r>
              <a:rPr lang="en-US"/>
              <a:t>: generates proto files to be used for </a:t>
            </a:r>
            <a:r>
              <a:rPr lang="en-US" err="1"/>
              <a:t>gRPC</a:t>
            </a:r>
            <a:r>
              <a:rPr lang="en-US"/>
              <a:t> services</a:t>
            </a:r>
          </a:p>
          <a:p>
            <a:pPr lvl="1"/>
            <a:r>
              <a:rPr lang="en-US" b="1"/>
              <a:t>JSON schema</a:t>
            </a:r>
            <a:r>
              <a:rPr lang="en-US"/>
              <a:t>: generates JSON schema for validating JSON objects</a:t>
            </a:r>
          </a:p>
          <a:p>
            <a:pPr>
              <a:spcBef>
                <a:spcPts val="2400"/>
              </a:spcBef>
            </a:pPr>
            <a:r>
              <a:rPr lang="en-US"/>
              <a:t>The Azure Product Group has created an additional emitter:</a:t>
            </a:r>
          </a:p>
          <a:p>
            <a:pPr lvl="1"/>
            <a:r>
              <a:rPr lang="en-US" b="1"/>
              <a:t>Swagger 2.0</a:t>
            </a:r>
            <a:r>
              <a:rPr lang="en-US"/>
              <a:t>: similar to the </a:t>
            </a:r>
            <a:r>
              <a:rPr lang="en-US" err="1"/>
              <a:t>OpenAPI</a:t>
            </a:r>
            <a:r>
              <a:rPr lang="en-US"/>
              <a:t> 3.0 emitter but for the older Swagger spec</a:t>
            </a:r>
          </a:p>
          <a:p>
            <a:pPr>
              <a:spcBef>
                <a:spcPts val="2400"/>
              </a:spcBef>
            </a:pPr>
            <a:r>
              <a:rPr lang="en-US"/>
              <a:t>You can build your own!</a:t>
            </a:r>
          </a:p>
          <a:p>
            <a:pPr lvl="1"/>
            <a:r>
              <a:rPr lang="en-US"/>
              <a:t>TypeSpec comes with a framework to build custom emitters</a:t>
            </a:r>
          </a:p>
        </p:txBody>
      </p:sp>
      <p:sp>
        <p:nvSpPr>
          <p:cNvPr id="5" name="TextBox 4">
            <a:extLst>
              <a:ext uri="{FF2B5EF4-FFF2-40B4-BE49-F238E27FC236}">
                <a16:creationId xmlns:a16="http://schemas.microsoft.com/office/drawing/2014/main" id="{633B226A-D66E-3FC1-9E3E-797D9690D9BC}"/>
              </a:ext>
            </a:extLst>
          </p:cNvPr>
          <p:cNvSpPr txBox="1"/>
          <p:nvPr/>
        </p:nvSpPr>
        <p:spPr>
          <a:xfrm>
            <a:off x="2272553" y="5614682"/>
            <a:ext cx="6097280" cy="369332"/>
          </a:xfrm>
          <a:prstGeom prst="rect">
            <a:avLst/>
          </a:prstGeom>
          <a:noFill/>
        </p:spPr>
        <p:txBody>
          <a:bodyPr wrap="square">
            <a:spAutoFit/>
          </a:bodyPr>
          <a:lstStyle/>
          <a:p>
            <a:r>
              <a:rPr lang="en-US">
                <a:latin typeface="Cascadia Mono" panose="020B0609020000020004" pitchFamily="49" charset="0"/>
                <a:ea typeface="Cascadia Mono" panose="020B0609020000020004" pitchFamily="49" charset="0"/>
                <a:cs typeface="Cascadia Mono" panose="020B0609020000020004" pitchFamily="49" charset="0"/>
              </a:rPr>
              <a:t>tsp compile . --emit=@typespec/openapi3</a:t>
            </a:r>
          </a:p>
        </p:txBody>
      </p:sp>
      <p:sp>
        <p:nvSpPr>
          <p:cNvPr id="6" name="TextBox 5">
            <a:extLst>
              <a:ext uri="{FF2B5EF4-FFF2-40B4-BE49-F238E27FC236}">
                <a16:creationId xmlns:a16="http://schemas.microsoft.com/office/drawing/2014/main" id="{22711F37-BE85-7C1A-F409-C963428EC64D}"/>
              </a:ext>
            </a:extLst>
          </p:cNvPr>
          <p:cNvSpPr txBox="1"/>
          <p:nvPr/>
        </p:nvSpPr>
        <p:spPr>
          <a:xfrm>
            <a:off x="5883198" y="6277688"/>
            <a:ext cx="4276812" cy="246221"/>
          </a:xfrm>
          <a:prstGeom prst="rect">
            <a:avLst/>
          </a:prstGeom>
          <a:noFill/>
        </p:spPr>
        <p:txBody>
          <a:bodyPr wrap="none" lIns="0" tIns="0" rIns="0" bIns="0" rtlCol="0">
            <a:spAutoFit/>
          </a:bodyPr>
          <a:lstStyle/>
          <a:p>
            <a:pPr algn="l"/>
            <a:r>
              <a:rPr lang="en-US" sz="1600">
                <a:latin typeface="Segoe Print" panose="02000600000000000000" pitchFamily="2" charset="0"/>
              </a:rPr>
              <a:t>To specify the emitter for the generation</a:t>
            </a:r>
          </a:p>
        </p:txBody>
      </p:sp>
      <p:sp>
        <p:nvSpPr>
          <p:cNvPr id="7" name="Arc 6">
            <a:extLst>
              <a:ext uri="{FF2B5EF4-FFF2-40B4-BE49-F238E27FC236}">
                <a16:creationId xmlns:a16="http://schemas.microsoft.com/office/drawing/2014/main" id="{05620EE5-E0D3-F785-0714-92E1B87EEA91}"/>
              </a:ext>
            </a:extLst>
          </p:cNvPr>
          <p:cNvSpPr/>
          <p:nvPr/>
        </p:nvSpPr>
        <p:spPr>
          <a:xfrm>
            <a:off x="7208049" y="5808799"/>
            <a:ext cx="725713" cy="599520"/>
          </a:xfrm>
          <a:prstGeom prst="arc">
            <a:avLst>
              <a:gd name="adj1" fmla="val 17224933"/>
              <a:gd name="adj2" fmla="val 956731"/>
            </a:avLst>
          </a:prstGeom>
          <a:ln>
            <a:solidFill>
              <a:schemeClr val="tx1"/>
            </a:solidFill>
            <a:headEnd type="stealth"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8820821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FA61E-B4E1-9CE6-CFDF-83CEDD29C4D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D9BC054-20C9-851F-FD24-418D5DD4AD4F}"/>
              </a:ext>
            </a:extLst>
          </p:cNvPr>
          <p:cNvSpPr>
            <a:spLocks noGrp="1"/>
          </p:cNvSpPr>
          <p:nvPr>
            <p:ph type="title"/>
          </p:nvPr>
        </p:nvSpPr>
        <p:spPr>
          <a:xfrm>
            <a:off x="588263" y="457200"/>
            <a:ext cx="11018520" cy="553998"/>
          </a:xfrm>
        </p:spPr>
        <p:txBody>
          <a:bodyPr/>
          <a:lstStyle/>
          <a:p>
            <a:r>
              <a:rPr lang="en-US"/>
              <a:t>The TypeSpec emitters (2/2)</a:t>
            </a:r>
          </a:p>
        </p:txBody>
      </p:sp>
      <p:sp>
        <p:nvSpPr>
          <p:cNvPr id="4" name="Content Placeholder 3">
            <a:extLst>
              <a:ext uri="{FF2B5EF4-FFF2-40B4-BE49-F238E27FC236}">
                <a16:creationId xmlns:a16="http://schemas.microsoft.com/office/drawing/2014/main" id="{32CE3824-21DE-D6F3-970B-E9CF7B270D73}"/>
              </a:ext>
            </a:extLst>
          </p:cNvPr>
          <p:cNvSpPr>
            <a:spLocks noGrp="1"/>
          </p:cNvSpPr>
          <p:nvPr>
            <p:ph idx="1"/>
          </p:nvPr>
        </p:nvSpPr>
        <p:spPr>
          <a:xfrm>
            <a:off x="584200" y="1435503"/>
            <a:ext cx="11018520" cy="1523494"/>
          </a:xfrm>
        </p:spPr>
        <p:txBody>
          <a:bodyPr/>
          <a:lstStyle/>
          <a:p>
            <a:pPr marL="0" indent="0">
              <a:spcBef>
                <a:spcPts val="1200"/>
              </a:spcBef>
              <a:buNone/>
            </a:pPr>
            <a:r>
              <a:rPr lang="en-US"/>
              <a:t>TypeSpec scalars differ from TypeScript primitive types because they represents types of the emitter</a:t>
            </a:r>
          </a:p>
          <a:p>
            <a:pPr marL="0" indent="0">
              <a:spcBef>
                <a:spcPts val="1800"/>
              </a:spcBef>
              <a:buNone/>
            </a:pPr>
            <a:r>
              <a:rPr lang="en-US"/>
              <a:t>For example, </a:t>
            </a:r>
            <a:r>
              <a:rPr lang="en-US" err="1"/>
              <a:t>OpenAPI</a:t>
            </a:r>
            <a:r>
              <a:rPr lang="en-US"/>
              <a:t> has both number </a:t>
            </a:r>
            <a:r>
              <a:rPr lang="en-US" b="1"/>
              <a:t>types</a:t>
            </a:r>
            <a:r>
              <a:rPr lang="en-US"/>
              <a:t> and </a:t>
            </a:r>
            <a:r>
              <a:rPr lang="en-US" b="1"/>
              <a:t>formats</a:t>
            </a:r>
            <a:r>
              <a:rPr lang="en-US"/>
              <a:t>:</a:t>
            </a:r>
          </a:p>
        </p:txBody>
      </p:sp>
      <p:pic>
        <p:nvPicPr>
          <p:cNvPr id="8" name="Picture 7">
            <a:extLst>
              <a:ext uri="{FF2B5EF4-FFF2-40B4-BE49-F238E27FC236}">
                <a16:creationId xmlns:a16="http://schemas.microsoft.com/office/drawing/2014/main" id="{EE3BFC9A-68A8-B18D-25E8-B32C2390EC65}"/>
              </a:ext>
            </a:extLst>
          </p:cNvPr>
          <p:cNvPicPr>
            <a:picLocks noChangeAspect="1"/>
          </p:cNvPicPr>
          <p:nvPr/>
        </p:nvPicPr>
        <p:blipFill>
          <a:blip r:embed="rId2"/>
          <a:stretch>
            <a:fillRect/>
          </a:stretch>
        </p:blipFill>
        <p:spPr>
          <a:xfrm>
            <a:off x="584200" y="3306358"/>
            <a:ext cx="6905275" cy="3016802"/>
          </a:xfrm>
          <a:prstGeom prst="rect">
            <a:avLst/>
          </a:prstGeom>
        </p:spPr>
      </p:pic>
      <p:grpSp>
        <p:nvGrpSpPr>
          <p:cNvPr id="25" name="Group 24">
            <a:extLst>
              <a:ext uri="{FF2B5EF4-FFF2-40B4-BE49-F238E27FC236}">
                <a16:creationId xmlns:a16="http://schemas.microsoft.com/office/drawing/2014/main" id="{1FBE6BA6-80F5-3263-F183-B02858D373CE}"/>
              </a:ext>
            </a:extLst>
          </p:cNvPr>
          <p:cNvGrpSpPr/>
          <p:nvPr/>
        </p:nvGrpSpPr>
        <p:grpSpPr>
          <a:xfrm>
            <a:off x="7197436" y="3384304"/>
            <a:ext cx="4807527" cy="3338861"/>
            <a:chOff x="7197436" y="3384304"/>
            <a:chExt cx="4807527" cy="3338861"/>
          </a:xfrm>
        </p:grpSpPr>
        <p:sp>
          <p:nvSpPr>
            <p:cNvPr id="12" name="TextBox 11">
              <a:extLst>
                <a:ext uri="{FF2B5EF4-FFF2-40B4-BE49-F238E27FC236}">
                  <a16:creationId xmlns:a16="http://schemas.microsoft.com/office/drawing/2014/main" id="{527C066F-3FAF-B37B-D872-BE859034D3B4}"/>
                </a:ext>
              </a:extLst>
            </p:cNvPr>
            <p:cNvSpPr txBox="1"/>
            <p:nvPr/>
          </p:nvSpPr>
          <p:spPr>
            <a:xfrm>
              <a:off x="9130144" y="3614622"/>
              <a:ext cx="2874819" cy="3108543"/>
            </a:xfrm>
            <a:prstGeom prst="rect">
              <a:avLst/>
            </a:prstGeom>
            <a:noFill/>
          </p:spPr>
          <p:txBody>
            <a:bodyPr wrap="square">
              <a:spAutoFit/>
            </a:bodyPr>
            <a:lstStyle/>
            <a:p>
              <a:r>
                <a:rPr lang="en-US" sz="1600" b="0" err="1">
                  <a:solidFill>
                    <a:srgbClr val="008080"/>
                  </a:solidFill>
                  <a:effectLst/>
                  <a:latin typeface="Consolas" panose="020B0609020204030204" pitchFamily="49" charset="0"/>
                </a:rPr>
                <a:t>NumberExample</a:t>
              </a:r>
              <a:r>
                <a:rPr lang="en-US" sz="1600" b="0">
                  <a:solidFill>
                    <a:srgbClr val="000000"/>
                  </a:solidFill>
                  <a:effectLst/>
                  <a:latin typeface="Consolas" panose="020B0609020204030204" pitchFamily="49" charset="0"/>
                </a:rPr>
                <a:t>:</a:t>
              </a:r>
            </a:p>
            <a:p>
              <a:r>
                <a:rPr lang="en-US" sz="1600" b="0">
                  <a:solidFill>
                    <a:srgbClr val="000000"/>
                  </a:solidFill>
                  <a:effectLst/>
                  <a:latin typeface="Consolas" panose="020B0609020204030204" pitchFamily="49" charset="0"/>
                </a:rPr>
                <a:t>      </a:t>
              </a:r>
              <a:r>
                <a:rPr lang="en-US" sz="1600" b="0">
                  <a:solidFill>
                    <a:srgbClr val="008080"/>
                  </a:solidFill>
                  <a:effectLst/>
                  <a:latin typeface="Consolas" panose="020B0609020204030204" pitchFamily="49" charset="0"/>
                </a:rPr>
                <a:t>type</a:t>
              </a:r>
              <a:r>
                <a:rPr lang="en-US" sz="1600" b="0">
                  <a:solidFill>
                    <a:srgbClr val="000000"/>
                  </a:solidFill>
                  <a:effectLst/>
                  <a:latin typeface="Consolas" panose="020B0609020204030204" pitchFamily="49" charset="0"/>
                </a:rPr>
                <a:t>: </a:t>
              </a:r>
              <a:r>
                <a:rPr lang="en-US" sz="1600" b="0">
                  <a:solidFill>
                    <a:srgbClr val="0451A5"/>
                  </a:solidFill>
                  <a:effectLst/>
                  <a:latin typeface="Consolas" panose="020B0609020204030204" pitchFamily="49" charset="0"/>
                </a:rPr>
                <a:t>object</a:t>
              </a:r>
              <a:endParaRPr lang="en-US" sz="1600" b="0">
                <a:solidFill>
                  <a:srgbClr val="000000"/>
                </a:solidFill>
                <a:effectLst/>
                <a:latin typeface="Consolas" panose="020B0609020204030204" pitchFamily="49" charset="0"/>
              </a:endParaRPr>
            </a:p>
            <a:p>
              <a:r>
                <a:rPr lang="en-US" sz="1600" b="0">
                  <a:solidFill>
                    <a:srgbClr val="000000"/>
                  </a:solidFill>
                  <a:effectLst/>
                  <a:latin typeface="Consolas" panose="020B0609020204030204" pitchFamily="49" charset="0"/>
                </a:rPr>
                <a:t>      </a:t>
              </a:r>
              <a:r>
                <a:rPr lang="en-US" sz="1600" b="0">
                  <a:solidFill>
                    <a:srgbClr val="008080"/>
                  </a:solidFill>
                  <a:effectLst/>
                  <a:latin typeface="Consolas" panose="020B0609020204030204" pitchFamily="49" charset="0"/>
                </a:rPr>
                <a:t>required</a:t>
              </a:r>
              <a:r>
                <a:rPr lang="en-US" sz="1600" b="0">
                  <a:solidFill>
                    <a:srgbClr val="000000"/>
                  </a:solidFill>
                  <a:effectLst/>
                  <a:latin typeface="Consolas" panose="020B0609020204030204" pitchFamily="49" charset="0"/>
                </a:rPr>
                <a:t>:</a:t>
              </a:r>
            </a:p>
            <a:p>
              <a:r>
                <a:rPr lang="en-US" sz="1600" b="0">
                  <a:solidFill>
                    <a:srgbClr val="000000"/>
                  </a:solidFill>
                  <a:effectLst/>
                  <a:latin typeface="Consolas" panose="020B0609020204030204" pitchFamily="49" charset="0"/>
                </a:rPr>
                <a:t>        - </a:t>
              </a:r>
              <a:r>
                <a:rPr lang="en-US" sz="1600" b="0">
                  <a:solidFill>
                    <a:srgbClr val="0451A5"/>
                  </a:solidFill>
                  <a:effectLst/>
                  <a:latin typeface="Consolas" panose="020B0609020204030204" pitchFamily="49" charset="0"/>
                </a:rPr>
                <a:t>foo</a:t>
              </a:r>
              <a:endParaRPr lang="en-US" sz="1600" b="0">
                <a:solidFill>
                  <a:srgbClr val="000000"/>
                </a:solidFill>
                <a:effectLst/>
                <a:latin typeface="Consolas" panose="020B0609020204030204" pitchFamily="49" charset="0"/>
              </a:endParaRPr>
            </a:p>
            <a:p>
              <a:r>
                <a:rPr lang="en-US" sz="1600" b="0">
                  <a:solidFill>
                    <a:srgbClr val="000000"/>
                  </a:solidFill>
                  <a:effectLst/>
                  <a:latin typeface="Consolas" panose="020B0609020204030204" pitchFamily="49" charset="0"/>
                </a:rPr>
                <a:t>        - </a:t>
              </a:r>
              <a:r>
                <a:rPr lang="en-US" sz="1600" b="0">
                  <a:solidFill>
                    <a:srgbClr val="0451A5"/>
                  </a:solidFill>
                  <a:effectLst/>
                  <a:latin typeface="Consolas" panose="020B0609020204030204" pitchFamily="49" charset="0"/>
                </a:rPr>
                <a:t>bar</a:t>
              </a:r>
              <a:endParaRPr lang="en-US" sz="1600" b="0">
                <a:solidFill>
                  <a:srgbClr val="000000"/>
                </a:solidFill>
                <a:effectLst/>
                <a:latin typeface="Consolas" panose="020B0609020204030204" pitchFamily="49" charset="0"/>
              </a:endParaRPr>
            </a:p>
            <a:p>
              <a:r>
                <a:rPr lang="en-US" sz="1600" b="0">
                  <a:solidFill>
                    <a:srgbClr val="000000"/>
                  </a:solidFill>
                  <a:effectLst/>
                  <a:latin typeface="Consolas" panose="020B0609020204030204" pitchFamily="49" charset="0"/>
                </a:rPr>
                <a:t>      </a:t>
              </a:r>
              <a:r>
                <a:rPr lang="en-US" sz="1600" b="0">
                  <a:solidFill>
                    <a:srgbClr val="008080"/>
                  </a:solidFill>
                  <a:effectLst/>
                  <a:latin typeface="Consolas" panose="020B0609020204030204" pitchFamily="49" charset="0"/>
                </a:rPr>
                <a:t>properties</a:t>
              </a:r>
              <a:r>
                <a:rPr lang="en-US" sz="1600" b="0">
                  <a:solidFill>
                    <a:srgbClr val="000000"/>
                  </a:solidFill>
                  <a:effectLst/>
                  <a:latin typeface="Consolas" panose="020B0609020204030204" pitchFamily="49" charset="0"/>
                </a:rPr>
                <a:t>:</a:t>
              </a:r>
            </a:p>
            <a:p>
              <a:r>
                <a:rPr lang="en-US" sz="1600" b="0">
                  <a:solidFill>
                    <a:srgbClr val="000000"/>
                  </a:solidFill>
                  <a:effectLst/>
                  <a:latin typeface="Consolas" panose="020B0609020204030204" pitchFamily="49" charset="0"/>
                </a:rPr>
                <a:t>        </a:t>
              </a:r>
              <a:r>
                <a:rPr lang="en-US" sz="1600" b="0">
                  <a:solidFill>
                    <a:srgbClr val="008080"/>
                  </a:solidFill>
                  <a:effectLst/>
                  <a:latin typeface="Consolas" panose="020B0609020204030204" pitchFamily="49" charset="0"/>
                </a:rPr>
                <a:t>foo</a:t>
              </a:r>
              <a:r>
                <a:rPr lang="en-US" sz="1600" b="0">
                  <a:solidFill>
                    <a:srgbClr val="000000"/>
                  </a:solidFill>
                  <a:effectLst/>
                  <a:latin typeface="Consolas" panose="020B0609020204030204" pitchFamily="49" charset="0"/>
                </a:rPr>
                <a:t>:</a:t>
              </a:r>
            </a:p>
            <a:p>
              <a:r>
                <a:rPr lang="en-US" sz="1600" b="0">
                  <a:solidFill>
                    <a:srgbClr val="000000"/>
                  </a:solidFill>
                  <a:effectLst/>
                  <a:latin typeface="Consolas" panose="020B0609020204030204" pitchFamily="49" charset="0"/>
                </a:rPr>
                <a:t>          </a:t>
              </a:r>
              <a:r>
                <a:rPr lang="en-US" sz="1600" b="0">
                  <a:solidFill>
                    <a:srgbClr val="008080"/>
                  </a:solidFill>
                  <a:effectLst/>
                  <a:latin typeface="Consolas" panose="020B0609020204030204" pitchFamily="49" charset="0"/>
                </a:rPr>
                <a:t>type</a:t>
              </a:r>
              <a:r>
                <a:rPr lang="en-US" sz="1600" b="0">
                  <a:solidFill>
                    <a:srgbClr val="000000"/>
                  </a:solidFill>
                  <a:effectLst/>
                  <a:latin typeface="Consolas" panose="020B0609020204030204" pitchFamily="49" charset="0"/>
                </a:rPr>
                <a:t>: </a:t>
              </a:r>
              <a:r>
                <a:rPr lang="en-US" sz="1600" b="0">
                  <a:solidFill>
                    <a:srgbClr val="0451A5"/>
                  </a:solidFill>
                  <a:effectLst/>
                  <a:latin typeface="Consolas" panose="020B0609020204030204" pitchFamily="49" charset="0"/>
                </a:rPr>
                <a:t>integer</a:t>
              </a:r>
              <a:endParaRPr lang="en-US" sz="1600" b="0">
                <a:solidFill>
                  <a:srgbClr val="000000"/>
                </a:solidFill>
                <a:effectLst/>
                <a:latin typeface="Consolas" panose="020B0609020204030204" pitchFamily="49" charset="0"/>
              </a:endParaRPr>
            </a:p>
            <a:p>
              <a:r>
                <a:rPr lang="en-US" sz="1600" b="0">
                  <a:solidFill>
                    <a:srgbClr val="000000"/>
                  </a:solidFill>
                  <a:effectLst/>
                  <a:latin typeface="Consolas" panose="020B0609020204030204" pitchFamily="49" charset="0"/>
                </a:rPr>
                <a:t>          </a:t>
              </a:r>
              <a:r>
                <a:rPr lang="en-US" sz="1600" b="0">
                  <a:solidFill>
                    <a:srgbClr val="008080"/>
                  </a:solidFill>
                  <a:effectLst/>
                  <a:latin typeface="Consolas" panose="020B0609020204030204" pitchFamily="49" charset="0"/>
                </a:rPr>
                <a:t>format</a:t>
              </a:r>
              <a:r>
                <a:rPr lang="en-US" sz="1600" b="0">
                  <a:solidFill>
                    <a:srgbClr val="000000"/>
                  </a:solidFill>
                  <a:effectLst/>
                  <a:latin typeface="Consolas" panose="020B0609020204030204" pitchFamily="49" charset="0"/>
                </a:rPr>
                <a:t>: </a:t>
              </a:r>
              <a:r>
                <a:rPr lang="en-US" sz="1600" b="0">
                  <a:solidFill>
                    <a:srgbClr val="0451A5"/>
                  </a:solidFill>
                  <a:effectLst/>
                  <a:latin typeface="Consolas" panose="020B0609020204030204" pitchFamily="49" charset="0"/>
                </a:rPr>
                <a:t>uint8</a:t>
              </a:r>
              <a:endParaRPr lang="en-US" sz="1600" b="0">
                <a:solidFill>
                  <a:srgbClr val="000000"/>
                </a:solidFill>
                <a:effectLst/>
                <a:latin typeface="Consolas" panose="020B0609020204030204" pitchFamily="49" charset="0"/>
              </a:endParaRPr>
            </a:p>
            <a:p>
              <a:r>
                <a:rPr lang="en-US" sz="1600" b="0">
                  <a:solidFill>
                    <a:srgbClr val="000000"/>
                  </a:solidFill>
                  <a:effectLst/>
                  <a:latin typeface="Consolas" panose="020B0609020204030204" pitchFamily="49" charset="0"/>
                </a:rPr>
                <a:t>        </a:t>
              </a:r>
              <a:r>
                <a:rPr lang="en-US" sz="1600" b="0">
                  <a:solidFill>
                    <a:srgbClr val="008080"/>
                  </a:solidFill>
                  <a:effectLst/>
                  <a:latin typeface="Consolas" panose="020B0609020204030204" pitchFamily="49" charset="0"/>
                </a:rPr>
                <a:t>bar</a:t>
              </a:r>
              <a:r>
                <a:rPr lang="en-US" sz="1600" b="0">
                  <a:solidFill>
                    <a:srgbClr val="000000"/>
                  </a:solidFill>
                  <a:effectLst/>
                  <a:latin typeface="Consolas" panose="020B0609020204030204" pitchFamily="49" charset="0"/>
                </a:rPr>
                <a:t>:</a:t>
              </a:r>
            </a:p>
            <a:p>
              <a:r>
                <a:rPr lang="en-US" sz="1600" b="0">
                  <a:solidFill>
                    <a:srgbClr val="000000"/>
                  </a:solidFill>
                  <a:effectLst/>
                  <a:latin typeface="Consolas" panose="020B0609020204030204" pitchFamily="49" charset="0"/>
                </a:rPr>
                <a:t>          </a:t>
              </a:r>
              <a:r>
                <a:rPr lang="en-US" sz="1600" b="0">
                  <a:solidFill>
                    <a:srgbClr val="008080"/>
                  </a:solidFill>
                  <a:effectLst/>
                  <a:latin typeface="Consolas" panose="020B0609020204030204" pitchFamily="49" charset="0"/>
                </a:rPr>
                <a:t>type</a:t>
              </a:r>
              <a:r>
                <a:rPr lang="en-US" sz="1600" b="0">
                  <a:solidFill>
                    <a:srgbClr val="000000"/>
                  </a:solidFill>
                  <a:effectLst/>
                  <a:latin typeface="Consolas" panose="020B0609020204030204" pitchFamily="49" charset="0"/>
                </a:rPr>
                <a:t>: </a:t>
              </a:r>
              <a:r>
                <a:rPr lang="en-US" sz="1600" b="0">
                  <a:solidFill>
                    <a:srgbClr val="0451A5"/>
                  </a:solidFill>
                  <a:effectLst/>
                  <a:latin typeface="Consolas" panose="020B0609020204030204" pitchFamily="49" charset="0"/>
                </a:rPr>
                <a:t>number</a:t>
              </a:r>
              <a:endParaRPr lang="en-US" sz="1600" b="0">
                <a:solidFill>
                  <a:srgbClr val="000000"/>
                </a:solidFill>
                <a:effectLst/>
                <a:latin typeface="Consolas" panose="020B0609020204030204" pitchFamily="49" charset="0"/>
              </a:endParaRPr>
            </a:p>
            <a:p>
              <a:r>
                <a:rPr lang="en-US" sz="1600" b="0">
                  <a:solidFill>
                    <a:srgbClr val="000000"/>
                  </a:solidFill>
                  <a:effectLst/>
                  <a:latin typeface="Consolas" panose="020B0609020204030204" pitchFamily="49" charset="0"/>
                </a:rPr>
                <a:t>          </a:t>
              </a:r>
              <a:r>
                <a:rPr lang="en-US" sz="1600" b="0">
                  <a:solidFill>
                    <a:srgbClr val="008080"/>
                  </a:solidFill>
                  <a:effectLst/>
                  <a:latin typeface="Consolas" panose="020B0609020204030204" pitchFamily="49" charset="0"/>
                </a:rPr>
                <a:t>format</a:t>
              </a:r>
              <a:r>
                <a:rPr lang="en-US" sz="1600" b="0">
                  <a:solidFill>
                    <a:srgbClr val="000000"/>
                  </a:solidFill>
                  <a:effectLst/>
                  <a:latin typeface="Consolas" panose="020B0609020204030204" pitchFamily="49" charset="0"/>
                </a:rPr>
                <a:t>: </a:t>
              </a:r>
              <a:r>
                <a:rPr lang="en-US" sz="1600" b="0">
                  <a:solidFill>
                    <a:srgbClr val="0451A5"/>
                  </a:solidFill>
                  <a:effectLst/>
                  <a:latin typeface="Consolas" panose="020B0609020204030204" pitchFamily="49" charset="0"/>
                </a:rPr>
                <a:t>double</a:t>
              </a:r>
              <a:endParaRPr lang="en-US" sz="1600" b="0">
                <a:solidFill>
                  <a:srgbClr val="000000"/>
                </a:solidFill>
                <a:effectLst/>
                <a:latin typeface="Consolas" panose="020B0609020204030204" pitchFamily="49" charset="0"/>
              </a:endParaRPr>
            </a:p>
          </p:txBody>
        </p:sp>
        <p:cxnSp>
          <p:nvCxnSpPr>
            <p:cNvPr id="14" name="Straight Arrow Connector 13">
              <a:extLst>
                <a:ext uri="{FF2B5EF4-FFF2-40B4-BE49-F238E27FC236}">
                  <a16:creationId xmlns:a16="http://schemas.microsoft.com/office/drawing/2014/main" id="{A721990F-9868-3143-C04C-EB2A8FCBA26D}"/>
                </a:ext>
              </a:extLst>
            </p:cNvPr>
            <p:cNvCxnSpPr>
              <a:cxnSpLocks/>
            </p:cNvCxnSpPr>
            <p:nvPr/>
          </p:nvCxnSpPr>
          <p:spPr>
            <a:xfrm flipV="1">
              <a:off x="7197436" y="5583382"/>
              <a:ext cx="2805546" cy="9698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A283E10-B697-F124-AEBD-3B0657BD01F0}"/>
                </a:ext>
              </a:extLst>
            </p:cNvPr>
            <p:cNvCxnSpPr>
              <a:cxnSpLocks/>
            </p:cNvCxnSpPr>
            <p:nvPr/>
          </p:nvCxnSpPr>
          <p:spPr>
            <a:xfrm>
              <a:off x="7391400" y="5956333"/>
              <a:ext cx="2611582" cy="35961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5272CC5-4676-F2A2-2ECF-A6747D61A359}"/>
                </a:ext>
              </a:extLst>
            </p:cNvPr>
            <p:cNvSpPr txBox="1"/>
            <p:nvPr/>
          </p:nvSpPr>
          <p:spPr>
            <a:xfrm>
              <a:off x="9244771" y="3384304"/>
              <a:ext cx="1090720" cy="246221"/>
            </a:xfrm>
            <a:prstGeom prst="rect">
              <a:avLst/>
            </a:prstGeom>
            <a:noFill/>
          </p:spPr>
          <p:txBody>
            <a:bodyPr wrap="square" lIns="0" tIns="0" rIns="0" bIns="0" rtlCol="0">
              <a:spAutoFit/>
            </a:bodyPr>
            <a:lstStyle/>
            <a:p>
              <a:pPr algn="l"/>
              <a:r>
                <a:rPr lang="en-US" sz="1600">
                  <a:latin typeface="Segoe Print" panose="02000600000000000000" pitchFamily="2" charset="0"/>
                </a:rPr>
                <a:t>Open API:</a:t>
              </a:r>
            </a:p>
          </p:txBody>
        </p:sp>
      </p:grpSp>
      <p:grpSp>
        <p:nvGrpSpPr>
          <p:cNvPr id="24" name="Group 23">
            <a:extLst>
              <a:ext uri="{FF2B5EF4-FFF2-40B4-BE49-F238E27FC236}">
                <a16:creationId xmlns:a16="http://schemas.microsoft.com/office/drawing/2014/main" id="{E9B90004-3461-DB0A-9371-2979E9F6A9B1}"/>
              </a:ext>
            </a:extLst>
          </p:cNvPr>
          <p:cNvGrpSpPr/>
          <p:nvPr/>
        </p:nvGrpSpPr>
        <p:grpSpPr>
          <a:xfrm>
            <a:off x="5561776" y="5012727"/>
            <a:ext cx="2923309" cy="1310433"/>
            <a:chOff x="5561776" y="5012727"/>
            <a:chExt cx="2923309" cy="1310433"/>
          </a:xfrm>
        </p:grpSpPr>
        <p:sp>
          <p:nvSpPr>
            <p:cNvPr id="10" name="TextBox 9">
              <a:extLst>
                <a:ext uri="{FF2B5EF4-FFF2-40B4-BE49-F238E27FC236}">
                  <a16:creationId xmlns:a16="http://schemas.microsoft.com/office/drawing/2014/main" id="{DEDD9E92-0AB6-03E5-2AD2-9F2A098C5047}"/>
                </a:ext>
              </a:extLst>
            </p:cNvPr>
            <p:cNvSpPr txBox="1"/>
            <p:nvPr/>
          </p:nvSpPr>
          <p:spPr>
            <a:xfrm>
              <a:off x="5561776" y="5245942"/>
              <a:ext cx="2923309" cy="1077218"/>
            </a:xfrm>
            <a:prstGeom prst="rect">
              <a:avLst/>
            </a:prstGeom>
            <a:noFill/>
          </p:spPr>
          <p:txBody>
            <a:bodyPr wrap="square">
              <a:spAutoFit/>
            </a:bodyPr>
            <a:lstStyle/>
            <a:p>
              <a:r>
                <a:rPr lang="en-US" sz="1600" b="0">
                  <a:solidFill>
                    <a:srgbClr val="0000FF"/>
                  </a:solidFill>
                  <a:effectLst/>
                  <a:latin typeface="Consolas" panose="020B0609020204030204" pitchFamily="49" charset="0"/>
                </a:rPr>
                <a:t>model</a:t>
              </a:r>
              <a:r>
                <a:rPr lang="en-US" sz="1600" b="0">
                  <a:solidFill>
                    <a:srgbClr val="000000"/>
                  </a:solidFill>
                  <a:effectLst/>
                  <a:latin typeface="Consolas" panose="020B0609020204030204" pitchFamily="49" charset="0"/>
                </a:rPr>
                <a:t> </a:t>
              </a:r>
              <a:r>
                <a:rPr lang="en-US" sz="1600" b="0" err="1">
                  <a:solidFill>
                    <a:srgbClr val="008080"/>
                  </a:solidFill>
                  <a:effectLst/>
                  <a:latin typeface="Consolas" panose="020B0609020204030204" pitchFamily="49" charset="0"/>
                </a:rPr>
                <a:t>NumberExample</a:t>
              </a:r>
              <a:r>
                <a:rPr lang="en-US" sz="1600" b="0">
                  <a:solidFill>
                    <a:srgbClr val="000000"/>
                  </a:solidFill>
                  <a:effectLst/>
                  <a:latin typeface="Consolas" panose="020B0609020204030204" pitchFamily="49" charset="0"/>
                </a:rPr>
                <a:t> {</a:t>
              </a:r>
            </a:p>
            <a:p>
              <a:r>
                <a:rPr lang="en-US" sz="1600" b="0">
                  <a:solidFill>
                    <a:srgbClr val="000000"/>
                  </a:solidFill>
                  <a:effectLst/>
                  <a:latin typeface="Consolas" panose="020B0609020204030204" pitchFamily="49" charset="0"/>
                </a:rPr>
                <a:t>  </a:t>
              </a:r>
              <a:r>
                <a:rPr lang="en-US" sz="1600" b="0">
                  <a:solidFill>
                    <a:srgbClr val="001188"/>
                  </a:solidFill>
                  <a:effectLst/>
                  <a:latin typeface="Consolas" panose="020B0609020204030204" pitchFamily="49" charset="0"/>
                </a:rPr>
                <a:t>foo</a:t>
              </a:r>
              <a:r>
                <a:rPr lang="en-US" sz="1600" b="0">
                  <a:solidFill>
                    <a:srgbClr val="000000"/>
                  </a:solidFill>
                  <a:effectLst/>
                  <a:latin typeface="Consolas" panose="020B0609020204030204" pitchFamily="49" charset="0"/>
                </a:rPr>
                <a:t>: </a:t>
              </a:r>
              <a:r>
                <a:rPr lang="en-US" sz="1600" b="0">
                  <a:solidFill>
                    <a:srgbClr val="008080"/>
                  </a:solidFill>
                  <a:effectLst/>
                  <a:latin typeface="Consolas" panose="020B0609020204030204" pitchFamily="49" charset="0"/>
                </a:rPr>
                <a:t>uint8</a:t>
              </a:r>
              <a:r>
                <a:rPr lang="en-US" sz="1600" b="0">
                  <a:solidFill>
                    <a:srgbClr val="000000"/>
                  </a:solidFill>
                  <a:effectLst/>
                  <a:latin typeface="Consolas" panose="020B0609020204030204" pitchFamily="49" charset="0"/>
                </a:rPr>
                <a:t>;</a:t>
              </a:r>
            </a:p>
            <a:p>
              <a:r>
                <a:rPr lang="en-US" sz="1600" b="0">
                  <a:solidFill>
                    <a:srgbClr val="000000"/>
                  </a:solidFill>
                  <a:effectLst/>
                  <a:latin typeface="Consolas" panose="020B0609020204030204" pitchFamily="49" charset="0"/>
                </a:rPr>
                <a:t>  </a:t>
              </a:r>
              <a:r>
                <a:rPr lang="en-US" sz="1600" b="0">
                  <a:solidFill>
                    <a:srgbClr val="001188"/>
                  </a:solidFill>
                  <a:effectLst/>
                  <a:latin typeface="Consolas" panose="020B0609020204030204" pitchFamily="49" charset="0"/>
                </a:rPr>
                <a:t>bar</a:t>
              </a:r>
              <a:r>
                <a:rPr lang="en-US" sz="1600" b="0">
                  <a:solidFill>
                    <a:srgbClr val="000000"/>
                  </a:solidFill>
                  <a:effectLst/>
                  <a:latin typeface="Consolas" panose="020B0609020204030204" pitchFamily="49" charset="0"/>
                </a:rPr>
                <a:t>: </a:t>
              </a:r>
              <a:r>
                <a:rPr lang="en-US" sz="1600" b="0">
                  <a:solidFill>
                    <a:srgbClr val="008080"/>
                  </a:solidFill>
                  <a:effectLst/>
                  <a:latin typeface="Consolas" panose="020B0609020204030204" pitchFamily="49" charset="0"/>
                </a:rPr>
                <a:t>float64</a:t>
              </a:r>
              <a:r>
                <a:rPr lang="en-US" sz="1600" b="0">
                  <a:solidFill>
                    <a:srgbClr val="000000"/>
                  </a:solidFill>
                  <a:effectLst/>
                  <a:latin typeface="Consolas" panose="020B0609020204030204" pitchFamily="49" charset="0"/>
                </a:rPr>
                <a:t>;</a:t>
              </a:r>
            </a:p>
            <a:p>
              <a:r>
                <a:rPr lang="en-US" sz="1600" b="0">
                  <a:solidFill>
                    <a:srgbClr val="000000"/>
                  </a:solidFill>
                  <a:effectLst/>
                  <a:latin typeface="Consolas" panose="020B0609020204030204" pitchFamily="49" charset="0"/>
                </a:rPr>
                <a:t>}</a:t>
              </a:r>
            </a:p>
          </p:txBody>
        </p:sp>
        <p:sp>
          <p:nvSpPr>
            <p:cNvPr id="23" name="TextBox 22">
              <a:extLst>
                <a:ext uri="{FF2B5EF4-FFF2-40B4-BE49-F238E27FC236}">
                  <a16:creationId xmlns:a16="http://schemas.microsoft.com/office/drawing/2014/main" id="{AD407D24-4677-B208-B31A-938EA1710D63}"/>
                </a:ext>
              </a:extLst>
            </p:cNvPr>
            <p:cNvSpPr txBox="1"/>
            <p:nvPr/>
          </p:nvSpPr>
          <p:spPr>
            <a:xfrm>
              <a:off x="5628735" y="5012727"/>
              <a:ext cx="1090720" cy="246221"/>
            </a:xfrm>
            <a:prstGeom prst="rect">
              <a:avLst/>
            </a:prstGeom>
            <a:noFill/>
          </p:spPr>
          <p:txBody>
            <a:bodyPr wrap="square" lIns="0" tIns="0" rIns="0" bIns="0" rtlCol="0">
              <a:spAutoFit/>
            </a:bodyPr>
            <a:lstStyle/>
            <a:p>
              <a:pPr algn="l"/>
              <a:r>
                <a:rPr lang="en-US" sz="1600">
                  <a:latin typeface="Segoe Print" panose="02000600000000000000" pitchFamily="2" charset="0"/>
                </a:rPr>
                <a:t>TypeSpec:</a:t>
              </a:r>
            </a:p>
          </p:txBody>
        </p:sp>
      </p:grpSp>
    </p:spTree>
    <p:extLst>
      <p:ext uri="{BB962C8B-B14F-4D97-AF65-F5344CB8AC3E}">
        <p14:creationId xmlns:p14="http://schemas.microsoft.com/office/powerpoint/2010/main" val="850681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25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5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25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2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4">
            <a:extLst>
              <a:ext uri="{FF2B5EF4-FFF2-40B4-BE49-F238E27FC236}">
                <a16:creationId xmlns:a16="http://schemas.microsoft.com/office/drawing/2014/main" id="{CA2B98F2-3D4E-2609-7503-47415FC3C6FC}"/>
              </a:ext>
            </a:extLst>
          </p:cNvPr>
          <p:cNvSpPr txBox="1">
            <a:spLocks/>
          </p:cNvSpPr>
          <p:nvPr/>
        </p:nvSpPr>
        <p:spPr>
          <a:xfrm>
            <a:off x="1390650" y="2875002"/>
            <a:ext cx="9410700" cy="1107996"/>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algn="ctr" defTabSz="797999" rtl="0" eaLnBrk="1" fontAlgn="base" latinLnBrk="0" hangingPunct="1">
              <a:lnSpc>
                <a:spcPct val="90000"/>
              </a:lnSpc>
              <a:spcBef>
                <a:spcPct val="0"/>
              </a:spcBef>
              <a:spcAft>
                <a:spcPct val="0"/>
              </a:spcAft>
              <a:buNone/>
              <a:tabLst>
                <a:tab pos="920876" algn="l"/>
              </a:tabLst>
              <a:defRPr lang="en-US" sz="8000" b="1" kern="1200" cap="none" spc="-50" baseline="0">
                <a:ln w="3175">
                  <a:noFill/>
                </a:ln>
                <a:gradFill>
                  <a:gsLst>
                    <a:gs pos="0">
                      <a:srgbClr val="8DC8E8"/>
                    </a:gs>
                    <a:gs pos="100000">
                      <a:srgbClr val="CD98CF"/>
                    </a:gs>
                  </a:gsLst>
                  <a:lin ang="2700000" scaled="0"/>
                </a:gradFill>
                <a:effectLst/>
                <a:latin typeface="Segoe UI Semibold"/>
                <a:ea typeface="+mn-ea"/>
                <a:cs typeface="Segoe UI"/>
              </a:defRPr>
            </a:lvl1pPr>
          </a:lstStyle>
          <a:p>
            <a:pPr defTabSz="932742">
              <a:lnSpc>
                <a:spcPct val="100000"/>
              </a:lnSpc>
              <a:defRPr/>
            </a:pPr>
            <a:r>
              <a:rPr lang="en-CA" sz="7200" b="0">
                <a:gradFill flip="none" rotWithShape="1">
                  <a:gsLst>
                    <a:gs pos="12000">
                      <a:schemeClr val="accent2"/>
                    </a:gs>
                    <a:gs pos="87000">
                      <a:schemeClr val="accent1"/>
                    </a:gs>
                  </a:gsLst>
                  <a:lin ang="10800000" scaled="1"/>
                  <a:tileRect/>
                </a:gradFill>
                <a:ea typeface="+mj-lt"/>
                <a:cs typeface="Segoe UI Semibold"/>
              </a:rPr>
              <a:t>Demo</a:t>
            </a:r>
          </a:p>
        </p:txBody>
      </p:sp>
    </p:spTree>
    <p:extLst>
      <p:ext uri="{BB962C8B-B14F-4D97-AF65-F5344CB8AC3E}">
        <p14:creationId xmlns:p14="http://schemas.microsoft.com/office/powerpoint/2010/main" val="32671300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42" presetClass="path" presetSubtype="0" decel="100000" fill="hold" grpId="1" nodeType="withEffect">
                                  <p:stCondLst>
                                    <p:cond delay="0"/>
                                  </p:stCondLst>
                                  <p:childTnLst>
                                    <p:animMotion origin="layout" path="M 0 0 L 0 0.01968 " pathEditMode="relative" rAng="0" ptsTypes="AA">
                                      <p:cBhvr>
                                        <p:cTn id="9" dur="500" spd="-100000" fill="hold"/>
                                        <p:tgtEl>
                                          <p:spTgt spid="7"/>
                                        </p:tgtEl>
                                        <p:attrNameLst>
                                          <p:attrName>ppt_x</p:attrName>
                                          <p:attrName>ppt_y</p:attrName>
                                        </p:attrNameLst>
                                      </p:cBhvr>
                                      <p:rCtr x="0" y="9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6D8CBA-6C47-170B-D0AD-CCA230B0AF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02F627-15FB-D6C4-08A3-A824A90F2449}"/>
              </a:ext>
            </a:extLst>
          </p:cNvPr>
          <p:cNvSpPr>
            <a:spLocks noGrp="1"/>
          </p:cNvSpPr>
          <p:nvPr>
            <p:ph type="title"/>
          </p:nvPr>
        </p:nvSpPr>
        <p:spPr/>
        <p:txBody>
          <a:bodyPr/>
          <a:lstStyle/>
          <a:p>
            <a:r>
              <a:rPr lang="en-US"/>
              <a:t>What’s next?</a:t>
            </a:r>
          </a:p>
        </p:txBody>
      </p:sp>
      <p:sp>
        <p:nvSpPr>
          <p:cNvPr id="3" name="Content Placeholder 2">
            <a:extLst>
              <a:ext uri="{FF2B5EF4-FFF2-40B4-BE49-F238E27FC236}">
                <a16:creationId xmlns:a16="http://schemas.microsoft.com/office/drawing/2014/main" id="{5BD303B4-6ACD-9FB2-73ED-A04A2920B13F}"/>
              </a:ext>
            </a:extLst>
          </p:cNvPr>
          <p:cNvSpPr>
            <a:spLocks noGrp="1"/>
          </p:cNvSpPr>
          <p:nvPr>
            <p:ph idx="1"/>
          </p:nvPr>
        </p:nvSpPr>
        <p:spPr>
          <a:xfrm>
            <a:off x="584200" y="1435503"/>
            <a:ext cx="7730259" cy="5001369"/>
          </a:xfrm>
        </p:spPr>
        <p:txBody>
          <a:bodyPr vert="horz" wrap="square" lIns="0" tIns="0" rIns="0" bIns="0" rtlCol="0" anchor="t">
            <a:spAutoFit/>
          </a:bodyPr>
          <a:lstStyle/>
          <a:p>
            <a:r>
              <a:rPr lang="en-US"/>
              <a:t>Play with TypeSpec Playground</a:t>
            </a:r>
          </a:p>
          <a:p>
            <a:pPr lvl="1">
              <a:spcBef>
                <a:spcPts val="600"/>
              </a:spcBef>
            </a:pPr>
            <a:r>
              <a:rPr lang="en-US">
                <a:hlinkClick r:id="rId2"/>
              </a:rPr>
              <a:t>https://microsoft.github.io/typespec/playground</a:t>
            </a:r>
            <a:endParaRPr lang="en-US"/>
          </a:p>
          <a:p>
            <a:pPr>
              <a:spcBef>
                <a:spcPts val="1800"/>
              </a:spcBef>
            </a:pPr>
            <a:r>
              <a:rPr lang="en-US"/>
              <a:t>Install TypeSpec VS Code extension</a:t>
            </a:r>
          </a:p>
          <a:p>
            <a:pPr lvl="1">
              <a:spcBef>
                <a:spcPts val="600"/>
              </a:spcBef>
            </a:pPr>
            <a:r>
              <a:rPr lang="en-US">
                <a:hlinkClick r:id="rId3"/>
              </a:rPr>
              <a:t>https://microsoft.github.io/typespec/introduction/editor/vscode</a:t>
            </a:r>
            <a:endParaRPr lang="en-US"/>
          </a:p>
          <a:p>
            <a:pPr>
              <a:spcBef>
                <a:spcPts val="1800"/>
              </a:spcBef>
            </a:pPr>
            <a:r>
              <a:rPr lang="en-US">
                <a:cs typeface="Segoe UI"/>
              </a:rPr>
              <a:t>Swagger Server Mock generator</a:t>
            </a:r>
          </a:p>
          <a:p>
            <a:pPr lvl="1">
              <a:spcBef>
                <a:spcPts val="600"/>
              </a:spcBef>
            </a:pPr>
            <a:r>
              <a:rPr lang="en-US">
                <a:cs typeface="Segoe UI"/>
                <a:hlinkClick r:id="rId4"/>
              </a:rPr>
              <a:t>https://editor-next.swagger.io</a:t>
            </a:r>
            <a:endParaRPr lang="en-US">
              <a:cs typeface="Segoe UI"/>
            </a:endParaRPr>
          </a:p>
          <a:p>
            <a:pPr>
              <a:spcBef>
                <a:spcPts val="1800"/>
              </a:spcBef>
            </a:pPr>
            <a:r>
              <a:rPr lang="en-US" err="1">
                <a:cs typeface="Segoe UI"/>
              </a:rPr>
              <a:t>Kiota</a:t>
            </a:r>
            <a:r>
              <a:rPr lang="en-US">
                <a:cs typeface="Segoe UI"/>
              </a:rPr>
              <a:t> API Client Generator</a:t>
            </a:r>
          </a:p>
          <a:p>
            <a:pPr lvl="1">
              <a:spcBef>
                <a:spcPts val="600"/>
              </a:spcBef>
            </a:pPr>
            <a:r>
              <a:rPr lang="en-US">
                <a:hlinkClick r:id="rId5"/>
              </a:rPr>
              <a:t>https://learn.microsoft.com/en-us/openapi/kiota/</a:t>
            </a:r>
            <a:endParaRPr lang="en-US"/>
          </a:p>
          <a:p>
            <a:pPr>
              <a:spcBef>
                <a:spcPts val="1800"/>
              </a:spcBef>
            </a:pPr>
            <a:r>
              <a:rPr lang="en-US">
                <a:cs typeface="Segoe UI"/>
              </a:rPr>
              <a:t>See our sample code repository:</a:t>
            </a:r>
          </a:p>
          <a:p>
            <a:pPr lvl="1">
              <a:spcBef>
                <a:spcPts val="600"/>
              </a:spcBef>
            </a:pPr>
            <a:r>
              <a:rPr lang="en-US">
                <a:hlinkClick r:id="rId6"/>
              </a:rPr>
              <a:t>https://github.com/tindav/R4TechAPP0092-TypeSpec</a:t>
            </a:r>
            <a:endParaRPr lang="en-US">
              <a:cs typeface="Segoe UI"/>
            </a:endParaRPr>
          </a:p>
        </p:txBody>
      </p:sp>
      <p:pic>
        <p:nvPicPr>
          <p:cNvPr id="4" name="Picture 3" descr="A qr code on a white background&#10;&#10;Description automatically generated">
            <a:extLst>
              <a:ext uri="{FF2B5EF4-FFF2-40B4-BE49-F238E27FC236}">
                <a16:creationId xmlns:a16="http://schemas.microsoft.com/office/drawing/2014/main" id="{9470F6A5-2C27-8B33-57B5-3A8A40F1A3C1}"/>
              </a:ext>
            </a:extLst>
          </p:cNvPr>
          <p:cNvPicPr>
            <a:picLocks noChangeAspect="1"/>
          </p:cNvPicPr>
          <p:nvPr/>
        </p:nvPicPr>
        <p:blipFill>
          <a:blip r:embed="rId7"/>
          <a:stretch>
            <a:fillRect/>
          </a:stretch>
        </p:blipFill>
        <p:spPr>
          <a:xfrm>
            <a:off x="9012815" y="3429000"/>
            <a:ext cx="2676525" cy="2562225"/>
          </a:xfrm>
          <a:prstGeom prst="rect">
            <a:avLst/>
          </a:prstGeom>
        </p:spPr>
      </p:pic>
      <p:sp>
        <p:nvSpPr>
          <p:cNvPr id="6" name="TextBox 5">
            <a:extLst>
              <a:ext uri="{FF2B5EF4-FFF2-40B4-BE49-F238E27FC236}">
                <a16:creationId xmlns:a16="http://schemas.microsoft.com/office/drawing/2014/main" id="{AE6E2FA0-4D7B-FB3A-9953-2AE99966C3D1}"/>
              </a:ext>
            </a:extLst>
          </p:cNvPr>
          <p:cNvSpPr txBox="1"/>
          <p:nvPr/>
        </p:nvSpPr>
        <p:spPr>
          <a:xfrm>
            <a:off x="8314459" y="2905780"/>
            <a:ext cx="4073236" cy="523220"/>
          </a:xfrm>
          <a:prstGeom prst="rect">
            <a:avLst/>
          </a:prstGeom>
          <a:noFill/>
        </p:spPr>
        <p:txBody>
          <a:bodyPr wrap="square">
            <a:spAutoFit/>
          </a:bodyPr>
          <a:lstStyle/>
          <a:p>
            <a:pPr algn="ctr">
              <a:spcBef>
                <a:spcPts val="1800"/>
              </a:spcBef>
            </a:pPr>
            <a:r>
              <a:rPr lang="en-US" sz="2800">
                <a:cs typeface="Segoe UI"/>
              </a:rPr>
              <a:t>Rate this session!❤️</a:t>
            </a:r>
          </a:p>
        </p:txBody>
      </p:sp>
      <p:sp>
        <p:nvSpPr>
          <p:cNvPr id="8" name="TextBox 7">
            <a:extLst>
              <a:ext uri="{FF2B5EF4-FFF2-40B4-BE49-F238E27FC236}">
                <a16:creationId xmlns:a16="http://schemas.microsoft.com/office/drawing/2014/main" id="{82992A98-6314-2C85-5C5E-823B72B5165D}"/>
              </a:ext>
            </a:extLst>
          </p:cNvPr>
          <p:cNvSpPr txBox="1"/>
          <p:nvPr/>
        </p:nvSpPr>
        <p:spPr>
          <a:xfrm>
            <a:off x="8446170" y="5991225"/>
            <a:ext cx="3156550" cy="369332"/>
          </a:xfrm>
          <a:prstGeom prst="rect">
            <a:avLst/>
          </a:prstGeom>
          <a:noFill/>
        </p:spPr>
        <p:txBody>
          <a:bodyPr wrap="square">
            <a:spAutoFit/>
          </a:bodyPr>
          <a:lstStyle/>
          <a:p>
            <a:pPr lvl="1" algn="ctr">
              <a:spcBef>
                <a:spcPts val="600"/>
              </a:spcBef>
            </a:pPr>
            <a:r>
              <a:rPr lang="en-US" sz="1800">
                <a:cs typeface="Segoe UI"/>
              </a:rPr>
              <a:t>Session code : </a:t>
            </a:r>
            <a:r>
              <a:rPr lang="en-US" sz="1800" b="1">
                <a:cs typeface="Segoe UI"/>
              </a:rPr>
              <a:t>APP0092</a:t>
            </a:r>
            <a:endParaRPr lang="en-US" sz="1800" b="1"/>
          </a:p>
        </p:txBody>
      </p:sp>
    </p:spTree>
    <p:extLst>
      <p:ext uri="{BB962C8B-B14F-4D97-AF65-F5344CB8AC3E}">
        <p14:creationId xmlns:p14="http://schemas.microsoft.com/office/powerpoint/2010/main" val="502382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4">
            <a:extLst>
              <a:ext uri="{FF2B5EF4-FFF2-40B4-BE49-F238E27FC236}">
                <a16:creationId xmlns:a16="http://schemas.microsoft.com/office/drawing/2014/main" id="{16794675-EC05-B52C-95A1-D5ADC26ED727}"/>
              </a:ext>
            </a:extLst>
          </p:cNvPr>
          <p:cNvSpPr txBox="1">
            <a:spLocks noGrp="1"/>
          </p:cNvSpPr>
          <p:nvPr>
            <p:ph type="title" idx="4294967295"/>
          </p:nvPr>
        </p:nvSpPr>
        <p:spPr>
          <a:xfrm>
            <a:off x="1390650" y="2875002"/>
            <a:ext cx="9410700" cy="1107996"/>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algn="ctr" defTabSz="797999" fontAlgn="base">
              <a:lnSpc>
                <a:spcPct val="90000"/>
              </a:lnSpc>
              <a:spcBef>
                <a:spcPct val="0"/>
              </a:spcBef>
              <a:spcAft>
                <a:spcPct val="0"/>
              </a:spcAft>
              <a:buNone/>
              <a:tabLst>
                <a:tab pos="920876" algn="l"/>
              </a:tabLst>
              <a:defRPr sz="8000" b="1" cap="none" spc="-50" baseline="0">
                <a:ln w="3175">
                  <a:noFill/>
                </a:ln>
                <a:gradFill>
                  <a:gsLst>
                    <a:gs pos="0">
                      <a:srgbClr val="8DC8E8"/>
                    </a:gs>
                    <a:gs pos="100000">
                      <a:srgbClr val="CD98CF"/>
                    </a:gs>
                  </a:gsLst>
                  <a:lin ang="2700000" scaled="0"/>
                </a:gradFill>
                <a:effectLst/>
                <a:latin typeface="Segoe UI Semibold"/>
                <a:cs typeface="Segoe UI"/>
              </a:defRPr>
            </a:lvl1pPr>
          </a:lstStyle>
          <a:p>
            <a:pPr marR="0" lvl="0" indent="0" defTabSz="932742" fontAlgn="base">
              <a:lnSpc>
                <a:spcPct val="100000"/>
              </a:lnSpc>
              <a:spcAft>
                <a:spcPct val="0"/>
              </a:spcAft>
              <a:buClrTx/>
              <a:buSzTx/>
              <a:tabLst>
                <a:tab pos="920876" algn="l"/>
              </a:tabLst>
              <a:defRPr/>
            </a:pPr>
            <a:r>
              <a:rPr lang="en-CA" sz="7200" b="0">
                <a:gradFill flip="none" rotWithShape="1">
                  <a:gsLst>
                    <a:gs pos="12000">
                      <a:schemeClr val="accent2"/>
                    </a:gs>
                    <a:gs pos="87000">
                      <a:schemeClr val="accent1"/>
                    </a:gs>
                  </a:gsLst>
                  <a:lin ang="10800000" scaled="1"/>
                  <a:tileRect/>
                </a:gradFill>
                <a:ea typeface="+mj-lt"/>
                <a:cs typeface="Segoe UI Semibold"/>
              </a:rPr>
              <a:t>Thank You</a:t>
            </a:r>
          </a:p>
        </p:txBody>
      </p:sp>
    </p:spTree>
    <p:extLst>
      <p:ext uri="{BB962C8B-B14F-4D97-AF65-F5344CB8AC3E}">
        <p14:creationId xmlns:p14="http://schemas.microsoft.com/office/powerpoint/2010/main" val="30414400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path" presetSubtype="0" decel="100000" fill="hold" grpId="1" nodeType="withEffect">
                                  <p:stCondLst>
                                    <p:cond delay="0"/>
                                  </p:stCondLst>
                                  <p:childTnLst>
                                    <p:animMotion origin="layout" path="M 0 0 L 0 0.01968 " pathEditMode="relative" rAng="0" ptsTypes="AA">
                                      <p:cBhvr>
                                        <p:cTn id="9" dur="500" spd="-100000" fill="hold"/>
                                        <p:tgtEl>
                                          <p:spTgt spid="4"/>
                                        </p:tgtEl>
                                        <p:attrNameLst>
                                          <p:attrName>ppt_x</p:attrName>
                                          <p:attrName>ppt_y</p:attrName>
                                        </p:attrNameLst>
                                      </p:cBhvr>
                                      <p:rCtr x="0" y="9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91776-B5C7-358F-0B1D-469D81F13911}"/>
              </a:ext>
            </a:extLst>
          </p:cNvPr>
          <p:cNvSpPr>
            <a:spLocks noGrp="1"/>
          </p:cNvSpPr>
          <p:nvPr>
            <p:ph type="title"/>
          </p:nvPr>
        </p:nvSpPr>
        <p:spPr>
          <a:xfrm>
            <a:off x="588263" y="457200"/>
            <a:ext cx="11018520" cy="553998"/>
          </a:xfrm>
        </p:spPr>
        <p:txBody>
          <a:bodyPr vert="horz" wrap="square" lIns="0" tIns="0" rIns="0" bIns="0" rtlCol="0" anchor="t">
            <a:normAutofit/>
          </a:bodyPr>
          <a:lstStyle/>
          <a:p>
            <a:r>
              <a:rPr lang="en-US"/>
              <a:t>Agenda</a:t>
            </a:r>
          </a:p>
        </p:txBody>
      </p:sp>
      <p:sp>
        <p:nvSpPr>
          <p:cNvPr id="4" name="TextBox 3">
            <a:extLst>
              <a:ext uri="{FF2B5EF4-FFF2-40B4-BE49-F238E27FC236}">
                <a16:creationId xmlns:a16="http://schemas.microsoft.com/office/drawing/2014/main" id="{0C6688FF-E42B-EB5D-9B6F-ADD57774BFAB}"/>
              </a:ext>
            </a:extLst>
          </p:cNvPr>
          <p:cNvSpPr txBox="1"/>
          <p:nvPr/>
        </p:nvSpPr>
        <p:spPr>
          <a:xfrm>
            <a:off x="588263" y="1327927"/>
            <a:ext cx="11018520" cy="5072873"/>
          </a:xfrm>
          <a:prstGeom prst="rect">
            <a:avLst/>
          </a:prstGeom>
        </p:spPr>
        <p:txBody>
          <a:bodyPr vert="horz" wrap="square" lIns="0" tIns="0" rIns="0" bIns="0" rtlCol="0">
            <a:normAutofit/>
          </a:bodyPr>
          <a:lstStyle/>
          <a:p>
            <a:pPr lvl="0" defTabSz="932742">
              <a:lnSpc>
                <a:spcPct val="90000"/>
              </a:lnSpc>
              <a:spcBef>
                <a:spcPct val="20000"/>
              </a:spcBef>
              <a:buSzPct val="90000"/>
            </a:pPr>
            <a:r>
              <a:rPr lang="en-US" b="1">
                <a:effectLst/>
              </a:rPr>
              <a:t>Contract</a:t>
            </a:r>
            <a:r>
              <a:rPr lang="en-US" b="1"/>
              <a:t>-</a:t>
            </a:r>
            <a:r>
              <a:rPr lang="en-US" b="1">
                <a:effectLst/>
              </a:rPr>
              <a:t>first development</a:t>
            </a:r>
          </a:p>
          <a:p>
            <a:pPr marL="742950" lvl="1" indent="-285750" defTabSz="932742">
              <a:lnSpc>
                <a:spcPct val="90000"/>
              </a:lnSpc>
              <a:spcBef>
                <a:spcPct val="20000"/>
              </a:spcBef>
              <a:buSzPct val="90000"/>
              <a:buFont typeface="Arial" panose="020B0604020202020204" pitchFamily="34" charset="0"/>
              <a:buChar char="•"/>
            </a:pPr>
            <a:r>
              <a:rPr lang="en-US"/>
              <a:t>Code-first vs Contract-first API development</a:t>
            </a:r>
          </a:p>
          <a:p>
            <a:pPr marL="742950" lvl="1" indent="-285750" defTabSz="932742">
              <a:lnSpc>
                <a:spcPct val="90000"/>
              </a:lnSpc>
              <a:spcBef>
                <a:spcPct val="20000"/>
              </a:spcBef>
              <a:buSzPct val="90000"/>
              <a:buFont typeface="Arial" panose="020B0604020202020204" pitchFamily="34" charset="0"/>
              <a:buChar char="•"/>
            </a:pPr>
            <a:r>
              <a:rPr lang="en-US"/>
              <a:t>What problems does it solve?</a:t>
            </a:r>
          </a:p>
          <a:p>
            <a:pPr marL="742950" lvl="1" indent="-285750" defTabSz="932742">
              <a:lnSpc>
                <a:spcPct val="90000"/>
              </a:lnSpc>
              <a:spcBef>
                <a:spcPct val="20000"/>
              </a:spcBef>
              <a:buSzPct val="90000"/>
              <a:buFont typeface="Arial" panose="020B0604020202020204" pitchFamily="34" charset="0"/>
              <a:buChar char="•"/>
            </a:pPr>
            <a:endParaRPr lang="en-US"/>
          </a:p>
          <a:p>
            <a:pPr defTabSz="932742">
              <a:lnSpc>
                <a:spcPct val="90000"/>
              </a:lnSpc>
              <a:spcBef>
                <a:spcPct val="20000"/>
              </a:spcBef>
              <a:buSzPct val="90000"/>
            </a:pPr>
            <a:r>
              <a:rPr lang="en-US" b="1"/>
              <a:t>An overview of TypeSpec</a:t>
            </a:r>
          </a:p>
          <a:p>
            <a:pPr marL="742950" lvl="1" indent="-285750" defTabSz="932742">
              <a:lnSpc>
                <a:spcPct val="90000"/>
              </a:lnSpc>
              <a:spcBef>
                <a:spcPct val="20000"/>
              </a:spcBef>
              <a:buSzPct val="90000"/>
              <a:buFont typeface="Arial" panose="020B0604020202020204" pitchFamily="34" charset="0"/>
              <a:buChar char="•"/>
            </a:pPr>
            <a:r>
              <a:rPr lang="en-US"/>
              <a:t>What is TypeSpec?</a:t>
            </a:r>
          </a:p>
          <a:p>
            <a:pPr marL="742950" lvl="1" indent="-285750" defTabSz="932742">
              <a:lnSpc>
                <a:spcPct val="90000"/>
              </a:lnSpc>
              <a:spcBef>
                <a:spcPct val="20000"/>
              </a:spcBef>
              <a:buSzPct val="90000"/>
              <a:buFont typeface="Arial" panose="020B0604020202020204" pitchFamily="34" charset="0"/>
              <a:buChar char="•"/>
            </a:pPr>
            <a:r>
              <a:rPr lang="en-US"/>
              <a:t>The TypeSpec syntax</a:t>
            </a:r>
          </a:p>
          <a:p>
            <a:pPr marL="742950" lvl="1" indent="-285750" defTabSz="932742">
              <a:lnSpc>
                <a:spcPct val="90000"/>
              </a:lnSpc>
              <a:spcBef>
                <a:spcPct val="20000"/>
              </a:spcBef>
              <a:buSzPct val="90000"/>
              <a:buFont typeface="Arial" panose="020B0604020202020204" pitchFamily="34" charset="0"/>
              <a:buChar char="•"/>
            </a:pPr>
            <a:r>
              <a:rPr lang="en-US"/>
              <a:t>The TypeSpec emitters</a:t>
            </a:r>
          </a:p>
          <a:p>
            <a:pPr marL="742950" lvl="1" indent="-285750" defTabSz="932742">
              <a:lnSpc>
                <a:spcPct val="90000"/>
              </a:lnSpc>
              <a:spcBef>
                <a:spcPct val="20000"/>
              </a:spcBef>
              <a:buSzPct val="90000"/>
              <a:buFont typeface="Arial" panose="020B0604020202020204" pitchFamily="34" charset="0"/>
              <a:buChar char="•"/>
            </a:pPr>
            <a:endParaRPr lang="en-US"/>
          </a:p>
          <a:p>
            <a:pPr defTabSz="932742">
              <a:lnSpc>
                <a:spcPct val="90000"/>
              </a:lnSpc>
              <a:spcBef>
                <a:spcPct val="20000"/>
              </a:spcBef>
              <a:buSzPct val="90000"/>
            </a:pPr>
            <a:r>
              <a:rPr lang="en-US" b="1"/>
              <a:t>TypeSpec demo</a:t>
            </a:r>
          </a:p>
          <a:p>
            <a:pPr defTabSz="932742">
              <a:lnSpc>
                <a:spcPct val="90000"/>
              </a:lnSpc>
              <a:spcBef>
                <a:spcPct val="20000"/>
              </a:spcBef>
              <a:buSzPct val="90000"/>
            </a:pPr>
            <a:endParaRPr lang="en-US" b="1"/>
          </a:p>
          <a:p>
            <a:pPr defTabSz="932742">
              <a:lnSpc>
                <a:spcPct val="90000"/>
              </a:lnSpc>
              <a:spcBef>
                <a:spcPct val="20000"/>
              </a:spcBef>
              <a:buSzPct val="90000"/>
            </a:pPr>
            <a:r>
              <a:rPr lang="en-US" b="1"/>
              <a:t>What’s next?</a:t>
            </a:r>
          </a:p>
        </p:txBody>
      </p:sp>
    </p:spTree>
    <p:extLst>
      <p:ext uri="{BB962C8B-B14F-4D97-AF65-F5344CB8AC3E}">
        <p14:creationId xmlns:p14="http://schemas.microsoft.com/office/powerpoint/2010/main" val="98724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0DCA48D-835A-D1D9-8245-6BB164BCE1BE}"/>
              </a:ext>
            </a:extLst>
          </p:cNvPr>
          <p:cNvSpPr>
            <a:spLocks noGrp="1"/>
          </p:cNvSpPr>
          <p:nvPr>
            <p:ph type="title"/>
          </p:nvPr>
        </p:nvSpPr>
        <p:spPr/>
        <p:txBody>
          <a:bodyPr/>
          <a:lstStyle/>
          <a:p>
            <a:r>
              <a:rPr lang="en-US"/>
              <a:t>Contract-first development</a:t>
            </a:r>
          </a:p>
        </p:txBody>
      </p:sp>
    </p:spTree>
    <p:extLst>
      <p:ext uri="{BB962C8B-B14F-4D97-AF65-F5344CB8AC3E}">
        <p14:creationId xmlns:p14="http://schemas.microsoft.com/office/powerpoint/2010/main" val="1392229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rrow: Right 18">
            <a:extLst>
              <a:ext uri="{FF2B5EF4-FFF2-40B4-BE49-F238E27FC236}">
                <a16:creationId xmlns:a16="http://schemas.microsoft.com/office/drawing/2014/main" id="{9AB72E21-F326-4C6F-0AFE-819302C4F568}"/>
              </a:ext>
            </a:extLst>
          </p:cNvPr>
          <p:cNvSpPr/>
          <p:nvPr/>
        </p:nvSpPr>
        <p:spPr bwMode="auto">
          <a:xfrm rot="16200000">
            <a:off x="5782917" y="2403546"/>
            <a:ext cx="965890" cy="1280160"/>
          </a:xfrm>
          <a:prstGeom prst="rightArrow">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18" name="Group 17">
            <a:extLst>
              <a:ext uri="{FF2B5EF4-FFF2-40B4-BE49-F238E27FC236}">
                <a16:creationId xmlns:a16="http://schemas.microsoft.com/office/drawing/2014/main" id="{13D8FD0A-63ED-1A01-E046-ED94BC333452}"/>
              </a:ext>
            </a:extLst>
          </p:cNvPr>
          <p:cNvGrpSpPr/>
          <p:nvPr/>
        </p:nvGrpSpPr>
        <p:grpSpPr>
          <a:xfrm>
            <a:off x="1171889" y="2678546"/>
            <a:ext cx="3833168" cy="1934928"/>
            <a:chOff x="1171889" y="2678546"/>
            <a:chExt cx="3833168" cy="1934928"/>
          </a:xfrm>
          <a:solidFill>
            <a:schemeClr val="accent4">
              <a:lumMod val="60000"/>
              <a:lumOff val="40000"/>
            </a:schemeClr>
          </a:solidFill>
        </p:grpSpPr>
        <p:sp>
          <p:nvSpPr>
            <p:cNvPr id="4" name="Arrow: Right 3">
              <a:extLst>
                <a:ext uri="{FF2B5EF4-FFF2-40B4-BE49-F238E27FC236}">
                  <a16:creationId xmlns:a16="http://schemas.microsoft.com/office/drawing/2014/main" id="{0555C1D4-AD57-B54C-D686-3216650B93FF}"/>
                </a:ext>
              </a:extLst>
            </p:cNvPr>
            <p:cNvSpPr/>
            <p:nvPr/>
          </p:nvSpPr>
          <p:spPr bwMode="auto">
            <a:xfrm rot="10800000">
              <a:off x="1490663" y="3333314"/>
              <a:ext cx="3514394" cy="1280160"/>
            </a:xfrm>
            <a:prstGeom prst="rightArrow">
              <a:avLst>
                <a:gd name="adj1" fmla="val 5000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1" name="Arrow: Right 10">
              <a:extLst>
                <a:ext uri="{FF2B5EF4-FFF2-40B4-BE49-F238E27FC236}">
                  <a16:creationId xmlns:a16="http://schemas.microsoft.com/office/drawing/2014/main" id="{1C80A8CF-F9B4-8407-F3A5-BEF29502CC02}"/>
                </a:ext>
              </a:extLst>
            </p:cNvPr>
            <p:cNvSpPr/>
            <p:nvPr/>
          </p:nvSpPr>
          <p:spPr bwMode="auto">
            <a:xfrm rot="16200000">
              <a:off x="1323631" y="2526804"/>
              <a:ext cx="976675" cy="1280160"/>
            </a:xfrm>
            <a:prstGeom prst="righ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17" name="Arrow: Right 16">
            <a:extLst>
              <a:ext uri="{FF2B5EF4-FFF2-40B4-BE49-F238E27FC236}">
                <a16:creationId xmlns:a16="http://schemas.microsoft.com/office/drawing/2014/main" id="{33382893-C302-3AD5-C0AE-44BF7386F88E}"/>
              </a:ext>
            </a:extLst>
          </p:cNvPr>
          <p:cNvSpPr/>
          <p:nvPr/>
        </p:nvSpPr>
        <p:spPr bwMode="auto">
          <a:xfrm rot="5400000">
            <a:off x="5756552" y="4167779"/>
            <a:ext cx="965890" cy="1280160"/>
          </a:xfrm>
          <a:prstGeom prst="rightArrow">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6" name="Arrow: Right 15">
            <a:extLst>
              <a:ext uri="{FF2B5EF4-FFF2-40B4-BE49-F238E27FC236}">
                <a16:creationId xmlns:a16="http://schemas.microsoft.com/office/drawing/2014/main" id="{27A34B78-D86E-066E-5D9C-B9DFA0B1F526}"/>
              </a:ext>
            </a:extLst>
          </p:cNvPr>
          <p:cNvSpPr/>
          <p:nvPr/>
        </p:nvSpPr>
        <p:spPr bwMode="auto">
          <a:xfrm rot="5400000">
            <a:off x="10184080" y="2305975"/>
            <a:ext cx="965890" cy="1280160"/>
          </a:xfrm>
          <a:prstGeom prst="rightArrow">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3" name="Arrow: Right 12">
            <a:extLst>
              <a:ext uri="{FF2B5EF4-FFF2-40B4-BE49-F238E27FC236}">
                <a16:creationId xmlns:a16="http://schemas.microsoft.com/office/drawing/2014/main" id="{A00854F0-FC68-CD1A-62F6-C02CFB29322D}"/>
              </a:ext>
            </a:extLst>
          </p:cNvPr>
          <p:cNvSpPr/>
          <p:nvPr/>
        </p:nvSpPr>
        <p:spPr bwMode="auto">
          <a:xfrm>
            <a:off x="7473937" y="1473777"/>
            <a:ext cx="2147998" cy="1280160"/>
          </a:xfrm>
          <a:prstGeom prst="rightArrow">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4" name="Arrow: Right 13">
            <a:extLst>
              <a:ext uri="{FF2B5EF4-FFF2-40B4-BE49-F238E27FC236}">
                <a16:creationId xmlns:a16="http://schemas.microsoft.com/office/drawing/2014/main" id="{75DEBF40-1C92-E38A-C32B-B9F095E74A3C}"/>
              </a:ext>
            </a:extLst>
          </p:cNvPr>
          <p:cNvSpPr/>
          <p:nvPr/>
        </p:nvSpPr>
        <p:spPr bwMode="auto">
          <a:xfrm rot="10800000">
            <a:off x="7284587" y="3333314"/>
            <a:ext cx="2147998" cy="1280160"/>
          </a:xfrm>
          <a:prstGeom prst="rightArrow">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5" name="Arrow: Right 14">
            <a:extLst>
              <a:ext uri="{FF2B5EF4-FFF2-40B4-BE49-F238E27FC236}">
                <a16:creationId xmlns:a16="http://schemas.microsoft.com/office/drawing/2014/main" id="{6D666DA6-CD23-EDF8-C2FE-40ABED70DDF7}"/>
              </a:ext>
            </a:extLst>
          </p:cNvPr>
          <p:cNvSpPr/>
          <p:nvPr/>
        </p:nvSpPr>
        <p:spPr bwMode="auto">
          <a:xfrm rot="10800000">
            <a:off x="2857059" y="3333314"/>
            <a:ext cx="2147998" cy="1280160"/>
          </a:xfrm>
          <a:prstGeom prst="rightArrow">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2" name="Arrow: Right 11">
            <a:extLst>
              <a:ext uri="{FF2B5EF4-FFF2-40B4-BE49-F238E27FC236}">
                <a16:creationId xmlns:a16="http://schemas.microsoft.com/office/drawing/2014/main" id="{151EB4B7-D44E-F7AE-1A2E-0551E120D4DF}"/>
              </a:ext>
            </a:extLst>
          </p:cNvPr>
          <p:cNvSpPr/>
          <p:nvPr/>
        </p:nvSpPr>
        <p:spPr bwMode="auto">
          <a:xfrm>
            <a:off x="3046409" y="1473777"/>
            <a:ext cx="2147998" cy="1280160"/>
          </a:xfrm>
          <a:prstGeom prst="rightArrow">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D1FDB2EB-A0D4-4470-4CB1-DDB202A7EC7B}"/>
              </a:ext>
            </a:extLst>
          </p:cNvPr>
          <p:cNvSpPr>
            <a:spLocks noGrp="1"/>
          </p:cNvSpPr>
          <p:nvPr>
            <p:ph type="title"/>
          </p:nvPr>
        </p:nvSpPr>
        <p:spPr>
          <a:xfrm>
            <a:off x="588263" y="457200"/>
            <a:ext cx="11018520" cy="553998"/>
          </a:xfrm>
        </p:spPr>
        <p:txBody>
          <a:bodyPr/>
          <a:lstStyle/>
          <a:p>
            <a:r>
              <a:rPr lang="en-US"/>
              <a:t>Code-first vs Contract-first API development</a:t>
            </a:r>
          </a:p>
        </p:txBody>
      </p:sp>
      <p:sp>
        <p:nvSpPr>
          <p:cNvPr id="2" name="Rectangle 1">
            <a:extLst>
              <a:ext uri="{FF2B5EF4-FFF2-40B4-BE49-F238E27FC236}">
                <a16:creationId xmlns:a16="http://schemas.microsoft.com/office/drawing/2014/main" id="{12AA2C2E-9939-D205-B8C3-1D84D07EA1A6}"/>
              </a:ext>
            </a:extLst>
          </p:cNvPr>
          <p:cNvSpPr/>
          <p:nvPr/>
        </p:nvSpPr>
        <p:spPr bwMode="auto">
          <a:xfrm>
            <a:off x="577529" y="1473777"/>
            <a:ext cx="2468880" cy="12801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a:solidFill>
                  <a:srgbClr val="FFFFFF"/>
                </a:solidFill>
                <a:ea typeface="Segoe UI" pitchFamily="34" charset="0"/>
                <a:cs typeface="Segoe UI" pitchFamily="34" charset="0"/>
              </a:rPr>
              <a:t>Specify API signature</a:t>
            </a:r>
          </a:p>
        </p:txBody>
      </p:sp>
      <p:sp>
        <p:nvSpPr>
          <p:cNvPr id="5" name="Rectangle 4">
            <a:extLst>
              <a:ext uri="{FF2B5EF4-FFF2-40B4-BE49-F238E27FC236}">
                <a16:creationId xmlns:a16="http://schemas.microsoft.com/office/drawing/2014/main" id="{58CE3A75-95A7-6208-742B-5B9462889C7D}"/>
              </a:ext>
            </a:extLst>
          </p:cNvPr>
          <p:cNvSpPr/>
          <p:nvPr/>
        </p:nvSpPr>
        <p:spPr bwMode="auto">
          <a:xfrm>
            <a:off x="5005057" y="1473777"/>
            <a:ext cx="2468880" cy="12801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a:solidFill>
                  <a:srgbClr val="FFFFFF"/>
                </a:solidFill>
                <a:ea typeface="Segoe UI" pitchFamily="34" charset="0"/>
                <a:cs typeface="Segoe UI" pitchFamily="34" charset="0"/>
              </a:rPr>
              <a:t>Implement API in code</a:t>
            </a:r>
          </a:p>
        </p:txBody>
      </p:sp>
      <p:sp>
        <p:nvSpPr>
          <p:cNvPr id="6" name="Rectangle 5">
            <a:extLst>
              <a:ext uri="{FF2B5EF4-FFF2-40B4-BE49-F238E27FC236}">
                <a16:creationId xmlns:a16="http://schemas.microsoft.com/office/drawing/2014/main" id="{C75AF824-3D18-3953-BE2D-E3BBE984D6AA}"/>
              </a:ext>
            </a:extLst>
          </p:cNvPr>
          <p:cNvSpPr/>
          <p:nvPr/>
        </p:nvSpPr>
        <p:spPr bwMode="auto">
          <a:xfrm>
            <a:off x="9432585" y="1473777"/>
            <a:ext cx="2468880" cy="12801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a:solidFill>
                  <a:srgbClr val="FFFFFF"/>
                </a:solidFill>
                <a:ea typeface="Segoe UI" pitchFamily="34" charset="0"/>
                <a:cs typeface="Segoe UI" pitchFamily="34" charset="0"/>
              </a:rPr>
              <a:t>Test API code</a:t>
            </a:r>
          </a:p>
        </p:txBody>
      </p:sp>
      <p:sp>
        <p:nvSpPr>
          <p:cNvPr id="7" name="Rectangle 6">
            <a:extLst>
              <a:ext uri="{FF2B5EF4-FFF2-40B4-BE49-F238E27FC236}">
                <a16:creationId xmlns:a16="http://schemas.microsoft.com/office/drawing/2014/main" id="{2B2E45FD-6690-975A-0DFA-76118EB117F6}"/>
              </a:ext>
            </a:extLst>
          </p:cNvPr>
          <p:cNvSpPr/>
          <p:nvPr/>
        </p:nvSpPr>
        <p:spPr bwMode="auto">
          <a:xfrm>
            <a:off x="9432585" y="3333314"/>
            <a:ext cx="2468880" cy="12801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a:solidFill>
                  <a:srgbClr val="FFFFFF"/>
                </a:solidFill>
                <a:ea typeface="Segoe UI" pitchFamily="34" charset="0"/>
                <a:cs typeface="Segoe UI" pitchFamily="34" charset="0"/>
              </a:rPr>
              <a:t>Deploy code</a:t>
            </a:r>
          </a:p>
        </p:txBody>
      </p:sp>
      <p:sp>
        <p:nvSpPr>
          <p:cNvPr id="8" name="Rectangle 7">
            <a:extLst>
              <a:ext uri="{FF2B5EF4-FFF2-40B4-BE49-F238E27FC236}">
                <a16:creationId xmlns:a16="http://schemas.microsoft.com/office/drawing/2014/main" id="{344C0FBF-F59A-F51A-2E53-6A82F9D1B5BF}"/>
              </a:ext>
            </a:extLst>
          </p:cNvPr>
          <p:cNvSpPr/>
          <p:nvPr/>
        </p:nvSpPr>
        <p:spPr bwMode="auto">
          <a:xfrm>
            <a:off x="5005057" y="3333314"/>
            <a:ext cx="2468880" cy="12801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a:solidFill>
                  <a:srgbClr val="FFFFFF"/>
                </a:solidFill>
                <a:ea typeface="Segoe UI" pitchFamily="34" charset="0"/>
                <a:cs typeface="Segoe UI" pitchFamily="34" charset="0"/>
              </a:rPr>
              <a:t>Generate </a:t>
            </a:r>
            <a:r>
              <a:rPr lang="en-US" sz="2000" err="1">
                <a:solidFill>
                  <a:srgbClr val="FFFFFF"/>
                </a:solidFill>
                <a:ea typeface="Segoe UI" pitchFamily="34" charset="0"/>
                <a:cs typeface="Segoe UI" pitchFamily="34" charset="0"/>
              </a:rPr>
              <a:t>OpenAPI</a:t>
            </a:r>
            <a:r>
              <a:rPr lang="en-US" sz="2000">
                <a:solidFill>
                  <a:srgbClr val="FFFFFF"/>
                </a:solidFill>
                <a:ea typeface="Segoe UI" pitchFamily="34" charset="0"/>
                <a:cs typeface="Segoe UI" pitchFamily="34" charset="0"/>
              </a:rPr>
              <a:t> spec</a:t>
            </a:r>
          </a:p>
        </p:txBody>
      </p:sp>
      <p:sp>
        <p:nvSpPr>
          <p:cNvPr id="9" name="Rectangle 8">
            <a:extLst>
              <a:ext uri="{FF2B5EF4-FFF2-40B4-BE49-F238E27FC236}">
                <a16:creationId xmlns:a16="http://schemas.microsoft.com/office/drawing/2014/main" id="{C754F34D-6E2B-9BA7-67CF-8E582A3B8691}"/>
              </a:ext>
            </a:extLst>
          </p:cNvPr>
          <p:cNvSpPr/>
          <p:nvPr/>
        </p:nvSpPr>
        <p:spPr bwMode="auto">
          <a:xfrm>
            <a:off x="577529" y="3333314"/>
            <a:ext cx="2468880" cy="12801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a:solidFill>
                  <a:srgbClr val="FFFFFF"/>
                </a:solidFill>
                <a:ea typeface="Segoe UI" pitchFamily="34" charset="0"/>
                <a:cs typeface="Segoe UI" pitchFamily="34" charset="0"/>
              </a:rPr>
              <a:t>Deploy API in</a:t>
            </a:r>
            <a:br>
              <a:rPr lang="en-US" sz="2000">
                <a:solidFill>
                  <a:srgbClr val="FFFFFF"/>
                </a:solidFill>
                <a:ea typeface="Segoe UI" pitchFamily="34" charset="0"/>
                <a:cs typeface="Segoe UI" pitchFamily="34" charset="0"/>
              </a:rPr>
            </a:br>
            <a:r>
              <a:rPr lang="en-US" sz="2000">
                <a:solidFill>
                  <a:srgbClr val="FFFFFF"/>
                </a:solidFill>
                <a:ea typeface="Segoe UI" pitchFamily="34" charset="0"/>
                <a:cs typeface="Segoe UI" pitchFamily="34" charset="0"/>
              </a:rPr>
              <a:t>API Management</a:t>
            </a:r>
          </a:p>
        </p:txBody>
      </p:sp>
      <p:sp>
        <p:nvSpPr>
          <p:cNvPr id="10" name="Rectangle 9">
            <a:extLst>
              <a:ext uri="{FF2B5EF4-FFF2-40B4-BE49-F238E27FC236}">
                <a16:creationId xmlns:a16="http://schemas.microsoft.com/office/drawing/2014/main" id="{C6DE0676-9CCE-AB33-6CD2-ADA862B668F4}"/>
              </a:ext>
            </a:extLst>
          </p:cNvPr>
          <p:cNvSpPr/>
          <p:nvPr/>
        </p:nvSpPr>
        <p:spPr bwMode="auto">
          <a:xfrm>
            <a:off x="5005057" y="5192850"/>
            <a:ext cx="2468880" cy="12801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a:solidFill>
                  <a:srgbClr val="FFFFFF"/>
                </a:solidFill>
                <a:ea typeface="Segoe UI" pitchFamily="34" charset="0"/>
                <a:cs typeface="Segoe UI" pitchFamily="34" charset="0"/>
              </a:rPr>
              <a:t>Generate</a:t>
            </a:r>
            <a:br>
              <a:rPr lang="en-US" sz="2000">
                <a:solidFill>
                  <a:srgbClr val="FFFFFF"/>
                </a:solidFill>
                <a:ea typeface="Segoe UI" pitchFamily="34" charset="0"/>
                <a:cs typeface="Segoe UI" pitchFamily="34" charset="0"/>
              </a:rPr>
            </a:br>
            <a:r>
              <a:rPr lang="en-US" sz="2000">
                <a:solidFill>
                  <a:srgbClr val="FFFFFF"/>
                </a:solidFill>
                <a:ea typeface="Segoe UI" pitchFamily="34" charset="0"/>
                <a:cs typeface="Segoe UI" pitchFamily="34" charset="0"/>
              </a:rPr>
              <a:t>client code</a:t>
            </a:r>
          </a:p>
        </p:txBody>
      </p:sp>
    </p:spTree>
    <p:extLst>
      <p:ext uri="{BB962C8B-B14F-4D97-AF65-F5344CB8AC3E}">
        <p14:creationId xmlns:p14="http://schemas.microsoft.com/office/powerpoint/2010/main" val="459821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25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25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25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5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25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25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25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250"/>
                                        <p:tgtEl>
                                          <p:spTgt spid="18"/>
                                        </p:tgtEl>
                                      </p:cBhvr>
                                    </p:animEffect>
                                    <p:set>
                                      <p:cBhvr>
                                        <p:cTn id="44" dur="1" fill="hold">
                                          <p:stCondLst>
                                            <p:cond delay="249"/>
                                          </p:stCondLst>
                                        </p:cTn>
                                        <p:tgtEl>
                                          <p:spTgt spid="18"/>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25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250"/>
                                        <p:tgtEl>
                                          <p:spTgt spid="1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250"/>
                                        <p:tgtEl>
                                          <p:spTgt spid="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25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250"/>
                                        <p:tgtEl>
                                          <p:spTgt spid="10"/>
                                        </p:tgtEl>
                                      </p:cBhvr>
                                    </p:animEffect>
                                  </p:childTnLst>
                                </p:cTn>
                              </p:par>
                              <p:par>
                                <p:cTn id="62" presetID="10" presetClass="exit" presetSubtype="0" fill="hold" grpId="1" nodeType="withEffect">
                                  <p:stCondLst>
                                    <p:cond delay="0"/>
                                  </p:stCondLst>
                                  <p:childTnLst>
                                    <p:animEffect transition="out" filter="fade">
                                      <p:cBhvr>
                                        <p:cTn id="63" dur="250"/>
                                        <p:tgtEl>
                                          <p:spTgt spid="19"/>
                                        </p:tgtEl>
                                      </p:cBhvr>
                                    </p:animEffect>
                                    <p:set>
                                      <p:cBhvr>
                                        <p:cTn id="64" dur="1" fill="hold">
                                          <p:stCondLst>
                                            <p:cond delay="24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17" grpId="0" animBg="1"/>
      <p:bldP spid="16" grpId="0" animBg="1"/>
      <p:bldP spid="13" grpId="0" animBg="1"/>
      <p:bldP spid="14" grpId="0" animBg="1"/>
      <p:bldP spid="15" grpId="0" animBg="1"/>
      <p:bldP spid="12" grpId="0" animBg="1"/>
      <p:bldP spid="5" grpId="0" animBg="1"/>
      <p:bldP spid="6" grpId="0" animBg="1"/>
      <p:bldP spid="7" grpId="0" animBg="1"/>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1D18D-B911-BFDE-407A-20AAE604AEDF}"/>
            </a:ext>
          </a:extLst>
        </p:cNvPr>
        <p:cNvGrpSpPr/>
        <p:nvPr/>
      </p:nvGrpSpPr>
      <p:grpSpPr>
        <a:xfrm>
          <a:off x="0" y="0"/>
          <a:ext cx="0" cy="0"/>
          <a:chOff x="0" y="0"/>
          <a:chExt cx="0" cy="0"/>
        </a:xfrm>
      </p:grpSpPr>
      <p:sp>
        <p:nvSpPr>
          <p:cNvPr id="11" name="Arrow: Right 10">
            <a:extLst>
              <a:ext uri="{FF2B5EF4-FFF2-40B4-BE49-F238E27FC236}">
                <a16:creationId xmlns:a16="http://schemas.microsoft.com/office/drawing/2014/main" id="{B27C1DF5-86E1-E901-5B09-81F3E6ECECCF}"/>
              </a:ext>
            </a:extLst>
          </p:cNvPr>
          <p:cNvSpPr/>
          <p:nvPr/>
        </p:nvSpPr>
        <p:spPr bwMode="auto">
          <a:xfrm>
            <a:off x="3046407" y="1473777"/>
            <a:ext cx="6575527" cy="1280160"/>
          </a:xfrm>
          <a:prstGeom prst="rightArrow">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0" name="Arrow: Right 19">
            <a:extLst>
              <a:ext uri="{FF2B5EF4-FFF2-40B4-BE49-F238E27FC236}">
                <a16:creationId xmlns:a16="http://schemas.microsoft.com/office/drawing/2014/main" id="{427C1174-468F-6BC8-BBE0-07C47CE654D5}"/>
              </a:ext>
            </a:extLst>
          </p:cNvPr>
          <p:cNvSpPr/>
          <p:nvPr/>
        </p:nvSpPr>
        <p:spPr bwMode="auto">
          <a:xfrm rot="12600000">
            <a:off x="7097783" y="4550994"/>
            <a:ext cx="2847846" cy="1280160"/>
          </a:xfrm>
          <a:prstGeom prst="rightArrow">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Arrow: Right 18">
            <a:extLst>
              <a:ext uri="{FF2B5EF4-FFF2-40B4-BE49-F238E27FC236}">
                <a16:creationId xmlns:a16="http://schemas.microsoft.com/office/drawing/2014/main" id="{A2949395-44FE-EE51-6FC0-4C098B470C14}"/>
              </a:ext>
            </a:extLst>
          </p:cNvPr>
          <p:cNvSpPr/>
          <p:nvPr/>
        </p:nvSpPr>
        <p:spPr bwMode="auto">
          <a:xfrm>
            <a:off x="1767328" y="3288526"/>
            <a:ext cx="3427079" cy="1280160"/>
          </a:xfrm>
          <a:prstGeom prst="rightArrow">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Arrow: Right 3">
            <a:extLst>
              <a:ext uri="{FF2B5EF4-FFF2-40B4-BE49-F238E27FC236}">
                <a16:creationId xmlns:a16="http://schemas.microsoft.com/office/drawing/2014/main" id="{05173C9B-B9B4-033F-F320-0AE506FDBDA4}"/>
              </a:ext>
            </a:extLst>
          </p:cNvPr>
          <p:cNvSpPr/>
          <p:nvPr/>
        </p:nvSpPr>
        <p:spPr bwMode="auto">
          <a:xfrm>
            <a:off x="7473936" y="1473777"/>
            <a:ext cx="2147998" cy="1280160"/>
          </a:xfrm>
          <a:prstGeom prst="rightArrow">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Arrow: Right 16">
            <a:extLst>
              <a:ext uri="{FF2B5EF4-FFF2-40B4-BE49-F238E27FC236}">
                <a16:creationId xmlns:a16="http://schemas.microsoft.com/office/drawing/2014/main" id="{D78AC89F-3F09-5960-8D3B-1C193B5154FF}"/>
              </a:ext>
            </a:extLst>
          </p:cNvPr>
          <p:cNvSpPr/>
          <p:nvPr/>
        </p:nvSpPr>
        <p:spPr bwMode="auto">
          <a:xfrm rot="5400000">
            <a:off x="543535" y="3382291"/>
            <a:ext cx="2536867" cy="1280160"/>
          </a:xfrm>
          <a:prstGeom prst="rightArrow">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6" name="Arrow: Right 15">
            <a:extLst>
              <a:ext uri="{FF2B5EF4-FFF2-40B4-BE49-F238E27FC236}">
                <a16:creationId xmlns:a16="http://schemas.microsoft.com/office/drawing/2014/main" id="{D9DABDB3-9E51-6B0F-7E89-D52305D67689}"/>
              </a:ext>
            </a:extLst>
          </p:cNvPr>
          <p:cNvSpPr/>
          <p:nvPr/>
        </p:nvSpPr>
        <p:spPr bwMode="auto">
          <a:xfrm rot="5400000">
            <a:off x="10251953" y="4242845"/>
            <a:ext cx="815762" cy="1280160"/>
          </a:xfrm>
          <a:prstGeom prst="rightArrow">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3" name="Arrow: Right 12">
            <a:extLst>
              <a:ext uri="{FF2B5EF4-FFF2-40B4-BE49-F238E27FC236}">
                <a16:creationId xmlns:a16="http://schemas.microsoft.com/office/drawing/2014/main" id="{E8901B6A-D866-BA90-84A8-6379B96B5913}"/>
              </a:ext>
            </a:extLst>
          </p:cNvPr>
          <p:cNvSpPr/>
          <p:nvPr/>
        </p:nvSpPr>
        <p:spPr bwMode="auto">
          <a:xfrm rot="5400000">
            <a:off x="10259141" y="2434162"/>
            <a:ext cx="815764" cy="1280160"/>
          </a:xfrm>
          <a:prstGeom prst="rightArrow">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2" name="Arrow: Right 11">
            <a:extLst>
              <a:ext uri="{FF2B5EF4-FFF2-40B4-BE49-F238E27FC236}">
                <a16:creationId xmlns:a16="http://schemas.microsoft.com/office/drawing/2014/main" id="{B40E136D-D3A6-48D4-BF4E-0495433EBBED}"/>
              </a:ext>
            </a:extLst>
          </p:cNvPr>
          <p:cNvSpPr/>
          <p:nvPr/>
        </p:nvSpPr>
        <p:spPr bwMode="auto">
          <a:xfrm>
            <a:off x="3046409" y="1473777"/>
            <a:ext cx="2147998" cy="1280160"/>
          </a:xfrm>
          <a:prstGeom prst="rightArrow">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DBDE24F6-285B-5E2E-8BBF-6E21738C0686}"/>
              </a:ext>
            </a:extLst>
          </p:cNvPr>
          <p:cNvSpPr>
            <a:spLocks noGrp="1"/>
          </p:cNvSpPr>
          <p:nvPr>
            <p:ph type="title"/>
          </p:nvPr>
        </p:nvSpPr>
        <p:spPr>
          <a:xfrm>
            <a:off x="588263" y="457200"/>
            <a:ext cx="11018520" cy="553998"/>
          </a:xfrm>
        </p:spPr>
        <p:txBody>
          <a:bodyPr/>
          <a:lstStyle/>
          <a:p>
            <a:r>
              <a:rPr lang="en-US"/>
              <a:t>Code-first vs Contract-first API development</a:t>
            </a:r>
          </a:p>
        </p:txBody>
      </p:sp>
      <p:sp>
        <p:nvSpPr>
          <p:cNvPr id="2" name="Rectangle 1">
            <a:extLst>
              <a:ext uri="{FF2B5EF4-FFF2-40B4-BE49-F238E27FC236}">
                <a16:creationId xmlns:a16="http://schemas.microsoft.com/office/drawing/2014/main" id="{C1E8DC80-710F-B55C-C60C-94115FA4F855}"/>
              </a:ext>
            </a:extLst>
          </p:cNvPr>
          <p:cNvSpPr/>
          <p:nvPr/>
        </p:nvSpPr>
        <p:spPr bwMode="auto">
          <a:xfrm>
            <a:off x="577529" y="1473777"/>
            <a:ext cx="2468880" cy="12801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a:solidFill>
                  <a:srgbClr val="FFFFFF"/>
                </a:solidFill>
                <a:ea typeface="Segoe UI" pitchFamily="34" charset="0"/>
                <a:cs typeface="Segoe UI" pitchFamily="34" charset="0"/>
              </a:rPr>
              <a:t>Specify API</a:t>
            </a:r>
            <a:br>
              <a:rPr lang="en-US" sz="2000">
                <a:solidFill>
                  <a:srgbClr val="FFFFFF"/>
                </a:solidFill>
                <a:ea typeface="Segoe UI" pitchFamily="34" charset="0"/>
                <a:cs typeface="Segoe UI" pitchFamily="34" charset="0"/>
              </a:rPr>
            </a:br>
            <a:r>
              <a:rPr lang="en-US" sz="2000">
                <a:solidFill>
                  <a:srgbClr val="FFFFFF"/>
                </a:solidFill>
                <a:ea typeface="Segoe UI" pitchFamily="34" charset="0"/>
                <a:cs typeface="Segoe UI" pitchFamily="34" charset="0"/>
              </a:rPr>
              <a:t>with TypeSpec</a:t>
            </a:r>
          </a:p>
        </p:txBody>
      </p:sp>
      <p:sp>
        <p:nvSpPr>
          <p:cNvPr id="5" name="Rectangle 4">
            <a:extLst>
              <a:ext uri="{FF2B5EF4-FFF2-40B4-BE49-F238E27FC236}">
                <a16:creationId xmlns:a16="http://schemas.microsoft.com/office/drawing/2014/main" id="{E31D9189-B273-8F52-FA41-71494BB166F9}"/>
              </a:ext>
            </a:extLst>
          </p:cNvPr>
          <p:cNvSpPr/>
          <p:nvPr/>
        </p:nvSpPr>
        <p:spPr bwMode="auto">
          <a:xfrm>
            <a:off x="9432583" y="1473777"/>
            <a:ext cx="2468880" cy="12801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a:solidFill>
                  <a:srgbClr val="FFFFFF"/>
                </a:solidFill>
                <a:ea typeface="Segoe UI" pitchFamily="34" charset="0"/>
                <a:cs typeface="Segoe UI" pitchFamily="34" charset="0"/>
              </a:rPr>
              <a:t>Implement API in code</a:t>
            </a:r>
          </a:p>
        </p:txBody>
      </p:sp>
      <p:sp>
        <p:nvSpPr>
          <p:cNvPr id="6" name="Rectangle 5">
            <a:extLst>
              <a:ext uri="{FF2B5EF4-FFF2-40B4-BE49-F238E27FC236}">
                <a16:creationId xmlns:a16="http://schemas.microsoft.com/office/drawing/2014/main" id="{86BA3ECC-E678-4C6B-B194-96E12BBDAC93}"/>
              </a:ext>
            </a:extLst>
          </p:cNvPr>
          <p:cNvSpPr/>
          <p:nvPr/>
        </p:nvSpPr>
        <p:spPr bwMode="auto">
          <a:xfrm>
            <a:off x="9432585" y="3333313"/>
            <a:ext cx="2468880" cy="12801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a:solidFill>
                  <a:srgbClr val="FFFFFF"/>
                </a:solidFill>
                <a:ea typeface="Segoe UI" pitchFamily="34" charset="0"/>
                <a:cs typeface="Segoe UI" pitchFamily="34" charset="0"/>
              </a:rPr>
              <a:t>Test API code</a:t>
            </a:r>
          </a:p>
        </p:txBody>
      </p:sp>
      <p:sp>
        <p:nvSpPr>
          <p:cNvPr id="7" name="Rectangle 6">
            <a:extLst>
              <a:ext uri="{FF2B5EF4-FFF2-40B4-BE49-F238E27FC236}">
                <a16:creationId xmlns:a16="http://schemas.microsoft.com/office/drawing/2014/main" id="{B2B46220-5BE2-2295-83C7-1B92E7D68B0D}"/>
              </a:ext>
            </a:extLst>
          </p:cNvPr>
          <p:cNvSpPr/>
          <p:nvPr/>
        </p:nvSpPr>
        <p:spPr bwMode="auto">
          <a:xfrm>
            <a:off x="9432583" y="5192849"/>
            <a:ext cx="2468880" cy="12801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a:solidFill>
                  <a:srgbClr val="FFFFFF"/>
                </a:solidFill>
                <a:ea typeface="Segoe UI" pitchFamily="34" charset="0"/>
                <a:cs typeface="Segoe UI" pitchFamily="34" charset="0"/>
              </a:rPr>
              <a:t>Deploy code</a:t>
            </a:r>
          </a:p>
        </p:txBody>
      </p:sp>
      <p:sp>
        <p:nvSpPr>
          <p:cNvPr id="9" name="Rectangle 8">
            <a:extLst>
              <a:ext uri="{FF2B5EF4-FFF2-40B4-BE49-F238E27FC236}">
                <a16:creationId xmlns:a16="http://schemas.microsoft.com/office/drawing/2014/main" id="{E3C45093-1D2D-5B4A-C37B-8FC3C0B3DFE7}"/>
              </a:ext>
            </a:extLst>
          </p:cNvPr>
          <p:cNvSpPr/>
          <p:nvPr/>
        </p:nvSpPr>
        <p:spPr bwMode="auto">
          <a:xfrm>
            <a:off x="5001462" y="3337503"/>
            <a:ext cx="2468880" cy="1280160"/>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a:solidFill>
                  <a:srgbClr val="FFFFFF"/>
                </a:solidFill>
                <a:ea typeface="Segoe UI" pitchFamily="34" charset="0"/>
                <a:cs typeface="Segoe UI" pitchFamily="34" charset="0"/>
              </a:rPr>
              <a:t>Deploy API in</a:t>
            </a:r>
            <a:br>
              <a:rPr lang="en-US" sz="2000">
                <a:solidFill>
                  <a:srgbClr val="FFFFFF"/>
                </a:solidFill>
                <a:ea typeface="Segoe UI" pitchFamily="34" charset="0"/>
                <a:cs typeface="Segoe UI" pitchFamily="34" charset="0"/>
              </a:rPr>
            </a:br>
            <a:r>
              <a:rPr lang="en-US" sz="2000">
                <a:solidFill>
                  <a:srgbClr val="FFFFFF"/>
                </a:solidFill>
                <a:ea typeface="Segoe UI" pitchFamily="34" charset="0"/>
                <a:cs typeface="Segoe UI" pitchFamily="34" charset="0"/>
              </a:rPr>
              <a:t>API Management</a:t>
            </a:r>
          </a:p>
          <a:p>
            <a:pPr algn="ctr" defTabSz="932472" fontAlgn="base">
              <a:spcBef>
                <a:spcPct val="0"/>
              </a:spcBef>
              <a:spcAft>
                <a:spcPct val="0"/>
              </a:spcAft>
            </a:pPr>
            <a:r>
              <a:rPr lang="en-US" sz="1200" b="1">
                <a:solidFill>
                  <a:srgbClr val="FFFFFF"/>
                </a:solidFill>
                <a:ea typeface="Segoe UI" pitchFamily="34" charset="0"/>
                <a:cs typeface="Segoe UI" pitchFamily="34" charset="0"/>
              </a:rPr>
              <a:t>(without a backend at first!)</a:t>
            </a:r>
          </a:p>
        </p:txBody>
      </p:sp>
      <p:sp>
        <p:nvSpPr>
          <p:cNvPr id="10" name="Rectangle 9">
            <a:extLst>
              <a:ext uri="{FF2B5EF4-FFF2-40B4-BE49-F238E27FC236}">
                <a16:creationId xmlns:a16="http://schemas.microsoft.com/office/drawing/2014/main" id="{38BF8A38-AED5-D999-2585-7E6578FA7DE6}"/>
              </a:ext>
            </a:extLst>
          </p:cNvPr>
          <p:cNvSpPr/>
          <p:nvPr/>
        </p:nvSpPr>
        <p:spPr bwMode="auto">
          <a:xfrm>
            <a:off x="577529" y="5192850"/>
            <a:ext cx="2468880" cy="1280160"/>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a:solidFill>
                  <a:srgbClr val="FFFFFF"/>
                </a:solidFill>
                <a:ea typeface="Segoe UI" pitchFamily="34" charset="0"/>
                <a:cs typeface="Segoe UI" pitchFamily="34" charset="0"/>
              </a:rPr>
              <a:t>Generate</a:t>
            </a:r>
            <a:br>
              <a:rPr lang="en-US" sz="2000">
                <a:solidFill>
                  <a:srgbClr val="FFFFFF"/>
                </a:solidFill>
                <a:ea typeface="Segoe UI" pitchFamily="34" charset="0"/>
                <a:cs typeface="Segoe UI" pitchFamily="34" charset="0"/>
              </a:rPr>
            </a:br>
            <a:r>
              <a:rPr lang="en-US" sz="2000">
                <a:solidFill>
                  <a:srgbClr val="FFFFFF"/>
                </a:solidFill>
                <a:ea typeface="Segoe UI" pitchFamily="34" charset="0"/>
                <a:cs typeface="Segoe UI" pitchFamily="34" charset="0"/>
              </a:rPr>
              <a:t>client code</a:t>
            </a:r>
          </a:p>
        </p:txBody>
      </p:sp>
      <p:sp>
        <p:nvSpPr>
          <p:cNvPr id="18" name="Rectangle 17">
            <a:extLst>
              <a:ext uri="{FF2B5EF4-FFF2-40B4-BE49-F238E27FC236}">
                <a16:creationId xmlns:a16="http://schemas.microsoft.com/office/drawing/2014/main" id="{240DCF3C-0FA7-4498-3281-FDE1D015FD2E}"/>
              </a:ext>
            </a:extLst>
          </p:cNvPr>
          <p:cNvSpPr/>
          <p:nvPr/>
        </p:nvSpPr>
        <p:spPr bwMode="auto">
          <a:xfrm>
            <a:off x="5001462" y="1473777"/>
            <a:ext cx="2468880" cy="1280160"/>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a:solidFill>
                  <a:srgbClr val="FFFFFF"/>
                </a:solidFill>
                <a:ea typeface="Segoe UI" pitchFamily="34" charset="0"/>
                <a:cs typeface="Segoe UI" pitchFamily="34" charset="0"/>
              </a:rPr>
              <a:t>Generate</a:t>
            </a:r>
            <a:br>
              <a:rPr lang="en-US" sz="2000">
                <a:solidFill>
                  <a:srgbClr val="FFFFFF"/>
                </a:solidFill>
                <a:ea typeface="Segoe UI" pitchFamily="34" charset="0"/>
                <a:cs typeface="Segoe UI" pitchFamily="34" charset="0"/>
              </a:rPr>
            </a:br>
            <a:r>
              <a:rPr lang="en-US" sz="2000">
                <a:solidFill>
                  <a:srgbClr val="FFFFFF"/>
                </a:solidFill>
                <a:ea typeface="Segoe UI" pitchFamily="34" charset="0"/>
                <a:cs typeface="Segoe UI" pitchFamily="34" charset="0"/>
              </a:rPr>
              <a:t>server code</a:t>
            </a:r>
          </a:p>
          <a:p>
            <a:pPr algn="ctr" defTabSz="932472" fontAlgn="base">
              <a:spcBef>
                <a:spcPct val="0"/>
              </a:spcBef>
              <a:spcAft>
                <a:spcPct val="0"/>
              </a:spcAft>
            </a:pPr>
            <a:r>
              <a:rPr lang="en-US" sz="2000">
                <a:solidFill>
                  <a:srgbClr val="FFFFFF"/>
                </a:solidFill>
                <a:ea typeface="Segoe UI" pitchFamily="34" charset="0"/>
                <a:cs typeface="Segoe UI" pitchFamily="34" charset="0"/>
              </a:rPr>
              <a:t>(optional)</a:t>
            </a:r>
          </a:p>
        </p:txBody>
      </p:sp>
    </p:spTree>
    <p:extLst>
      <p:ext uri="{BB962C8B-B14F-4D97-AF65-F5344CB8AC3E}">
        <p14:creationId xmlns:p14="http://schemas.microsoft.com/office/powerpoint/2010/main" val="81394625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5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5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250"/>
                                        <p:tgtEl>
                                          <p:spTgt spid="11"/>
                                        </p:tgtEl>
                                      </p:cBhvr>
                                    </p:animEffect>
                                    <p:set>
                                      <p:cBhvr>
                                        <p:cTn id="15" dur="1" fill="hold">
                                          <p:stCondLst>
                                            <p:cond delay="249"/>
                                          </p:stCondLst>
                                        </p:cTn>
                                        <p:tgtEl>
                                          <p:spTgt spid="11"/>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25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250"/>
                                        <p:tgtEl>
                                          <p:spTgt spid="18"/>
                                        </p:tgtEl>
                                      </p:cBhvr>
                                    </p:animEffect>
                                  </p:childTnLst>
                                </p:cTn>
                              </p:par>
                            </p:childTnLst>
                          </p:cTn>
                        </p:par>
                        <p:par>
                          <p:cTn id="22" fill="hold">
                            <p:stCondLst>
                              <p:cond delay="250"/>
                            </p:stCondLst>
                            <p:childTnLst>
                              <p:par>
                                <p:cTn id="23" presetID="10" presetClass="entr" presetSubtype="0"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25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25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25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250"/>
                                        <p:tgtEl>
                                          <p:spTgt spid="1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25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250"/>
                                        <p:tgtEl>
                                          <p:spTgt spid="1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250"/>
                                        <p:tgtEl>
                                          <p:spTgt spid="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250"/>
                                        <p:tgtEl>
                                          <p:spTgt spid="1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250"/>
                                        <p:tgtEl>
                                          <p:spTgt spid="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2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20" grpId="0" animBg="1"/>
      <p:bldP spid="19" grpId="0" animBg="1"/>
      <p:bldP spid="4" grpId="0" animBg="1"/>
      <p:bldP spid="17" grpId="0" animBg="1"/>
      <p:bldP spid="16" grpId="0" animBg="1"/>
      <p:bldP spid="13" grpId="0" animBg="1"/>
      <p:bldP spid="12" grpId="0" animBg="1"/>
      <p:bldP spid="5" grpId="0" animBg="1"/>
      <p:bldP spid="6" grpId="0" animBg="1"/>
      <p:bldP spid="7" grpId="0" animBg="1"/>
      <p:bldP spid="9" grpId="0" animBg="1"/>
      <p:bldP spid="10"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2A4D8-8475-5F0A-2B90-66FA886349DF}"/>
              </a:ext>
            </a:extLst>
          </p:cNvPr>
          <p:cNvSpPr>
            <a:spLocks noGrp="1"/>
          </p:cNvSpPr>
          <p:nvPr>
            <p:ph type="title"/>
          </p:nvPr>
        </p:nvSpPr>
        <p:spPr>
          <a:xfrm>
            <a:off x="588263" y="457200"/>
            <a:ext cx="11018520" cy="553998"/>
          </a:xfrm>
        </p:spPr>
        <p:txBody>
          <a:bodyPr/>
          <a:lstStyle/>
          <a:p>
            <a:r>
              <a:rPr lang="en-US"/>
              <a:t>What problems does it solve?</a:t>
            </a:r>
          </a:p>
        </p:txBody>
      </p:sp>
      <p:sp>
        <p:nvSpPr>
          <p:cNvPr id="3" name="Content Placeholder 2">
            <a:extLst>
              <a:ext uri="{FF2B5EF4-FFF2-40B4-BE49-F238E27FC236}">
                <a16:creationId xmlns:a16="http://schemas.microsoft.com/office/drawing/2014/main" id="{3790B738-A514-8611-3D1B-60F61ED9909E}"/>
              </a:ext>
            </a:extLst>
          </p:cNvPr>
          <p:cNvSpPr>
            <a:spLocks noGrp="1"/>
          </p:cNvSpPr>
          <p:nvPr>
            <p:ph idx="1"/>
          </p:nvPr>
        </p:nvSpPr>
        <p:spPr>
          <a:xfrm>
            <a:off x="584200" y="1435503"/>
            <a:ext cx="11018520" cy="4739759"/>
          </a:xfrm>
        </p:spPr>
        <p:txBody>
          <a:bodyPr vert="horz" wrap="square" lIns="0" tIns="0" rIns="0" bIns="0" rtlCol="0" anchor="t">
            <a:spAutoFit/>
          </a:bodyPr>
          <a:lstStyle/>
          <a:p>
            <a:pPr>
              <a:spcBef>
                <a:spcPts val="1200"/>
              </a:spcBef>
            </a:pPr>
            <a:r>
              <a:rPr lang="en-US"/>
              <a:t>Fast prototyping API signatures without writing actual code</a:t>
            </a:r>
          </a:p>
          <a:p>
            <a:pPr>
              <a:spcBef>
                <a:spcPts val="1200"/>
              </a:spcBef>
            </a:pPr>
            <a:r>
              <a:rPr lang="en-US">
                <a:cs typeface="Segoe UI"/>
              </a:rPr>
              <a:t>Finer-grain Open API spec, avoiding duplication of anonymous models and bad naming from tools like </a:t>
            </a:r>
            <a:r>
              <a:rPr lang="en-US" err="1">
                <a:cs typeface="Segoe UI"/>
              </a:rPr>
              <a:t>Swashbuckle</a:t>
            </a:r>
            <a:endParaRPr lang="en-US"/>
          </a:p>
          <a:p>
            <a:pPr>
              <a:spcBef>
                <a:spcPts val="1200"/>
              </a:spcBef>
            </a:pPr>
            <a:r>
              <a:rPr lang="en-US"/>
              <a:t>Generating low-value code (models, error management, controller scaffolding, etc.)</a:t>
            </a:r>
          </a:p>
          <a:p>
            <a:pPr>
              <a:spcBef>
                <a:spcPts val="1200"/>
              </a:spcBef>
            </a:pPr>
            <a:r>
              <a:rPr lang="en-US"/>
              <a:t>Easier cross-teams collaboration, especially when one team is responsible with the server code and the other with client code</a:t>
            </a:r>
          </a:p>
          <a:p>
            <a:pPr>
              <a:spcBef>
                <a:spcPts val="1200"/>
              </a:spcBef>
            </a:pPr>
            <a:r>
              <a:rPr lang="en-US"/>
              <a:t>Some frameworks are intrinsically contract-first:</a:t>
            </a:r>
          </a:p>
          <a:p>
            <a:pPr lvl="1"/>
            <a:r>
              <a:rPr lang="en-US"/>
              <a:t>The principle is then to attach handler code to operations that are primarily defined in the Open API spec and not the other way around</a:t>
            </a:r>
          </a:p>
        </p:txBody>
      </p:sp>
    </p:spTree>
    <p:extLst>
      <p:ext uri="{BB962C8B-B14F-4D97-AF65-F5344CB8AC3E}">
        <p14:creationId xmlns:p14="http://schemas.microsoft.com/office/powerpoint/2010/main" val="3229228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5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5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5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2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AA79D-97FE-8645-7CB6-693286C600E5}"/>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A72AEB0D-5761-51CD-4675-315A3DAC7154}"/>
              </a:ext>
            </a:extLst>
          </p:cNvPr>
          <p:cNvSpPr>
            <a:spLocks noGrp="1"/>
          </p:cNvSpPr>
          <p:nvPr>
            <p:ph type="title"/>
          </p:nvPr>
        </p:nvSpPr>
        <p:spPr/>
        <p:txBody>
          <a:bodyPr/>
          <a:lstStyle/>
          <a:p>
            <a:r>
              <a:rPr lang="en-US"/>
              <a:t>An overview of TypeSpec</a:t>
            </a:r>
          </a:p>
        </p:txBody>
      </p:sp>
    </p:spTree>
    <p:extLst>
      <p:ext uri="{BB962C8B-B14F-4D97-AF65-F5344CB8AC3E}">
        <p14:creationId xmlns:p14="http://schemas.microsoft.com/office/powerpoint/2010/main" val="38385351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08632C-7477-0652-A443-A3F6A883A9C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64F93E2-32C9-F3EF-AD10-AE4E28C8B2DE}"/>
              </a:ext>
            </a:extLst>
          </p:cNvPr>
          <p:cNvSpPr>
            <a:spLocks noGrp="1"/>
          </p:cNvSpPr>
          <p:nvPr>
            <p:ph type="title"/>
          </p:nvPr>
        </p:nvSpPr>
        <p:spPr>
          <a:xfrm>
            <a:off x="588263" y="457200"/>
            <a:ext cx="11018520" cy="1107996"/>
          </a:xfrm>
        </p:spPr>
        <p:txBody>
          <a:bodyPr/>
          <a:lstStyle/>
          <a:p>
            <a:r>
              <a:rPr lang="en-US"/>
              <a:t>What is TypeSpec?</a:t>
            </a:r>
            <a:br>
              <a:rPr lang="en-US"/>
            </a:br>
            <a:endParaRPr lang="en-US"/>
          </a:p>
        </p:txBody>
      </p:sp>
      <p:sp>
        <p:nvSpPr>
          <p:cNvPr id="4" name="Content Placeholder 3">
            <a:extLst>
              <a:ext uri="{FF2B5EF4-FFF2-40B4-BE49-F238E27FC236}">
                <a16:creationId xmlns:a16="http://schemas.microsoft.com/office/drawing/2014/main" id="{DFA2BA83-4E4A-2566-D53C-FBE34B1D78D3}"/>
              </a:ext>
            </a:extLst>
          </p:cNvPr>
          <p:cNvSpPr>
            <a:spLocks noGrp="1"/>
          </p:cNvSpPr>
          <p:nvPr>
            <p:ph idx="1"/>
          </p:nvPr>
        </p:nvSpPr>
        <p:spPr>
          <a:xfrm>
            <a:off x="318835" y="1435504"/>
            <a:ext cx="6476523" cy="4850559"/>
          </a:xfrm>
        </p:spPr>
        <p:txBody>
          <a:bodyPr/>
          <a:lstStyle/>
          <a:p>
            <a:r>
              <a:rPr lang="en-US" sz="2400"/>
              <a:t>A new declarative language from Microsoft</a:t>
            </a:r>
          </a:p>
          <a:p>
            <a:r>
              <a:rPr lang="en-US" sz="2400"/>
              <a:t>Allows multi-protocol code / doc generation</a:t>
            </a:r>
          </a:p>
          <a:p>
            <a:r>
              <a:rPr lang="en-US" sz="2400"/>
              <a:t>Main goals of TypeSpec:</a:t>
            </a:r>
          </a:p>
          <a:p>
            <a:pPr lvl="1"/>
            <a:r>
              <a:rPr lang="en-US" b="1"/>
              <a:t>Reusability</a:t>
            </a:r>
            <a:r>
              <a:rPr lang="en-US"/>
              <a:t>: reuse structure and ensure consistency across different APIs, avoiding repetitions</a:t>
            </a:r>
          </a:p>
          <a:p>
            <a:pPr lvl="1"/>
            <a:r>
              <a:rPr lang="en-US" b="1"/>
              <a:t>Modularity</a:t>
            </a:r>
            <a:r>
              <a:rPr lang="en-US"/>
              <a:t>: small modules, keep things related to the same APIs together</a:t>
            </a:r>
          </a:p>
          <a:p>
            <a:pPr lvl="1"/>
            <a:r>
              <a:rPr lang="en-US" b="1"/>
              <a:t>Expressiveness</a:t>
            </a:r>
            <a:r>
              <a:rPr lang="en-US"/>
              <a:t>: generates a lot of code with simple base code</a:t>
            </a:r>
          </a:p>
          <a:p>
            <a:pPr lvl="1"/>
            <a:r>
              <a:rPr lang="en-US" b="1"/>
              <a:t>Multi-protocol</a:t>
            </a:r>
            <a:r>
              <a:rPr lang="en-US"/>
              <a:t>: generates Open API (Swagger), </a:t>
            </a:r>
            <a:r>
              <a:rPr lang="en-US" err="1"/>
              <a:t>gRPC</a:t>
            </a:r>
            <a:r>
              <a:rPr lang="en-US"/>
              <a:t> (</a:t>
            </a:r>
            <a:r>
              <a:rPr lang="en-US" err="1"/>
              <a:t>Protobuf</a:t>
            </a:r>
            <a:r>
              <a:rPr lang="en-US"/>
              <a:t>), JSON Schema with same paradigm</a:t>
            </a:r>
          </a:p>
          <a:p>
            <a:pPr lvl="1"/>
            <a:r>
              <a:rPr lang="en-US" b="1"/>
              <a:t>Extensibility</a:t>
            </a:r>
            <a:r>
              <a:rPr lang="en-US"/>
              <a:t>: can be extended using custom code</a:t>
            </a:r>
          </a:p>
          <a:p>
            <a:pPr marL="0" indent="0">
              <a:buNone/>
            </a:pPr>
            <a:endParaRPr lang="en-US"/>
          </a:p>
        </p:txBody>
      </p:sp>
      <p:pic>
        <p:nvPicPr>
          <p:cNvPr id="5" name="Picture 4">
            <a:extLst>
              <a:ext uri="{FF2B5EF4-FFF2-40B4-BE49-F238E27FC236}">
                <a16:creationId xmlns:a16="http://schemas.microsoft.com/office/drawing/2014/main" id="{7AB9214D-F7E1-BD1F-8A63-3EC112B78C4F}"/>
              </a:ext>
            </a:extLst>
          </p:cNvPr>
          <p:cNvPicPr>
            <a:picLocks noChangeAspect="1"/>
          </p:cNvPicPr>
          <p:nvPr/>
        </p:nvPicPr>
        <p:blipFill>
          <a:blip r:embed="rId2"/>
          <a:stretch>
            <a:fillRect/>
          </a:stretch>
        </p:blipFill>
        <p:spPr>
          <a:xfrm>
            <a:off x="6994917" y="2747914"/>
            <a:ext cx="4947435" cy="2595070"/>
          </a:xfrm>
          <a:prstGeom prst="rect">
            <a:avLst/>
          </a:prstGeom>
          <a:effectLst>
            <a:outerShdw blurRad="127000" sx="103000" sy="103000" algn="ctr" rotWithShape="0">
              <a:schemeClr val="tx1">
                <a:lumMod val="50000"/>
                <a:lumOff val="50000"/>
                <a:alpha val="40000"/>
              </a:schemeClr>
            </a:outerShdw>
          </a:effectLst>
        </p:spPr>
      </p:pic>
    </p:spTree>
    <p:extLst>
      <p:ext uri="{BB962C8B-B14F-4D97-AF65-F5344CB8AC3E}">
        <p14:creationId xmlns:p14="http://schemas.microsoft.com/office/powerpoint/2010/main" val="41128435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C18DD-F248-AFEA-5A1E-8ACCCF6BB327}"/>
              </a:ext>
            </a:extLst>
          </p:cNvPr>
          <p:cNvSpPr>
            <a:spLocks noGrp="1"/>
          </p:cNvSpPr>
          <p:nvPr>
            <p:ph type="title"/>
          </p:nvPr>
        </p:nvSpPr>
        <p:spPr>
          <a:xfrm>
            <a:off x="588263" y="457200"/>
            <a:ext cx="11018520" cy="553998"/>
          </a:xfrm>
        </p:spPr>
        <p:txBody>
          <a:bodyPr/>
          <a:lstStyle/>
          <a:p>
            <a:r>
              <a:rPr lang="en-US"/>
              <a:t>The TypeSpec syntax (1/4)</a:t>
            </a:r>
          </a:p>
        </p:txBody>
      </p:sp>
      <p:sp>
        <p:nvSpPr>
          <p:cNvPr id="3" name="Content Placeholder 2">
            <a:extLst>
              <a:ext uri="{FF2B5EF4-FFF2-40B4-BE49-F238E27FC236}">
                <a16:creationId xmlns:a16="http://schemas.microsoft.com/office/drawing/2014/main" id="{6F0884CA-0572-52A1-4914-2A5F64C0DECD}"/>
              </a:ext>
            </a:extLst>
          </p:cNvPr>
          <p:cNvSpPr>
            <a:spLocks noGrp="1"/>
          </p:cNvSpPr>
          <p:nvPr>
            <p:ph idx="1"/>
          </p:nvPr>
        </p:nvSpPr>
        <p:spPr>
          <a:xfrm>
            <a:off x="584200" y="1435503"/>
            <a:ext cx="11018520" cy="430887"/>
          </a:xfrm>
        </p:spPr>
        <p:txBody>
          <a:bodyPr/>
          <a:lstStyle/>
          <a:p>
            <a:r>
              <a:rPr lang="en-US"/>
              <a:t>TypeSpec inherits some of its syntax from TypeScript</a:t>
            </a:r>
          </a:p>
        </p:txBody>
      </p:sp>
      <p:grpSp>
        <p:nvGrpSpPr>
          <p:cNvPr id="4" name="Group 3">
            <a:extLst>
              <a:ext uri="{FF2B5EF4-FFF2-40B4-BE49-F238E27FC236}">
                <a16:creationId xmlns:a16="http://schemas.microsoft.com/office/drawing/2014/main" id="{6C441F92-CA07-E7EC-6258-AA66F99CC262}"/>
              </a:ext>
            </a:extLst>
          </p:cNvPr>
          <p:cNvGrpSpPr/>
          <p:nvPr/>
        </p:nvGrpSpPr>
        <p:grpSpPr>
          <a:xfrm>
            <a:off x="584200" y="2290695"/>
            <a:ext cx="4938487" cy="1015663"/>
            <a:chOff x="584200" y="2290695"/>
            <a:chExt cx="4938487" cy="1015663"/>
          </a:xfrm>
        </p:grpSpPr>
        <p:sp>
          <p:nvSpPr>
            <p:cNvPr id="5" name="TextBox 4">
              <a:extLst>
                <a:ext uri="{FF2B5EF4-FFF2-40B4-BE49-F238E27FC236}">
                  <a16:creationId xmlns:a16="http://schemas.microsoft.com/office/drawing/2014/main" id="{DE38BC11-1DF6-9191-46F3-E565C037C2B9}"/>
                </a:ext>
              </a:extLst>
            </p:cNvPr>
            <p:cNvSpPr txBox="1"/>
            <p:nvPr/>
          </p:nvSpPr>
          <p:spPr>
            <a:xfrm>
              <a:off x="584200" y="2290695"/>
              <a:ext cx="4938487" cy="1015663"/>
            </a:xfrm>
            <a:prstGeom prst="rect">
              <a:avLst/>
            </a:prstGeom>
            <a:noFill/>
          </p:spPr>
          <p:txBody>
            <a:bodyPr wrap="square">
              <a:spAutoFit/>
            </a:bodyPr>
            <a:lstStyle/>
            <a:p>
              <a:r>
                <a:rPr lang="en-US" sz="2000" b="0">
                  <a:solidFill>
                    <a:srgbClr val="569CD6"/>
                  </a:solidFill>
                  <a:effectLst/>
                  <a:latin typeface="Consolas" panose="020B0609020204030204" pitchFamily="49" charset="0"/>
                </a:rPr>
                <a:t>import</a:t>
              </a:r>
              <a:r>
                <a:rPr lang="en-US" sz="2000" b="0">
                  <a:solidFill>
                    <a:srgbClr val="D4D4D4"/>
                  </a:solidFill>
                  <a:effectLst/>
                  <a:latin typeface="Consolas" panose="020B0609020204030204" pitchFamily="49" charset="0"/>
                </a:rPr>
                <a:t> </a:t>
              </a:r>
              <a:r>
                <a:rPr lang="en-US" sz="2000" b="0">
                  <a:solidFill>
                    <a:srgbClr val="CE9178"/>
                  </a:solidFill>
                  <a:effectLst/>
                  <a:latin typeface="Consolas" panose="020B0609020204030204" pitchFamily="49" charset="0"/>
                </a:rPr>
                <a:t>"@</a:t>
              </a:r>
              <a:r>
                <a:rPr lang="en-US" sz="2000" b="0" err="1">
                  <a:solidFill>
                    <a:srgbClr val="CE9178"/>
                  </a:solidFill>
                  <a:effectLst/>
                  <a:latin typeface="Consolas" panose="020B0609020204030204" pitchFamily="49" charset="0"/>
                </a:rPr>
                <a:t>typespec</a:t>
              </a:r>
              <a:r>
                <a:rPr lang="en-US" sz="2000" b="0">
                  <a:solidFill>
                    <a:srgbClr val="CE9178"/>
                  </a:solidFill>
                  <a:effectLst/>
                  <a:latin typeface="Consolas" panose="020B0609020204030204" pitchFamily="49" charset="0"/>
                </a:rPr>
                <a:t>/http"</a:t>
              </a:r>
              <a:r>
                <a:rPr lang="en-US" sz="2000" b="0">
                  <a:solidFill>
                    <a:srgbClr val="D4D4D4"/>
                  </a:solidFill>
                  <a:effectLst/>
                  <a:latin typeface="Consolas" panose="020B0609020204030204" pitchFamily="49" charset="0"/>
                </a:rPr>
                <a:t>;</a:t>
              </a:r>
            </a:p>
            <a:p>
              <a:br>
                <a:rPr lang="en-US" sz="2000" b="0">
                  <a:solidFill>
                    <a:srgbClr val="D4D4D4"/>
                  </a:solidFill>
                  <a:effectLst/>
                  <a:latin typeface="Consolas" panose="020B0609020204030204" pitchFamily="49" charset="0"/>
                </a:rPr>
              </a:br>
              <a:endParaRPr lang="en-US" sz="2000" b="0">
                <a:solidFill>
                  <a:srgbClr val="D4D4D4"/>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A02D0C21-8073-CBD3-0AC5-58BBF7A32440}"/>
                </a:ext>
              </a:extLst>
            </p:cNvPr>
            <p:cNvSpPr txBox="1"/>
            <p:nvPr/>
          </p:nvSpPr>
          <p:spPr>
            <a:xfrm>
              <a:off x="737576" y="2884384"/>
              <a:ext cx="4103688" cy="246221"/>
            </a:xfrm>
            <a:prstGeom prst="rect">
              <a:avLst/>
            </a:prstGeom>
            <a:noFill/>
          </p:spPr>
          <p:txBody>
            <a:bodyPr wrap="none" lIns="0" tIns="0" rIns="0" bIns="0" rtlCol="0">
              <a:spAutoFit/>
            </a:bodyPr>
            <a:lstStyle/>
            <a:p>
              <a:pPr algn="l"/>
              <a:r>
                <a:rPr lang="en-US" sz="1600">
                  <a:latin typeface="Segoe Print" panose="02000600000000000000" pitchFamily="2" charset="0"/>
                </a:rPr>
                <a:t>To </a:t>
              </a:r>
              <a:r>
                <a:rPr lang="en-US" sz="1600" b="1">
                  <a:latin typeface="Segoe Print" panose="02000600000000000000" pitchFamily="2" charset="0"/>
                </a:rPr>
                <a:t>import</a:t>
              </a:r>
              <a:r>
                <a:rPr lang="en-US" sz="1600">
                  <a:latin typeface="Segoe Print" panose="02000600000000000000" pitchFamily="2" charset="0"/>
                </a:rPr>
                <a:t> internal or external modules</a:t>
              </a:r>
            </a:p>
          </p:txBody>
        </p:sp>
        <p:sp>
          <p:nvSpPr>
            <p:cNvPr id="15" name="Arc 14">
              <a:extLst>
                <a:ext uri="{FF2B5EF4-FFF2-40B4-BE49-F238E27FC236}">
                  <a16:creationId xmlns:a16="http://schemas.microsoft.com/office/drawing/2014/main" id="{B9ED14AB-61BA-4CD7-D9A0-B593145D2716}"/>
                </a:ext>
              </a:extLst>
            </p:cNvPr>
            <p:cNvSpPr/>
            <p:nvPr/>
          </p:nvSpPr>
          <p:spPr>
            <a:xfrm>
              <a:off x="1002145" y="2552108"/>
              <a:ext cx="725713" cy="754250"/>
            </a:xfrm>
            <a:prstGeom prst="arc">
              <a:avLst>
                <a:gd name="adj1" fmla="val 17937500"/>
                <a:gd name="adj2" fmla="val 20693761"/>
              </a:avLst>
            </a:prstGeom>
            <a:ln>
              <a:solidFill>
                <a:schemeClr val="tx1"/>
              </a:solidFill>
              <a:headEnd type="stealth"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B1E3AC16-6D62-4C82-9A70-4A491D61E0A4}"/>
              </a:ext>
            </a:extLst>
          </p:cNvPr>
          <p:cNvGrpSpPr/>
          <p:nvPr/>
        </p:nvGrpSpPr>
        <p:grpSpPr>
          <a:xfrm>
            <a:off x="93076" y="4460699"/>
            <a:ext cx="6799938" cy="950593"/>
            <a:chOff x="550276" y="5169049"/>
            <a:chExt cx="6799938" cy="950593"/>
          </a:xfrm>
        </p:grpSpPr>
        <p:sp>
          <p:nvSpPr>
            <p:cNvPr id="11" name="TextBox 10">
              <a:extLst>
                <a:ext uri="{FF2B5EF4-FFF2-40B4-BE49-F238E27FC236}">
                  <a16:creationId xmlns:a16="http://schemas.microsoft.com/office/drawing/2014/main" id="{8FD77B08-66C6-C5DB-F3B8-BC06BE89A087}"/>
                </a:ext>
              </a:extLst>
            </p:cNvPr>
            <p:cNvSpPr txBox="1"/>
            <p:nvPr/>
          </p:nvSpPr>
          <p:spPr>
            <a:xfrm>
              <a:off x="907142" y="5169049"/>
              <a:ext cx="6096000" cy="400110"/>
            </a:xfrm>
            <a:prstGeom prst="rect">
              <a:avLst/>
            </a:prstGeom>
            <a:noFill/>
          </p:spPr>
          <p:txBody>
            <a:bodyPr wrap="square">
              <a:spAutoFit/>
            </a:bodyPr>
            <a:lstStyle/>
            <a:p>
              <a:r>
                <a:rPr lang="en-US" sz="2000" b="0">
                  <a:solidFill>
                    <a:srgbClr val="74B0DF"/>
                  </a:solidFill>
                  <a:effectLst/>
                  <a:latin typeface="Consolas" panose="020B0609020204030204" pitchFamily="49" charset="0"/>
                </a:rPr>
                <a:t>id</a:t>
              </a:r>
              <a:r>
                <a:rPr lang="en-US" sz="2000" b="0">
                  <a:solidFill>
                    <a:srgbClr val="D4D4D4"/>
                  </a:solidFill>
                  <a:effectLst/>
                  <a:latin typeface="Consolas" panose="020B0609020204030204" pitchFamily="49" charset="0"/>
                </a:rPr>
                <a:t>: </a:t>
              </a:r>
              <a:r>
                <a:rPr lang="en-US" sz="2000" b="0">
                  <a:solidFill>
                    <a:srgbClr val="3DC9B0"/>
                  </a:solidFill>
                  <a:effectLst/>
                  <a:latin typeface="Consolas" panose="020B0609020204030204" pitchFamily="49" charset="0"/>
                </a:rPr>
                <a:t>string</a:t>
              </a:r>
              <a:r>
                <a:rPr lang="en-US" sz="2000" b="0">
                  <a:solidFill>
                    <a:srgbClr val="D4D4D4"/>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1A7C49C9-DEC8-6202-11C4-566D68BC7601}"/>
                </a:ext>
              </a:extLst>
            </p:cNvPr>
            <p:cNvSpPr txBox="1"/>
            <p:nvPr/>
          </p:nvSpPr>
          <p:spPr>
            <a:xfrm>
              <a:off x="550276" y="5742517"/>
              <a:ext cx="6799938" cy="246221"/>
            </a:xfrm>
            <a:prstGeom prst="rect">
              <a:avLst/>
            </a:prstGeom>
            <a:noFill/>
          </p:spPr>
          <p:txBody>
            <a:bodyPr wrap="none" lIns="0" tIns="0" rIns="0" bIns="0" rtlCol="0">
              <a:spAutoFit/>
            </a:bodyPr>
            <a:lstStyle/>
            <a:p>
              <a:pPr algn="l"/>
              <a:r>
                <a:rPr lang="en-US" sz="1600">
                  <a:latin typeface="Segoe Print" panose="02000600000000000000" pitchFamily="2" charset="0"/>
                </a:rPr>
                <a:t>Same kind of </a:t>
              </a:r>
              <a:r>
                <a:rPr lang="en-US" sz="1600" b="1">
                  <a:latin typeface="Segoe Print" panose="02000600000000000000" pitchFamily="2" charset="0"/>
                </a:rPr>
                <a:t>primitive types</a:t>
              </a:r>
              <a:r>
                <a:rPr lang="en-US" sz="1600">
                  <a:latin typeface="Segoe Print" panose="02000600000000000000" pitchFamily="2" charset="0"/>
                </a:rPr>
                <a:t> (not really, but more on that later)</a:t>
              </a:r>
            </a:p>
          </p:txBody>
        </p:sp>
        <p:sp>
          <p:nvSpPr>
            <p:cNvPr id="17" name="Arc 16">
              <a:extLst>
                <a:ext uri="{FF2B5EF4-FFF2-40B4-BE49-F238E27FC236}">
                  <a16:creationId xmlns:a16="http://schemas.microsoft.com/office/drawing/2014/main" id="{2648C022-B011-D2B1-0605-14734EC7CFD8}"/>
                </a:ext>
              </a:extLst>
            </p:cNvPr>
            <p:cNvSpPr/>
            <p:nvPr/>
          </p:nvSpPr>
          <p:spPr>
            <a:xfrm>
              <a:off x="2426563" y="5365392"/>
              <a:ext cx="725713" cy="754250"/>
            </a:xfrm>
            <a:prstGeom prst="arc">
              <a:avLst>
                <a:gd name="adj1" fmla="val 14934623"/>
                <a:gd name="adj2" fmla="val 20838790"/>
              </a:avLst>
            </a:prstGeom>
            <a:ln>
              <a:solidFill>
                <a:schemeClr val="tx1"/>
              </a:solidFill>
              <a:headEnd type="stealth"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A6B597E-9AFF-BF98-2224-BFB2E7490A92}"/>
              </a:ext>
            </a:extLst>
          </p:cNvPr>
          <p:cNvGrpSpPr/>
          <p:nvPr/>
        </p:nvGrpSpPr>
        <p:grpSpPr>
          <a:xfrm>
            <a:off x="1672008" y="3254792"/>
            <a:ext cx="7487165" cy="898873"/>
            <a:chOff x="923863" y="3832967"/>
            <a:chExt cx="7487165" cy="898873"/>
          </a:xfrm>
        </p:grpSpPr>
        <p:sp>
          <p:nvSpPr>
            <p:cNvPr id="7" name="TextBox 6">
              <a:extLst>
                <a:ext uri="{FF2B5EF4-FFF2-40B4-BE49-F238E27FC236}">
                  <a16:creationId xmlns:a16="http://schemas.microsoft.com/office/drawing/2014/main" id="{3ED4D7A7-A655-C629-1939-72FD9DA49082}"/>
                </a:ext>
              </a:extLst>
            </p:cNvPr>
            <p:cNvSpPr txBox="1"/>
            <p:nvPr/>
          </p:nvSpPr>
          <p:spPr>
            <a:xfrm>
              <a:off x="2315028" y="3832967"/>
              <a:ext cx="6096000" cy="369332"/>
            </a:xfrm>
            <a:prstGeom prst="rect">
              <a:avLst/>
            </a:prstGeom>
            <a:noFill/>
          </p:spPr>
          <p:txBody>
            <a:bodyPr wrap="square">
              <a:spAutoFit/>
            </a:bodyPr>
            <a:lstStyle/>
            <a:p>
              <a:r>
                <a:rPr lang="en-US" b="0">
                  <a:solidFill>
                    <a:srgbClr val="569CD6"/>
                  </a:solidFill>
                  <a:effectLst/>
                  <a:latin typeface="Consolas" panose="020B0609020204030204" pitchFamily="49" charset="0"/>
                </a:rPr>
                <a:t>namespace</a:t>
              </a:r>
              <a:r>
                <a:rPr lang="en-US" b="0">
                  <a:solidFill>
                    <a:srgbClr val="D4D4D4"/>
                  </a:solidFill>
                  <a:effectLst/>
                  <a:latin typeface="Consolas" panose="020B0609020204030204" pitchFamily="49" charset="0"/>
                </a:rPr>
                <a:t> </a:t>
              </a:r>
              <a:r>
                <a:rPr lang="en-US" b="0" err="1">
                  <a:solidFill>
                    <a:srgbClr val="3DC9B0"/>
                  </a:solidFill>
                  <a:effectLst/>
                  <a:latin typeface="Consolas" panose="020B0609020204030204" pitchFamily="49" charset="0"/>
                </a:rPr>
                <a:t>DemoService</a:t>
              </a:r>
              <a:r>
                <a:rPr lang="en-US" b="0">
                  <a:solidFill>
                    <a:srgbClr val="D4D4D4"/>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9E80BAC2-C75E-F0C9-81A7-5E800D3E8633}"/>
                </a:ext>
              </a:extLst>
            </p:cNvPr>
            <p:cNvSpPr txBox="1"/>
            <p:nvPr/>
          </p:nvSpPr>
          <p:spPr>
            <a:xfrm>
              <a:off x="923863" y="4456681"/>
              <a:ext cx="4967707" cy="246221"/>
            </a:xfrm>
            <a:prstGeom prst="rect">
              <a:avLst/>
            </a:prstGeom>
            <a:noFill/>
          </p:spPr>
          <p:txBody>
            <a:bodyPr wrap="none" lIns="0" tIns="0" rIns="0" bIns="0" rtlCol="0">
              <a:spAutoFit/>
            </a:bodyPr>
            <a:lstStyle/>
            <a:p>
              <a:pPr algn="l"/>
              <a:r>
                <a:rPr lang="en-US" sz="1600">
                  <a:latin typeface="Segoe Print" panose="02000600000000000000" pitchFamily="2" charset="0"/>
                </a:rPr>
                <a:t>Segregate parts of the contract in </a:t>
              </a:r>
              <a:r>
                <a:rPr lang="en-US" sz="1600" b="1">
                  <a:latin typeface="Segoe Print" panose="02000600000000000000" pitchFamily="2" charset="0"/>
                </a:rPr>
                <a:t>sub-domains</a:t>
              </a:r>
            </a:p>
          </p:txBody>
        </p:sp>
        <p:sp>
          <p:nvSpPr>
            <p:cNvPr id="19" name="Arc 18">
              <a:extLst>
                <a:ext uri="{FF2B5EF4-FFF2-40B4-BE49-F238E27FC236}">
                  <a16:creationId xmlns:a16="http://schemas.microsoft.com/office/drawing/2014/main" id="{A4B0A789-53F7-1BB0-9C19-56AF69BE21B0}"/>
                </a:ext>
              </a:extLst>
            </p:cNvPr>
            <p:cNvSpPr/>
            <p:nvPr/>
          </p:nvSpPr>
          <p:spPr>
            <a:xfrm flipH="1">
              <a:off x="2173927" y="3977590"/>
              <a:ext cx="1033317" cy="754250"/>
            </a:xfrm>
            <a:prstGeom prst="arc">
              <a:avLst>
                <a:gd name="adj1" fmla="val 19628663"/>
                <a:gd name="adj2" fmla="val 270713"/>
              </a:avLst>
            </a:prstGeom>
            <a:ln>
              <a:solidFill>
                <a:schemeClr val="tx1"/>
              </a:solidFill>
              <a:headEnd type="stealth"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6B27CEDA-CAB9-046F-AABD-E5A46E8203A1}"/>
              </a:ext>
            </a:extLst>
          </p:cNvPr>
          <p:cNvGrpSpPr/>
          <p:nvPr/>
        </p:nvGrpSpPr>
        <p:grpSpPr>
          <a:xfrm>
            <a:off x="6751651" y="2137582"/>
            <a:ext cx="4851069" cy="1292753"/>
            <a:chOff x="6671229" y="2589988"/>
            <a:chExt cx="4851069" cy="1292753"/>
          </a:xfrm>
        </p:grpSpPr>
        <p:sp>
          <p:nvSpPr>
            <p:cNvPr id="9" name="TextBox 8">
              <a:extLst>
                <a:ext uri="{FF2B5EF4-FFF2-40B4-BE49-F238E27FC236}">
                  <a16:creationId xmlns:a16="http://schemas.microsoft.com/office/drawing/2014/main" id="{C456CA52-34C6-F0A8-50FC-9342558C0A0E}"/>
                </a:ext>
              </a:extLst>
            </p:cNvPr>
            <p:cNvSpPr txBox="1"/>
            <p:nvPr/>
          </p:nvSpPr>
          <p:spPr>
            <a:xfrm>
              <a:off x="6867175" y="2959411"/>
              <a:ext cx="4267199" cy="923330"/>
            </a:xfrm>
            <a:prstGeom prst="rect">
              <a:avLst/>
            </a:prstGeom>
            <a:noFill/>
          </p:spPr>
          <p:txBody>
            <a:bodyPr wrap="square">
              <a:spAutoFit/>
            </a:bodyPr>
            <a:lstStyle/>
            <a:p>
              <a:r>
                <a:rPr lang="en-US" b="0">
                  <a:solidFill>
                    <a:srgbClr val="569CD6"/>
                  </a:solidFill>
                  <a:effectLst/>
                  <a:latin typeface="Consolas" panose="020B0609020204030204" pitchFamily="49" charset="0"/>
                </a:rPr>
                <a:t>interface</a:t>
              </a:r>
              <a:r>
                <a:rPr lang="en-US" b="0">
                  <a:solidFill>
                    <a:srgbClr val="D4D4D4"/>
                  </a:solidFill>
                  <a:effectLst/>
                  <a:latin typeface="Consolas" panose="020B0609020204030204" pitchFamily="49" charset="0"/>
                </a:rPr>
                <a:t> </a:t>
              </a:r>
              <a:r>
                <a:rPr lang="en-US" b="0">
                  <a:solidFill>
                    <a:srgbClr val="3DC9B0"/>
                  </a:solidFill>
                  <a:effectLst/>
                  <a:latin typeface="Consolas" panose="020B0609020204030204" pitchFamily="49" charset="0"/>
                </a:rPr>
                <a:t>Widgets</a:t>
              </a:r>
              <a:r>
                <a:rPr lang="en-US" b="0">
                  <a:solidFill>
                    <a:srgbClr val="D4D4D4"/>
                  </a:solidFill>
                  <a:effectLst/>
                  <a:latin typeface="Consolas" panose="020B0609020204030204" pitchFamily="49" charset="0"/>
                </a:rPr>
                <a:t> {</a:t>
              </a:r>
            </a:p>
            <a:p>
              <a:r>
                <a:rPr lang="en-US">
                  <a:solidFill>
                    <a:srgbClr val="D4D4D4"/>
                  </a:solidFill>
                  <a:latin typeface="Consolas" panose="020B0609020204030204" pitchFamily="49" charset="0"/>
                </a:rPr>
                <a:t>  ...</a:t>
              </a:r>
            </a:p>
            <a:p>
              <a:r>
                <a:rPr lang="en-US">
                  <a:solidFill>
                    <a:srgbClr val="D4D4D4"/>
                  </a:solidFill>
                  <a:latin typeface="Consolas" panose="020B0609020204030204" pitchFamily="49" charset="0"/>
                </a:rPr>
                <a:t>}</a:t>
              </a:r>
              <a:endParaRPr lang="en-US" b="0">
                <a:solidFill>
                  <a:srgbClr val="D4D4D4"/>
                </a:solidFill>
                <a:effectLst/>
                <a:latin typeface="Consolas" panose="020B0609020204030204" pitchFamily="49" charset="0"/>
              </a:endParaRPr>
            </a:p>
          </p:txBody>
        </p:sp>
        <p:sp>
          <p:nvSpPr>
            <p:cNvPr id="20" name="TextBox 19">
              <a:extLst>
                <a:ext uri="{FF2B5EF4-FFF2-40B4-BE49-F238E27FC236}">
                  <a16:creationId xmlns:a16="http://schemas.microsoft.com/office/drawing/2014/main" id="{4D8631EB-088D-9723-162D-7AF25164F276}"/>
                </a:ext>
              </a:extLst>
            </p:cNvPr>
            <p:cNvSpPr txBox="1"/>
            <p:nvPr/>
          </p:nvSpPr>
          <p:spPr>
            <a:xfrm>
              <a:off x="7314415" y="2589988"/>
              <a:ext cx="4207883" cy="246221"/>
            </a:xfrm>
            <a:prstGeom prst="rect">
              <a:avLst/>
            </a:prstGeom>
            <a:noFill/>
          </p:spPr>
          <p:txBody>
            <a:bodyPr wrap="none" lIns="0" tIns="0" rIns="0" bIns="0" rtlCol="0">
              <a:spAutoFit/>
            </a:bodyPr>
            <a:lstStyle/>
            <a:p>
              <a:pPr algn="l"/>
              <a:r>
                <a:rPr lang="en-US" sz="1600">
                  <a:latin typeface="Segoe Print" panose="02000600000000000000" pitchFamily="2" charset="0"/>
                </a:rPr>
                <a:t>Operations are defined inside </a:t>
              </a:r>
              <a:r>
                <a:rPr lang="en-US" sz="1600" b="1">
                  <a:latin typeface="Segoe Print" panose="02000600000000000000" pitchFamily="2" charset="0"/>
                </a:rPr>
                <a:t>interfaces</a:t>
              </a:r>
            </a:p>
          </p:txBody>
        </p:sp>
        <p:sp>
          <p:nvSpPr>
            <p:cNvPr id="21" name="Arc 20">
              <a:extLst>
                <a:ext uri="{FF2B5EF4-FFF2-40B4-BE49-F238E27FC236}">
                  <a16:creationId xmlns:a16="http://schemas.microsoft.com/office/drawing/2014/main" id="{BBAE4A48-F36C-5FE1-B4E3-9B5C4F96FE63}"/>
                </a:ext>
              </a:extLst>
            </p:cNvPr>
            <p:cNvSpPr/>
            <p:nvPr/>
          </p:nvSpPr>
          <p:spPr>
            <a:xfrm flipH="1" flipV="1">
              <a:off x="6671229" y="2754185"/>
              <a:ext cx="1159841" cy="461666"/>
            </a:xfrm>
            <a:prstGeom prst="arc">
              <a:avLst>
                <a:gd name="adj1" fmla="val 20000271"/>
                <a:gd name="adj2" fmla="val 4118691"/>
              </a:avLst>
            </a:prstGeom>
            <a:ln>
              <a:solidFill>
                <a:schemeClr val="tx1"/>
              </a:solidFill>
              <a:headEnd type="stealth"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5E4B0429-EC2F-E6EA-090B-4ED9D2C3695E}"/>
              </a:ext>
            </a:extLst>
          </p:cNvPr>
          <p:cNvGrpSpPr/>
          <p:nvPr/>
        </p:nvGrpSpPr>
        <p:grpSpPr>
          <a:xfrm>
            <a:off x="7559633" y="3824336"/>
            <a:ext cx="5043714" cy="953736"/>
            <a:chOff x="6749142" y="4760778"/>
            <a:chExt cx="5043714" cy="953736"/>
          </a:xfrm>
        </p:grpSpPr>
        <p:sp>
          <p:nvSpPr>
            <p:cNvPr id="13" name="TextBox 12">
              <a:extLst>
                <a:ext uri="{FF2B5EF4-FFF2-40B4-BE49-F238E27FC236}">
                  <a16:creationId xmlns:a16="http://schemas.microsoft.com/office/drawing/2014/main" id="{4CB4AE6D-3A9A-ACB0-1142-591D4C170A0F}"/>
                </a:ext>
              </a:extLst>
            </p:cNvPr>
            <p:cNvSpPr txBox="1"/>
            <p:nvPr/>
          </p:nvSpPr>
          <p:spPr>
            <a:xfrm>
              <a:off x="6749142" y="4760778"/>
              <a:ext cx="5043714" cy="400110"/>
            </a:xfrm>
            <a:prstGeom prst="rect">
              <a:avLst/>
            </a:prstGeom>
            <a:noFill/>
          </p:spPr>
          <p:txBody>
            <a:bodyPr wrap="square">
              <a:spAutoFit/>
            </a:bodyPr>
            <a:lstStyle/>
            <a:p>
              <a:r>
                <a:rPr lang="en-US" sz="2000" b="0">
                  <a:solidFill>
                    <a:srgbClr val="74B0DF"/>
                  </a:solidFill>
                  <a:effectLst/>
                  <a:latin typeface="Consolas" panose="020B0609020204030204" pitchFamily="49" charset="0"/>
                </a:rPr>
                <a:t>color</a:t>
              </a:r>
              <a:r>
                <a:rPr lang="en-US" sz="2000" b="0">
                  <a:solidFill>
                    <a:srgbClr val="D4D4D4"/>
                  </a:solidFill>
                  <a:effectLst/>
                  <a:latin typeface="Consolas" panose="020B0609020204030204" pitchFamily="49" charset="0"/>
                </a:rPr>
                <a:t>: </a:t>
              </a:r>
              <a:r>
                <a:rPr lang="en-US" sz="2000" b="0">
                  <a:solidFill>
                    <a:srgbClr val="CE9178"/>
                  </a:solidFill>
                  <a:effectLst/>
                  <a:latin typeface="Consolas" panose="020B0609020204030204" pitchFamily="49" charset="0"/>
                </a:rPr>
                <a:t>"red"</a:t>
              </a:r>
              <a:r>
                <a:rPr lang="en-US" sz="2000" b="0">
                  <a:solidFill>
                    <a:srgbClr val="D4D4D4"/>
                  </a:solidFill>
                  <a:effectLst/>
                  <a:latin typeface="Consolas" panose="020B0609020204030204" pitchFamily="49" charset="0"/>
                </a:rPr>
                <a:t> | </a:t>
              </a:r>
              <a:r>
                <a:rPr lang="en-US" sz="2000" b="0">
                  <a:solidFill>
                    <a:srgbClr val="CE9178"/>
                  </a:solidFill>
                  <a:effectLst/>
                  <a:latin typeface="Consolas" panose="020B0609020204030204" pitchFamily="49" charset="0"/>
                </a:rPr>
                <a:t>"blue"</a:t>
              </a:r>
              <a:r>
                <a:rPr lang="en-US" sz="2000" b="0">
                  <a:solidFill>
                    <a:srgbClr val="D4D4D4"/>
                  </a:solidFill>
                  <a:effectLst/>
                  <a:latin typeface="Consolas" panose="020B0609020204030204" pitchFamily="49" charset="0"/>
                </a:rPr>
                <a:t>;</a:t>
              </a:r>
            </a:p>
          </p:txBody>
        </p:sp>
        <p:sp>
          <p:nvSpPr>
            <p:cNvPr id="22" name="TextBox 21">
              <a:extLst>
                <a:ext uri="{FF2B5EF4-FFF2-40B4-BE49-F238E27FC236}">
                  <a16:creationId xmlns:a16="http://schemas.microsoft.com/office/drawing/2014/main" id="{34358DE7-2F01-A10A-A576-28871AC75B9C}"/>
                </a:ext>
              </a:extLst>
            </p:cNvPr>
            <p:cNvSpPr txBox="1"/>
            <p:nvPr/>
          </p:nvSpPr>
          <p:spPr>
            <a:xfrm>
              <a:off x="7787002" y="5350035"/>
              <a:ext cx="2744341" cy="246221"/>
            </a:xfrm>
            <a:prstGeom prst="rect">
              <a:avLst/>
            </a:prstGeom>
            <a:noFill/>
          </p:spPr>
          <p:txBody>
            <a:bodyPr wrap="none" lIns="0" tIns="0" rIns="0" bIns="0" rtlCol="0">
              <a:spAutoFit/>
            </a:bodyPr>
            <a:lstStyle/>
            <a:p>
              <a:pPr algn="l"/>
              <a:r>
                <a:rPr lang="en-US" sz="1600">
                  <a:latin typeface="Segoe Print" panose="02000600000000000000" pitchFamily="2" charset="0"/>
                </a:rPr>
                <a:t>We can define </a:t>
              </a:r>
              <a:r>
                <a:rPr lang="en-US" sz="1600" b="1">
                  <a:latin typeface="Segoe Print" panose="02000600000000000000" pitchFamily="2" charset="0"/>
                </a:rPr>
                <a:t>union types</a:t>
              </a:r>
            </a:p>
          </p:txBody>
        </p:sp>
        <p:sp>
          <p:nvSpPr>
            <p:cNvPr id="23" name="Arc 22">
              <a:extLst>
                <a:ext uri="{FF2B5EF4-FFF2-40B4-BE49-F238E27FC236}">
                  <a16:creationId xmlns:a16="http://schemas.microsoft.com/office/drawing/2014/main" id="{00F87BF1-63D7-94F6-6BC0-57B8FF174159}"/>
                </a:ext>
              </a:extLst>
            </p:cNvPr>
            <p:cNvSpPr/>
            <p:nvPr/>
          </p:nvSpPr>
          <p:spPr>
            <a:xfrm rot="1596422">
              <a:off x="9675154" y="4960264"/>
              <a:ext cx="725713" cy="754250"/>
            </a:xfrm>
            <a:prstGeom prst="arc">
              <a:avLst>
                <a:gd name="adj1" fmla="val 14934623"/>
                <a:gd name="adj2" fmla="val 20127411"/>
              </a:avLst>
            </a:prstGeom>
            <a:ln>
              <a:solidFill>
                <a:schemeClr val="tx1"/>
              </a:solidFill>
              <a:headEnd type="stealth"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4F8F83D5-0E9D-E2DA-196B-3003A3150D28}"/>
              </a:ext>
            </a:extLst>
          </p:cNvPr>
          <p:cNvGrpSpPr/>
          <p:nvPr/>
        </p:nvGrpSpPr>
        <p:grpSpPr>
          <a:xfrm>
            <a:off x="4956761" y="5089794"/>
            <a:ext cx="6164996" cy="1754326"/>
            <a:chOff x="4956761" y="5089794"/>
            <a:chExt cx="6164996" cy="1754326"/>
          </a:xfrm>
        </p:grpSpPr>
        <p:sp>
          <p:nvSpPr>
            <p:cNvPr id="26" name="TextBox 25">
              <a:extLst>
                <a:ext uri="{FF2B5EF4-FFF2-40B4-BE49-F238E27FC236}">
                  <a16:creationId xmlns:a16="http://schemas.microsoft.com/office/drawing/2014/main" id="{A87D914F-BEEB-0224-D7EC-2B2EE6CD8DBB}"/>
                </a:ext>
              </a:extLst>
            </p:cNvPr>
            <p:cNvSpPr txBox="1"/>
            <p:nvPr/>
          </p:nvSpPr>
          <p:spPr>
            <a:xfrm>
              <a:off x="8597493" y="5089794"/>
              <a:ext cx="2524264" cy="1754326"/>
            </a:xfrm>
            <a:prstGeom prst="rect">
              <a:avLst/>
            </a:prstGeom>
            <a:noFill/>
          </p:spPr>
          <p:txBody>
            <a:bodyPr wrap="square">
              <a:spAutoFit/>
            </a:bodyPr>
            <a:lstStyle/>
            <a:p>
              <a:r>
                <a:rPr lang="en-US" b="0" err="1">
                  <a:solidFill>
                    <a:srgbClr val="569CD6"/>
                  </a:solidFill>
                  <a:effectLst/>
                  <a:latin typeface="Cascadia Mono" panose="020B0609020000020004" pitchFamily="49" charset="0"/>
                </a:rPr>
                <a:t>enum</a:t>
              </a:r>
              <a:r>
                <a:rPr lang="en-US" b="0">
                  <a:solidFill>
                    <a:srgbClr val="D4D4D4"/>
                  </a:solidFill>
                  <a:effectLst/>
                  <a:latin typeface="Cascadia Mono" panose="020B0609020000020004" pitchFamily="49" charset="0"/>
                </a:rPr>
                <a:t> </a:t>
              </a:r>
              <a:r>
                <a:rPr lang="en-US" b="0">
                  <a:solidFill>
                    <a:srgbClr val="4EC9B0"/>
                  </a:solidFill>
                  <a:effectLst/>
                  <a:latin typeface="Cascadia Mono" panose="020B0609020000020004" pitchFamily="49" charset="0"/>
                </a:rPr>
                <a:t>Country</a:t>
              </a:r>
              <a:r>
                <a:rPr lang="en-US" b="0">
                  <a:solidFill>
                    <a:srgbClr val="D4D4D4"/>
                  </a:solidFill>
                  <a:effectLst/>
                  <a:latin typeface="Cascadia Mono" panose="020B0609020000020004" pitchFamily="49" charset="0"/>
                </a:rPr>
                <a:t> {</a:t>
              </a:r>
            </a:p>
            <a:p>
              <a:r>
                <a:rPr lang="en-US" b="0">
                  <a:solidFill>
                    <a:srgbClr val="D4D4D4"/>
                  </a:solidFill>
                  <a:effectLst/>
                  <a:latin typeface="Cascadia Mono" panose="020B0609020000020004" pitchFamily="49" charset="0"/>
                </a:rPr>
                <a:t>  </a:t>
              </a:r>
              <a:r>
                <a:rPr lang="en-US" b="0">
                  <a:solidFill>
                    <a:srgbClr val="4FC1FF"/>
                  </a:solidFill>
                  <a:effectLst/>
                  <a:latin typeface="Cascadia Mono" panose="020B0609020000020004" pitchFamily="49" charset="0"/>
                </a:rPr>
                <a:t>France</a:t>
              </a:r>
              <a:r>
                <a:rPr lang="en-US" b="0">
                  <a:solidFill>
                    <a:srgbClr val="D4D4D4"/>
                  </a:solidFill>
                  <a:effectLst/>
                  <a:latin typeface="Cascadia Mono" panose="020B0609020000020004" pitchFamily="49" charset="0"/>
                </a:rPr>
                <a:t>,</a:t>
              </a:r>
            </a:p>
            <a:p>
              <a:r>
                <a:rPr lang="en-US" b="0">
                  <a:solidFill>
                    <a:srgbClr val="D4D4D4"/>
                  </a:solidFill>
                  <a:effectLst/>
                  <a:latin typeface="Cascadia Mono" panose="020B0609020000020004" pitchFamily="49" charset="0"/>
                </a:rPr>
                <a:t>  </a:t>
              </a:r>
              <a:r>
                <a:rPr lang="en-US" b="0">
                  <a:solidFill>
                    <a:srgbClr val="4FC1FF"/>
                  </a:solidFill>
                  <a:effectLst/>
                  <a:latin typeface="Cascadia Mono" panose="020B0609020000020004" pitchFamily="49" charset="0"/>
                </a:rPr>
                <a:t>Spain</a:t>
              </a:r>
              <a:r>
                <a:rPr lang="en-US" b="0">
                  <a:solidFill>
                    <a:srgbClr val="D4D4D4"/>
                  </a:solidFill>
                  <a:effectLst/>
                  <a:latin typeface="Cascadia Mono" panose="020B0609020000020004" pitchFamily="49" charset="0"/>
                </a:rPr>
                <a:t>,</a:t>
              </a:r>
            </a:p>
            <a:p>
              <a:r>
                <a:rPr lang="en-US" b="0">
                  <a:solidFill>
                    <a:srgbClr val="D4D4D4"/>
                  </a:solidFill>
                  <a:effectLst/>
                  <a:latin typeface="Cascadia Mono" panose="020B0609020000020004" pitchFamily="49" charset="0"/>
                </a:rPr>
                <a:t>  </a:t>
              </a:r>
              <a:r>
                <a:rPr lang="en-US" b="0">
                  <a:solidFill>
                    <a:srgbClr val="4FC1FF"/>
                  </a:solidFill>
                  <a:effectLst/>
                  <a:latin typeface="Cascadia Mono" panose="020B0609020000020004" pitchFamily="49" charset="0"/>
                </a:rPr>
                <a:t>Germany</a:t>
              </a:r>
              <a:r>
                <a:rPr lang="en-US" b="0">
                  <a:solidFill>
                    <a:srgbClr val="D4D4D4"/>
                  </a:solidFill>
                  <a:effectLst/>
                  <a:latin typeface="Cascadia Mono" panose="020B0609020000020004" pitchFamily="49" charset="0"/>
                </a:rPr>
                <a:t>,</a:t>
              </a:r>
            </a:p>
            <a:p>
              <a:r>
                <a:rPr lang="en-US" b="0">
                  <a:solidFill>
                    <a:srgbClr val="D4D4D4"/>
                  </a:solidFill>
                  <a:effectLst/>
                  <a:latin typeface="Cascadia Mono" panose="020B0609020000020004" pitchFamily="49" charset="0"/>
                </a:rPr>
                <a:t>  </a:t>
              </a:r>
              <a:r>
                <a:rPr lang="en-US" b="0">
                  <a:solidFill>
                    <a:srgbClr val="4FC1FF"/>
                  </a:solidFill>
                  <a:effectLst/>
                  <a:latin typeface="Cascadia Mono" panose="020B0609020000020004" pitchFamily="49" charset="0"/>
                </a:rPr>
                <a:t>Italy</a:t>
              </a:r>
              <a:r>
                <a:rPr lang="en-US" b="0">
                  <a:solidFill>
                    <a:srgbClr val="D4D4D4"/>
                  </a:solidFill>
                  <a:effectLst/>
                  <a:latin typeface="Cascadia Mono" panose="020B0609020000020004" pitchFamily="49" charset="0"/>
                </a:rPr>
                <a:t>,</a:t>
              </a:r>
            </a:p>
            <a:p>
              <a:r>
                <a:rPr lang="en-US" b="0">
                  <a:solidFill>
                    <a:srgbClr val="D4D4D4"/>
                  </a:solidFill>
                  <a:effectLst/>
                  <a:latin typeface="Cascadia Mono" panose="020B0609020000020004" pitchFamily="49" charset="0"/>
                </a:rPr>
                <a:t>}</a:t>
              </a:r>
            </a:p>
          </p:txBody>
        </p:sp>
        <p:sp>
          <p:nvSpPr>
            <p:cNvPr id="27" name="TextBox 26">
              <a:extLst>
                <a:ext uri="{FF2B5EF4-FFF2-40B4-BE49-F238E27FC236}">
                  <a16:creationId xmlns:a16="http://schemas.microsoft.com/office/drawing/2014/main" id="{277C4F4E-6161-7241-6B8F-7649CE30DEB8}"/>
                </a:ext>
              </a:extLst>
            </p:cNvPr>
            <p:cNvSpPr txBox="1"/>
            <p:nvPr/>
          </p:nvSpPr>
          <p:spPr>
            <a:xfrm>
              <a:off x="4956761" y="5833304"/>
              <a:ext cx="3365908" cy="492443"/>
            </a:xfrm>
            <a:prstGeom prst="rect">
              <a:avLst/>
            </a:prstGeom>
            <a:noFill/>
          </p:spPr>
          <p:txBody>
            <a:bodyPr wrap="square" lIns="0" tIns="0" rIns="0" bIns="0" rtlCol="0">
              <a:spAutoFit/>
            </a:bodyPr>
            <a:lstStyle/>
            <a:p>
              <a:pPr algn="l"/>
              <a:r>
                <a:rPr lang="en-US" sz="1600">
                  <a:latin typeface="Segoe Print" panose="02000600000000000000" pitchFamily="2" charset="0"/>
                </a:rPr>
                <a:t>We can use </a:t>
              </a:r>
              <a:r>
                <a:rPr lang="en-US" sz="1600" b="1" err="1">
                  <a:latin typeface="Segoe Print" panose="02000600000000000000" pitchFamily="2" charset="0"/>
                </a:rPr>
                <a:t>enum</a:t>
              </a:r>
              <a:r>
                <a:rPr lang="en-US" sz="1600">
                  <a:latin typeface="Segoe Print" panose="02000600000000000000" pitchFamily="2" charset="0"/>
                </a:rPr>
                <a:t> to enumerate multiple options</a:t>
              </a:r>
            </a:p>
          </p:txBody>
        </p:sp>
        <p:sp>
          <p:nvSpPr>
            <p:cNvPr id="29" name="Freeform: Shape 28">
              <a:extLst>
                <a:ext uri="{FF2B5EF4-FFF2-40B4-BE49-F238E27FC236}">
                  <a16:creationId xmlns:a16="http://schemas.microsoft.com/office/drawing/2014/main" id="{29747FD1-BFE1-2186-72AA-93D703722DEF}"/>
                </a:ext>
              </a:extLst>
            </p:cNvPr>
            <p:cNvSpPr/>
            <p:nvPr/>
          </p:nvSpPr>
          <p:spPr bwMode="auto">
            <a:xfrm>
              <a:off x="6622473" y="5220941"/>
              <a:ext cx="1953491" cy="577186"/>
            </a:xfrm>
            <a:custGeom>
              <a:avLst/>
              <a:gdLst>
                <a:gd name="connsiteX0" fmla="*/ 0 w 1953491"/>
                <a:gd name="connsiteY0" fmla="*/ 577186 h 577186"/>
                <a:gd name="connsiteX1" fmla="*/ 1226127 w 1953491"/>
                <a:gd name="connsiteY1" fmla="*/ 36859 h 577186"/>
                <a:gd name="connsiteX2" fmla="*/ 1953491 w 1953491"/>
                <a:gd name="connsiteY2" fmla="*/ 43786 h 577186"/>
              </a:gdLst>
              <a:ahLst/>
              <a:cxnLst>
                <a:cxn ang="0">
                  <a:pos x="connsiteX0" y="connsiteY0"/>
                </a:cxn>
                <a:cxn ang="0">
                  <a:pos x="connsiteX1" y="connsiteY1"/>
                </a:cxn>
                <a:cxn ang="0">
                  <a:pos x="connsiteX2" y="connsiteY2"/>
                </a:cxn>
              </a:cxnLst>
              <a:rect l="l" t="t" r="r" b="b"/>
              <a:pathLst>
                <a:path w="1953491" h="577186">
                  <a:moveTo>
                    <a:pt x="0" y="577186"/>
                  </a:moveTo>
                  <a:cubicBezTo>
                    <a:pt x="450272" y="351472"/>
                    <a:pt x="900545" y="125759"/>
                    <a:pt x="1226127" y="36859"/>
                  </a:cubicBezTo>
                  <a:cubicBezTo>
                    <a:pt x="1551709" y="-52041"/>
                    <a:pt x="1836882" y="48404"/>
                    <a:pt x="1953491" y="43786"/>
                  </a:cubicBezTo>
                </a:path>
              </a:pathLst>
            </a:custGeom>
            <a:ln>
              <a:headEnd type="none" w="med" len="med"/>
              <a:tailEnd type="stealth" w="lg"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2683982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5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5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25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25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hite Background Template">
  <a:themeElements>
    <a:clrScheme name="Power Platform v03">
      <a:dk1>
        <a:srgbClr val="000000"/>
      </a:dk1>
      <a:lt1>
        <a:srgbClr val="FFFFFF"/>
      </a:lt1>
      <a:dk2>
        <a:srgbClr val="2A446F"/>
      </a:dk2>
      <a:lt2>
        <a:srgbClr val="F4F3F5"/>
      </a:lt2>
      <a:accent1>
        <a:srgbClr val="0078D4"/>
      </a:accent1>
      <a:accent2>
        <a:srgbClr val="C03BC4"/>
      </a:accent2>
      <a:accent3>
        <a:srgbClr val="49C5B1"/>
      </a:accent3>
      <a:accent4>
        <a:srgbClr val="F4364C"/>
      </a:accent4>
      <a:accent5>
        <a:srgbClr val="C5B4E3"/>
      </a:accent5>
      <a:accent6>
        <a:srgbClr val="D4EC8E"/>
      </a:accent6>
      <a:hlink>
        <a:srgbClr val="0078D4"/>
      </a:hlink>
      <a:folHlink>
        <a:srgbClr val="C03BC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A38B"/>
    </a:custClr>
    <a:custClr name="Light Red">
      <a:srgbClr val="FF5C39"/>
    </a:custClr>
    <a:custClr name="Red">
      <a:srgbClr val="F4364C"/>
    </a:custClr>
    <a:custClr name="Dark Red">
      <a:srgbClr val="73262F"/>
    </a:custClr>
    <a:custClr name="Light Purple">
      <a:srgbClr val="C5B4E3"/>
    </a:custClr>
    <a:custClr name="Light Violet">
      <a:srgbClr val="D59ED7"/>
    </a:custClr>
    <a:custClr name="Red Violet">
      <a:srgbClr val="C03BC4"/>
    </a:custClr>
    <a:custClr name="Dark Violet">
      <a:srgbClr val="702573"/>
    </a:custClr>
    <a:custClr name="Light Teal">
      <a:srgbClr val="B9DCD2"/>
    </a:custClr>
    <a:custClr name="Light Blue">
      <a:srgbClr val="8DC8E8"/>
    </a:custClr>
    <a:custClr name="Brilliant Blue">
      <a:srgbClr val="0078D4"/>
    </a:custClr>
    <a:custClr name="Dark Blue">
      <a:srgbClr val="2A446F"/>
    </a:custClr>
    <a:custClr name="Light Green">
      <a:srgbClr val="D4EC8E"/>
    </a:custClr>
    <a:custClr name="Green">
      <a:srgbClr val="8DE971"/>
    </a:custClr>
    <a:custClr name="Biscay Green">
      <a:srgbClr val="49C5B1"/>
    </a:custClr>
    <a:custClr name="Dark Teal">
      <a:srgbClr val="225B62"/>
    </a:custClr>
    <a:custClr name="Pure White">
      <a:srgbClr val="FFFFFF"/>
    </a:custClr>
    <a:custClr name="Off White">
      <a:srgbClr val="F4F3F5"/>
    </a:custClr>
    <a:custClr name="Extra Light Gray">
      <a:srgbClr val="F2F2F2"/>
    </a:custClr>
    <a:custClr name="Pure Black">
      <a:srgbClr val="000000"/>
    </a:custClr>
  </a:custClrLst>
  <a:extLst>
    <a:ext uri="{05A4C25C-085E-4340-85A3-A5531E510DB2}">
      <thm15:themeFamily xmlns:thm15="http://schemas.microsoft.com/office/thememl/2012/main" name="Presentation1" id="{652C1184-2488-449E-A844-5E413F9B44B9}" vid="{6D0986AC-F46A-4ED2-8B22-83492290F949}"/>
    </a:ext>
  </a:extLst>
</a:theme>
</file>

<file path=ppt/theme/theme2.xml><?xml version="1.0" encoding="utf-8"?>
<a:theme xmlns:a="http://schemas.openxmlformats.org/drawingml/2006/main" name="4_Microsoft 365 PPT Template - 2018">
  <a:themeElements>
    <a:clrScheme name="Custom 4">
      <a:dk1>
        <a:srgbClr val="282828"/>
      </a:dk1>
      <a:lt1>
        <a:srgbClr val="FFFFFF"/>
      </a:lt1>
      <a:dk2>
        <a:srgbClr val="282828"/>
      </a:dk2>
      <a:lt2>
        <a:srgbClr val="FFFFFF"/>
      </a:lt2>
      <a:accent1>
        <a:srgbClr val="0078D4"/>
      </a:accent1>
      <a:accent2>
        <a:srgbClr val="002050"/>
      </a:accent2>
      <a:accent3>
        <a:srgbClr val="939393"/>
      </a:accent3>
      <a:accent4>
        <a:srgbClr val="00BCF2"/>
      </a:accent4>
      <a:accent5>
        <a:srgbClr val="6C6E6C"/>
      </a:accent5>
      <a:accent6>
        <a:srgbClr val="2E2F2E"/>
      </a:accent6>
      <a:hlink>
        <a:srgbClr val="0078D4"/>
      </a:hlink>
      <a:folHlink>
        <a:srgbClr val="0078D4"/>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365 PPT Template 2018_2" id="{01A7FB2A-7862-441E-89D5-C3EE05893CAC}" vid="{DEC62A46-47F5-4825-899D-4E8B117FF749}"/>
    </a:ext>
  </a:extLst>
</a:theme>
</file>

<file path=ppt/theme/theme3.xml><?xml version="1.0" encoding="utf-8"?>
<a:theme xmlns:a="http://schemas.openxmlformats.org/drawingml/2006/main" name="Section title">
  <a:themeElements>
    <a:clrScheme name="Custom 35">
      <a:dk1>
        <a:srgbClr val="000000"/>
      </a:dk1>
      <a:lt1>
        <a:srgbClr val="FFFFFF"/>
      </a:lt1>
      <a:dk2>
        <a:srgbClr val="243A5E"/>
      </a:dk2>
      <a:lt2>
        <a:srgbClr val="E6E6E6"/>
      </a:lt2>
      <a:accent1>
        <a:srgbClr val="8DC8E8"/>
      </a:accent1>
      <a:accent2>
        <a:srgbClr val="0078D4"/>
      </a:accent2>
      <a:accent3>
        <a:srgbClr val="C73ECC"/>
      </a:accent3>
      <a:accent4>
        <a:srgbClr val="C5B4E3"/>
      </a:accent4>
      <a:accent5>
        <a:srgbClr val="FFB900"/>
      </a:accent5>
      <a:accent6>
        <a:srgbClr val="E8E6DF"/>
      </a:accent6>
      <a:hlink>
        <a:srgbClr val="8DC8E8"/>
      </a:hlink>
      <a:folHlink>
        <a:srgbClr val="8DC8E8"/>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S_Ignite2022_2-3rds Event-template.potx" id="{863A79DE-DF6F-402E-9692-B1AA1D8D1EF2}" vid="{8C6EEEA0-40AC-48EF-BCA3-9D682C67D644}"/>
    </a:ext>
  </a:extLst>
</a:theme>
</file>

<file path=ppt/theme/theme4.xml><?xml version="1.0" encoding="utf-8"?>
<a:theme xmlns:a="http://schemas.openxmlformats.org/drawingml/2006/main" name="5_White Template">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Business_2019_01.potx" id="{B0165121-FD4C-4FB2-AB8E-131DE748EDF5}" vid="{38B4141F-19E8-4729-A392-CD2A2D913255}"/>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2">
    <wetp:webextensionref xmlns:r="http://schemas.openxmlformats.org/officeDocument/2006/relationships" r:id="rId1"/>
  </wetp:taskpane>
  <wetp:taskpane dockstate="right" visibility="0" width="525" row="3">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2A2BAC45-5A2C-4489-9909-E8819C633599}">
  <we:reference id="wa200005662" version="1.0.0.0" store="en-US" storeType="OMEX"/>
  <we:alternateReferences>
    <we:reference id="WA200005662" version="1.0.0.0" store="WA200005662"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9A481205-3C25-413B-A71C-0246D78E765B}">
  <we:reference id="wa200004485" version="1.2.1.0" store="en-US" storeType="OMEX"/>
  <we:alternateReferences>
    <we:reference id="WA200004485" version="1.2.1.0" store="WA200004485"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b7834c8d-1bae-428d-addf-e7eb80456a6e">
      <Terms xmlns="http://schemas.microsoft.com/office/infopath/2007/PartnerControls"/>
    </lcf76f155ced4ddcb4097134ff3c332f>
    <TaxCatchAll xmlns="230e9df3-be65-4c73-a93b-d1236ebd677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B8BA5ECA5A2424D843C4D0C9EFE12C0" ma:contentTypeVersion="21" ma:contentTypeDescription="Crée un document." ma:contentTypeScope="" ma:versionID="18906e8c44a8f48af28a341b742adc36">
  <xsd:schema xmlns:xsd="http://www.w3.org/2001/XMLSchema" xmlns:xs="http://www.w3.org/2001/XMLSchema" xmlns:p="http://schemas.microsoft.com/office/2006/metadata/properties" xmlns:ns1="http://schemas.microsoft.com/sharepoint/v3" xmlns:ns2="b7834c8d-1bae-428d-addf-e7eb80456a6e" xmlns:ns3="12b13649-6c5c-4367-b5ed-915db370d631" xmlns:ns4="230e9df3-be65-4c73-a93b-d1236ebd677e" targetNamespace="http://schemas.microsoft.com/office/2006/metadata/properties" ma:root="true" ma:fieldsID="c88ec81f9fba0f029fba1ae49baf4374" ns1:_="" ns2:_="" ns3:_="" ns4:_="">
    <xsd:import namespace="http://schemas.microsoft.com/sharepoint/v3"/>
    <xsd:import namespace="b7834c8d-1bae-428d-addf-e7eb80456a6e"/>
    <xsd:import namespace="12b13649-6c5c-4367-b5ed-915db370d63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3:SharedWithUsers" minOccurs="0"/>
                <xsd:element ref="ns3:SharedWithDetails" minOccurs="0"/>
                <xsd:element ref="ns2:MediaServiceLocation" minOccurs="0"/>
                <xsd:element ref="ns1:_ip_UnifiedCompliancePolicyProperties" minOccurs="0"/>
                <xsd:element ref="ns1:_ip_UnifiedCompliancePolicyUIAction" minOccurs="0"/>
                <xsd:element ref="ns2:MediaServiceAutoKeyPoints" minOccurs="0"/>
                <xsd:element ref="ns2:MediaServiceKeyPoints" minOccurs="0"/>
                <xsd:element ref="ns2:MediaServiceGenerationTime" minOccurs="0"/>
                <xsd:element ref="ns2:MediaServiceEventHashCode" minOccurs="0"/>
                <xsd:element ref="ns2:MediaLengthInSeconds" minOccurs="0"/>
                <xsd:element ref="ns2:lcf76f155ced4ddcb4097134ff3c332f" minOccurs="0"/>
                <xsd:element ref="ns4:TaxCatchAll"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Propriétés de la stratégie de conformité unifiée" ma:hidden="true" ma:internalName="_ip_UnifiedCompliancePolicyProperties">
      <xsd:simpleType>
        <xsd:restriction base="dms:Note"/>
      </xsd:simpleType>
    </xsd:element>
    <xsd:element name="_ip_UnifiedCompliancePolicyUIAction" ma:index="17" nillable="true" ma:displayName="Action d’interface utilisateur de la stratégie de conformité unifiée"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7834c8d-1bae-428d-addf-e7eb80456a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element name="lcf76f155ced4ddcb4097134ff3c332f" ma:index="24" nillable="true" ma:taxonomy="true" ma:internalName="lcf76f155ced4ddcb4097134ff3c332f" ma:taxonomyFieldName="MediaServiceImageTags" ma:displayName="Balises d’image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26" nillable="true" ma:displayName="MediaServiceSearchProperties" ma:hidden="true" ma:internalName="MediaServiceSearchProperties" ma:readOnly="true">
      <xsd:simpleType>
        <xsd:restriction base="dms:Note"/>
      </xsd:simpleType>
    </xsd:element>
    <xsd:element name="MediaServiceDocTags" ma:index="27" nillable="true" ma:displayName="MediaServiceDocTags" ma:hidden="true" ma:internalName="MediaServiceDocTags" ma:readOnly="true">
      <xsd:simpleType>
        <xsd:restriction base="dms:Note"/>
      </xsd:simpleType>
    </xsd:element>
    <xsd:element name="MediaServiceObjectDetectorVersions" ma:index="2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2b13649-6c5c-4367-b5ed-915db370d631" elementFormDefault="qualified">
    <xsd:import namespace="http://schemas.microsoft.com/office/2006/documentManagement/types"/>
    <xsd:import namespace="http://schemas.microsoft.com/office/infopath/2007/PartnerControls"/>
    <xsd:element name="SharedWithUsers" ma:index="13"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Partagé avec dé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f1ae8ccf-6999-4823-867a-bde00d4f1010}" ma:internalName="TaxCatchAll" ma:showField="CatchAllData" ma:web="12b13649-6c5c-4367-b5ed-915db370d63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C7AB3BA-3A58-46B6-A303-1D0C42CF9E49}">
  <ds:schemaRefs>
    <ds:schemaRef ds:uri="230e9df3-be65-4c73-a93b-d1236ebd677e"/>
    <ds:schemaRef ds:uri="http://schemas.microsoft.com/sharepoint/v3"/>
    <ds:schemaRef ds:uri="http://schemas.openxmlformats.org/package/2006/metadata/core-properties"/>
    <ds:schemaRef ds:uri="12b13649-6c5c-4367-b5ed-915db370d631"/>
    <ds:schemaRef ds:uri="http://schemas.microsoft.com/office/2006/documentManagement/types"/>
    <ds:schemaRef ds:uri="http://purl.org/dc/elements/1.1/"/>
    <ds:schemaRef ds:uri="http://purl.org/dc/dcmitype/"/>
    <ds:schemaRef ds:uri="http://schemas.microsoft.com/office/infopath/2007/PartnerControls"/>
    <ds:schemaRef ds:uri="b7834c8d-1bae-428d-addf-e7eb80456a6e"/>
    <ds:schemaRef ds:uri="http://schemas.microsoft.com/office/2006/metadata/properties"/>
    <ds:schemaRef ds:uri="http://www.w3.org/XML/1998/namespace"/>
    <ds:schemaRef ds:uri="http://purl.org/dc/terms/"/>
  </ds:schemaRefs>
</ds:datastoreItem>
</file>

<file path=customXml/itemProps2.xml><?xml version="1.0" encoding="utf-8"?>
<ds:datastoreItem xmlns:ds="http://schemas.openxmlformats.org/officeDocument/2006/customXml" ds:itemID="{21466703-057A-4696-AA8B-EAE921C61018}">
  <ds:schemaRefs>
    <ds:schemaRef ds:uri="12b13649-6c5c-4367-b5ed-915db370d631"/>
    <ds:schemaRef ds:uri="230e9df3-be65-4c73-a93b-d1236ebd677e"/>
    <ds:schemaRef ds:uri="b7834c8d-1bae-428d-addf-e7eb80456a6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9166075-FEFA-4B09-ADF6-44A8F3630DDD}">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1227</Words>
  <Application>Microsoft Office PowerPoint</Application>
  <PresentationFormat>Widescreen</PresentationFormat>
  <Paragraphs>212</Paragraphs>
  <Slides>17</Slides>
  <Notes>4</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17</vt:i4>
      </vt:variant>
    </vt:vector>
  </HeadingPairs>
  <TitlesOfParts>
    <vt:vector size="30" baseType="lpstr">
      <vt:lpstr>Aptos</vt:lpstr>
      <vt:lpstr>Arial</vt:lpstr>
      <vt:lpstr>Calibri</vt:lpstr>
      <vt:lpstr>Cascadia Mono</vt:lpstr>
      <vt:lpstr>Consolas</vt:lpstr>
      <vt:lpstr>Segoe Print</vt:lpstr>
      <vt:lpstr>Segoe UI</vt:lpstr>
      <vt:lpstr>Segoe UI Semibold</vt:lpstr>
      <vt:lpstr>Wingdings</vt:lpstr>
      <vt:lpstr>White Background Template</vt:lpstr>
      <vt:lpstr>4_Microsoft 365 PPT Template - 2018</vt:lpstr>
      <vt:lpstr>Section title</vt:lpstr>
      <vt:lpstr>5_White Template</vt:lpstr>
      <vt:lpstr>Ready4Tech   TypeSpec and the Contract-first approach</vt:lpstr>
      <vt:lpstr>Agenda</vt:lpstr>
      <vt:lpstr>Contract-first development</vt:lpstr>
      <vt:lpstr>Code-first vs Contract-first API development</vt:lpstr>
      <vt:lpstr>Code-first vs Contract-first API development</vt:lpstr>
      <vt:lpstr>What problems does it solve?</vt:lpstr>
      <vt:lpstr>An overview of TypeSpec</vt:lpstr>
      <vt:lpstr>What is TypeSpec? </vt:lpstr>
      <vt:lpstr>The TypeSpec syntax (1/4)</vt:lpstr>
      <vt:lpstr>The TypeSpec syntax (2/4)</vt:lpstr>
      <vt:lpstr>The TypeSpec syntax (3/4)</vt:lpstr>
      <vt:lpstr>The TypeSpec syntax (4/4)</vt:lpstr>
      <vt:lpstr>The TypeSpec emitters (1/2)</vt:lpstr>
      <vt:lpstr>The TypeSpec emitters (2/2)</vt:lpstr>
      <vt:lpstr>PowerPoint Presentation</vt:lpstr>
      <vt:lpstr>What’s next?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your AI transformation  with the Microsoft Cloud</dc:title>
  <dc:creator>Arnaud Jumelet</dc:creator>
  <cp:lastModifiedBy>David Rozen</cp:lastModifiedBy>
  <cp:revision>1</cp:revision>
  <dcterms:created xsi:type="dcterms:W3CDTF">2023-07-31T07:28:29Z</dcterms:created>
  <dcterms:modified xsi:type="dcterms:W3CDTF">2024-01-19T16:06:01Z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0x0101001B8BA5ECA5A2424D843C4D0C9EFE12C0</vt:lpwstr>
  </property>
  <property fmtid="{D5CDD505-2E9C-101B-9397-08002B2CF9AE}" pid="3" name="MediaServiceImageTags">
    <vt:lpwstr/>
  </property>
</Properties>
</file>