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382" r:id="rId4"/>
    <p:sldId id="388" r:id="rId5"/>
    <p:sldId id="392" r:id="rId6"/>
    <p:sldId id="390" r:id="rId7"/>
    <p:sldId id="391" r:id="rId8"/>
    <p:sldId id="389" r:id="rId9"/>
    <p:sldId id="393" r:id="rId10"/>
    <p:sldId id="386" r:id="rId11"/>
    <p:sldId id="272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F"/>
    <a:srgbClr val="646450"/>
    <a:srgbClr val="DCDCD2"/>
    <a:srgbClr val="A0A08C"/>
    <a:srgbClr val="EBEBE5"/>
    <a:srgbClr val="AAA591"/>
    <a:srgbClr val="EBAF6E"/>
    <a:srgbClr val="78775F"/>
    <a:srgbClr val="00A278"/>
    <a:srgbClr val="E18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85461" autoAdjust="0"/>
  </p:normalViewPr>
  <p:slideViewPr>
    <p:cSldViewPr>
      <p:cViewPr varScale="1">
        <p:scale>
          <a:sx n="191" d="100"/>
          <a:sy n="191" d="100"/>
        </p:scale>
        <p:origin x="-1248" y="-6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3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8D5-C41D-4D38-8B48-5AFE471E159B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05BC-6797-4344-ADF0-9DFC88F4E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nwei\Documents\Ti-Net\市场\品牌\成稿\PPT-封面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1618" y="0"/>
            <a:ext cx="9112643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36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938736"/>
            <a:ext cx="6400800" cy="50522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CN" altLang="en-US" sz="1800" b="0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单击此处编辑母版注脚样式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286512" y="285734"/>
            <a:ext cx="2571768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229653"/>
            <a:ext cx="1945994" cy="716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wei\Documents\Ti-Net\市场\品牌\成稿\PPT-内页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126" y="0"/>
            <a:ext cx="9121746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92" y="210745"/>
            <a:ext cx="6120680" cy="57971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91" y="945189"/>
            <a:ext cx="8500939" cy="3649434"/>
          </a:xfrm>
        </p:spPr>
        <p:txBody>
          <a:bodyPr>
            <a:normAutofit/>
          </a:bodyPr>
          <a:lstStyle>
            <a:lvl1pPr>
              <a:defRPr lang="zh-CN" altLang="en-US" sz="20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buFont typeface="Wingdings" panose="05000000000000000000" pitchFamily="2" charset="2"/>
              <a:buChar char="ü"/>
              <a:defRPr lang="zh-CN" altLang="en-US" sz="18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>
              <a:buFont typeface="Wingdings" panose="05000000000000000000" pitchFamily="2" charset="2"/>
              <a:buChar char="n"/>
              <a:defRPr lang="zh-CN" altLang="en-US" sz="16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>
              <a:defRPr lang="zh-CN" altLang="en-US" sz="14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>
              <a:defRPr lang="zh-CN" altLang="en-US" sz="1200" b="0" kern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18326" y="261926"/>
            <a:ext cx="2049788" cy="6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475656" y="2283718"/>
            <a:ext cx="6120680" cy="579711"/>
          </a:xfrm>
        </p:spPr>
        <p:txBody>
          <a:bodyPr>
            <a:noAutofit/>
          </a:bodyPr>
          <a:lstStyle>
            <a:lvl1pPr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kumimoji="1" lang="zh-CN" altLang="en-US" sz="3600" dirty="0"/>
              <a:t>传统呼叫中心的挑战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B3C3-D605-4CD9-9803-7C80A9FCF189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ti-net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635" y="1757045"/>
            <a:ext cx="8076565" cy="1102360"/>
          </a:xfrm>
        </p:spPr>
        <p:txBody>
          <a:bodyPr>
            <a:normAutofit/>
          </a:bodyPr>
          <a:lstStyle/>
          <a:p>
            <a:r>
              <a:rPr lang="en-US" altLang="zh-CN" dirty="0"/>
              <a:t>Spring Cloud Netflix </a:t>
            </a:r>
            <a:r>
              <a:rPr lang="en-US" altLang="zh-CN" dirty="0" err="1"/>
              <a:t>Hystrix</a:t>
            </a:r>
            <a:endParaRPr lang="en-US" altLang="zh-CN" dirty="0">
              <a:solidFill>
                <a:srgbClr val="00825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517" y="363356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solidFill>
                  <a:srgbClr val="00825F"/>
                </a:solidFill>
              </a:rPr>
              <a:t>北京天润融通科技股份有限公司</a:t>
            </a:r>
            <a:endParaRPr lang="en-US" altLang="zh-CN" sz="1800" b="0" dirty="0">
              <a:solidFill>
                <a:srgbClr val="00825F"/>
              </a:solidFill>
            </a:endParaRPr>
          </a:p>
          <a:p>
            <a:r>
              <a:rPr lang="en-US" altLang="zh-CN" sz="1800" b="0" dirty="0">
                <a:solidFill>
                  <a:srgbClr val="00825F"/>
                </a:solidFill>
              </a:rPr>
              <a:t>2022</a:t>
            </a:r>
            <a:r>
              <a:rPr lang="zh-CN" altLang="en-US" sz="1800" b="0" dirty="0" smtClean="0">
                <a:solidFill>
                  <a:srgbClr val="00825F"/>
                </a:solidFill>
              </a:rPr>
              <a:t>年</a:t>
            </a:r>
            <a:r>
              <a:rPr lang="en-US" altLang="zh-CN" dirty="0"/>
              <a:t>8</a:t>
            </a:r>
            <a:r>
              <a:rPr lang="zh-CN" altLang="en-US" sz="1800" b="0" smtClean="0">
                <a:solidFill>
                  <a:srgbClr val="00825F"/>
                </a:solidFill>
              </a:rPr>
              <a:t>月</a:t>
            </a:r>
            <a:endParaRPr lang="zh-CN" altLang="en-US" sz="1800" b="0" dirty="0">
              <a:solidFill>
                <a:srgbClr val="0082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975" y="3651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分享人：葛晓东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/>
              <a:t>适应</a:t>
            </a:r>
            <a:r>
              <a:rPr lang="zh-CN" altLang="en-US" sz="3200" dirty="0"/>
              <a:t>场景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079612" y="1203598"/>
            <a:ext cx="1260140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高</a:t>
            </a:r>
            <a:r>
              <a:rPr lang="zh-CN" altLang="en-US" sz="1200" dirty="0" smtClean="0"/>
              <a:t>并发接口</a:t>
            </a:r>
            <a:endParaRPr lang="zh-CN" altLang="en-US" sz="1200" dirty="0"/>
          </a:p>
        </p:txBody>
      </p:sp>
      <p:sp>
        <p:nvSpPr>
          <p:cNvPr id="8" name="文本框 10"/>
          <p:cNvSpPr txBox="1"/>
          <p:nvPr/>
        </p:nvSpPr>
        <p:spPr>
          <a:xfrm>
            <a:off x="1115616" y="1645977"/>
            <a:ext cx="106211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smtClean="0"/>
              <a:t>2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接口限流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3518"/>
            <a:ext cx="3327638" cy="4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9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37674" y="3358610"/>
            <a:ext cx="6309701" cy="890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          话：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10109099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          址：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www.ti-net.com.cn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北京总公司：北京市亦庄经济技术开发区荣华南路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号院大族广场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T1-29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45" y="1275557"/>
            <a:ext cx="3744416" cy="13789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845" y="915670"/>
            <a:ext cx="2263140" cy="220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259632" y="1305076"/>
            <a:ext cx="194421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 smtClean="0"/>
              <a:t>一 设计目的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259632" y="3557653"/>
            <a:ext cx="280831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 smtClean="0"/>
              <a:t>三 适用场景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比较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259632" y="2431364"/>
            <a:ext cx="1966383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 smtClean="0"/>
              <a:t>二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方法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18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/>
              <a:t>设计目的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59907" y="370559"/>
            <a:ext cx="367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Hystrix</a:t>
            </a:r>
            <a:r>
              <a:rPr lang="zh-CN" altLang="en-US" sz="1200" dirty="0" smtClean="0"/>
              <a:t>是一个延迟和容错库，旨在隔离远程系统、服务和第三方库的访问点，停止级联故障，并在故障不可避免的复杂分布式系统中保持弹性。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611560" y="2099632"/>
            <a:ext cx="2664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切断</a:t>
            </a:r>
            <a:r>
              <a:rPr lang="zh-CN" altLang="en-US" sz="1000" dirty="0"/>
              <a:t>负载并快速失败而不是让请求</a:t>
            </a:r>
            <a:r>
              <a:rPr lang="zh-CN" altLang="en-US" sz="1000" dirty="0" smtClean="0"/>
              <a:t>排队。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611560" y="147911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快速失败并且迅速恢复。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1479119"/>
            <a:ext cx="3929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在复杂的分布式系统中阻止级联失败（雪崩）。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26" y="3363838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在可能的情况下，退回、优雅的降级。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2" y="3363838"/>
            <a:ext cx="4113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启动准实时的监控、告警并且可动态操控。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2" y="3970052"/>
            <a:ext cx="38112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通过接近实时的指标，监控和警报来优化发现时间。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860032" y="2096836"/>
            <a:ext cx="376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防止任何单个依赖项耗尽容器中（如</a:t>
            </a:r>
            <a:r>
              <a:rPr lang="en-US" altLang="zh-CN" sz="1000" dirty="0"/>
              <a:t>Tomcat</a:t>
            </a:r>
            <a:r>
              <a:rPr lang="zh-CN" altLang="en-US" sz="1000" dirty="0"/>
              <a:t>）所有的用户线程</a:t>
            </a:r>
            <a:r>
              <a:rPr lang="zh-CN" altLang="en-US" sz="1000" dirty="0" smtClean="0"/>
              <a:t>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655726" y="3970052"/>
            <a:ext cx="281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尽可能提供回退以保护用户免受故障。</a:t>
            </a:r>
          </a:p>
        </p:txBody>
      </p:sp>
    </p:spTree>
    <p:extLst>
      <p:ext uri="{BB962C8B-B14F-4D97-AF65-F5344CB8AC3E}">
        <p14:creationId xmlns:p14="http://schemas.microsoft.com/office/powerpoint/2010/main" val="41420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8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使用方法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827584" y="108106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隔离</a:t>
            </a:r>
            <a:endParaRPr lang="zh-CN" altLang="en-US" sz="1600" dirty="0"/>
          </a:p>
        </p:txBody>
      </p:sp>
      <p:sp>
        <p:nvSpPr>
          <p:cNvPr id="15" name="文本框 10"/>
          <p:cNvSpPr txBox="1"/>
          <p:nvPr/>
        </p:nvSpPr>
        <p:spPr>
          <a:xfrm>
            <a:off x="1539136" y="1563638"/>
            <a:ext cx="1601232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a.</a:t>
            </a:r>
            <a:r>
              <a:rPr lang="zh-CN" altLang="en-US" sz="1600" dirty="0" smtClean="0"/>
              <a:t>线程隔离策略</a:t>
            </a:r>
            <a:endParaRPr lang="zh-CN" altLang="en-US" sz="1600" dirty="0"/>
          </a:p>
        </p:txBody>
      </p:sp>
      <p:sp>
        <p:nvSpPr>
          <p:cNvPr id="16" name="文本框 10"/>
          <p:cNvSpPr txBox="1"/>
          <p:nvPr/>
        </p:nvSpPr>
        <p:spPr>
          <a:xfrm>
            <a:off x="6129020" y="1563638"/>
            <a:ext cx="1431776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b.</a:t>
            </a:r>
            <a:r>
              <a:rPr lang="zh-CN" altLang="en-US" sz="1600" dirty="0" smtClean="0"/>
              <a:t>信号量隔离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14095"/>
            <a:ext cx="4400489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4095"/>
            <a:ext cx="4320480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0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35646"/>
            <a:ext cx="52017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0"/>
          <p:cNvSpPr txBox="1"/>
          <p:nvPr/>
        </p:nvSpPr>
        <p:spPr>
          <a:xfrm>
            <a:off x="793932" y="69662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降级</a:t>
            </a:r>
            <a:endParaRPr lang="zh-CN" altLang="en-US" sz="1600" dirty="0"/>
          </a:p>
        </p:txBody>
      </p:sp>
      <p:sp>
        <p:nvSpPr>
          <p:cNvPr id="21" name="文本框 10"/>
          <p:cNvSpPr txBox="1"/>
          <p:nvPr/>
        </p:nvSpPr>
        <p:spPr>
          <a:xfrm>
            <a:off x="899592" y="1131590"/>
            <a:ext cx="763284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服务降级是对服务调用过程的出现的异常的友好封装，当出现异常时，我们不希望直接把异常原样返回，所以当出现异常时我们需要对异常信息进行包装，抛一个友好的信息给前端。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971600" y="2571750"/>
            <a:ext cx="1787126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Fegin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也支持接口降级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1034552" y="555526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服务监控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331640" y="987574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/>
              <a:t>Hystrix</a:t>
            </a:r>
            <a:r>
              <a:rPr lang="zh-CN" altLang="zh-CN" sz="1000" dirty="0"/>
              <a:t>进行服务熔断时会对调用结果进行统计，比如超时数、</a:t>
            </a:r>
            <a:r>
              <a:rPr lang="en-US" altLang="zh-CN" sz="1000" dirty="0"/>
              <a:t>bad</a:t>
            </a:r>
            <a:r>
              <a:rPr lang="zh-CN" altLang="zh-CN" sz="1000" dirty="0"/>
              <a:t>请求数、降级数、异常数等等都会有统计，那么统计的数据就需要有一个界面来展示，</a:t>
            </a:r>
            <a:r>
              <a:rPr lang="en-US" altLang="zh-CN" sz="1000" dirty="0" err="1"/>
              <a:t>hystrix</a:t>
            </a:r>
            <a:r>
              <a:rPr lang="en-US" altLang="zh-CN" sz="1000" dirty="0"/>
              <a:t>-dashboard</a:t>
            </a:r>
            <a:r>
              <a:rPr lang="zh-CN" altLang="zh-CN" sz="1000" dirty="0"/>
              <a:t>就是这么一个展示</a:t>
            </a:r>
            <a:r>
              <a:rPr lang="en-US" altLang="zh-CN" sz="1000" dirty="0" err="1"/>
              <a:t>hystrix</a:t>
            </a:r>
            <a:r>
              <a:rPr lang="zh-CN" altLang="zh-CN" sz="1000" dirty="0"/>
              <a:t>统计结果的服务。</a:t>
            </a:r>
            <a:endParaRPr lang="zh-CN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2134"/>
            <a:ext cx="3530616" cy="52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4"/>
          <a:stretch/>
        </p:blipFill>
        <p:spPr bwMode="auto">
          <a:xfrm>
            <a:off x="973824" y="2588093"/>
            <a:ext cx="3527550" cy="156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2134"/>
            <a:ext cx="4430622" cy="237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8424936" cy="31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827584" y="587651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dirty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/>
              <a:t>熔断策略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899592" y="1297585"/>
            <a:ext cx="25562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a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滑动窗口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在一定时间内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0" name="文本框 10"/>
          <p:cNvSpPr txBox="1"/>
          <p:nvPr/>
        </p:nvSpPr>
        <p:spPr>
          <a:xfrm>
            <a:off x="899592" y="1970027"/>
            <a:ext cx="241226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 smtClean="0"/>
              <a:t>b.</a:t>
            </a:r>
            <a:r>
              <a:rPr lang="zh-CN" altLang="en-US" sz="1600" dirty="0" smtClean="0"/>
              <a:t>请求失败次数达到阈值</a:t>
            </a:r>
            <a:endParaRPr lang="zh-CN" altLang="en-US" sz="16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99592" y="2642468"/>
            <a:ext cx="4122219" cy="690062"/>
            <a:chOff x="1043608" y="3115116"/>
            <a:chExt cx="4122219" cy="690062"/>
          </a:xfrm>
        </p:grpSpPr>
        <p:sp>
          <p:nvSpPr>
            <p:cNvPr id="13" name="文本框 10"/>
            <p:cNvSpPr txBox="1"/>
            <p:nvPr/>
          </p:nvSpPr>
          <p:spPr>
            <a:xfrm>
              <a:off x="1043608" y="3115116"/>
              <a:ext cx="2232248" cy="33855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 smtClean="0"/>
                <a:t>c.</a:t>
              </a:r>
              <a:r>
                <a:rPr lang="zh-CN" altLang="en-US" sz="1600" dirty="0" smtClean="0"/>
                <a:t>请求失败率达到阈值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435846"/>
              <a:ext cx="4122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（失败率</a:t>
              </a:r>
              <a:r>
                <a:rPr lang="en-US" altLang="zh-CN" dirty="0"/>
                <a:t>=</a:t>
              </a:r>
              <a:r>
                <a:rPr lang="zh-CN" altLang="en-US" dirty="0"/>
                <a:t>失败次数</a:t>
              </a:r>
              <a:r>
                <a:rPr lang="en-US" altLang="zh-CN" dirty="0"/>
                <a:t>/</a:t>
              </a:r>
              <a:r>
                <a:rPr lang="zh-CN" altLang="en-US" dirty="0"/>
                <a:t>总请求数</a:t>
              </a:r>
              <a:r>
                <a:rPr lang="en-US" altLang="zh-CN" dirty="0"/>
                <a:t>*</a:t>
              </a:r>
              <a:r>
                <a:rPr lang="en-US" altLang="zh-CN" dirty="0" smtClean="0"/>
                <a:t>100%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43558"/>
            <a:ext cx="3773918" cy="32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89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5552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熔断器逻辑示意图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9542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0"/>
          <p:cNvSpPr txBox="1"/>
          <p:nvPr/>
        </p:nvSpPr>
        <p:spPr>
          <a:xfrm>
            <a:off x="646383" y="1563638"/>
            <a:ext cx="3384376" cy="1954381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</a:t>
            </a:r>
            <a:r>
              <a:rPr lang="zh-CN" altLang="en-US" sz="1100" dirty="0"/>
              <a:t>熔断关闭</a:t>
            </a:r>
            <a:r>
              <a:rPr lang="zh-CN" altLang="en-US" sz="1100" dirty="0"/>
              <a:t>：熔断关闭不会对服务熔断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</a:t>
            </a:r>
            <a:r>
              <a:rPr lang="zh-CN" altLang="en-US" sz="1100" dirty="0"/>
              <a:t>熔断打开：请求不在进行调用当前服务</a:t>
            </a:r>
            <a:r>
              <a:rPr lang="zh-CN" altLang="en-US" sz="1100" dirty="0"/>
              <a:t>，内部设置时钟一般为</a:t>
            </a:r>
            <a:r>
              <a:rPr lang="en-US" altLang="zh-CN" sz="1100" dirty="0"/>
              <a:t>MTTR</a:t>
            </a:r>
            <a:r>
              <a:rPr lang="zh-CN" altLang="en-US" sz="1100" dirty="0"/>
              <a:t>（平均故障处理时间），当打开时长达到所设置时钟则进入半熔断状态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/>
              <a:t/>
            </a:r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</a:t>
            </a:r>
            <a:r>
              <a:rPr lang="zh-CN" altLang="en-US" sz="1100" dirty="0"/>
              <a:t>熔断半开</a:t>
            </a:r>
            <a:r>
              <a:rPr lang="zh-CN" altLang="en-US" sz="1100" dirty="0"/>
              <a:t>：部分请求根据规则条用当前服务，如果请求成功且符合规则，则认为当前服务恢复正常，关闭熔断。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625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ZGQ5MjA3NDM5Y2QyZTljNGUwZWExNTMzYTdiN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AF6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82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646450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389</Words>
  <Application>Microsoft Office PowerPoint</Application>
  <PresentationFormat>全屏显示(16:9)</PresentationFormat>
  <Paragraphs>43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Spring Cloud Netflix Hystrix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panwei</dc:creator>
  <cp:lastModifiedBy>GXD</cp:lastModifiedBy>
  <cp:revision>373</cp:revision>
  <dcterms:created xsi:type="dcterms:W3CDTF">2015-12-06T14:28:00Z</dcterms:created>
  <dcterms:modified xsi:type="dcterms:W3CDTF">2022-08-01T15:50:13Z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17D96A6B9A70474EB7DCAB28B02632AE</vt:lpwstr>
  </property>
  <property fmtid="{D5CDD505-2E9C-101B-9397-08002B2CF9AE}" pid="3" name="KSOProductBuildVer">
    <vt:lpwstr>2052-11.1.0.11636</vt:lpwstr>
  </property>
</Properties>
</file>