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87" r:id="rId3"/>
    <p:sldId id="394" r:id="rId4"/>
    <p:sldId id="382" r:id="rId5"/>
    <p:sldId id="388" r:id="rId6"/>
    <p:sldId id="392" r:id="rId7"/>
    <p:sldId id="390" r:id="rId8"/>
    <p:sldId id="391" r:id="rId9"/>
    <p:sldId id="389" r:id="rId10"/>
    <p:sldId id="393" r:id="rId11"/>
    <p:sldId id="386" r:id="rId12"/>
    <p:sldId id="272" r:id="rId13"/>
  </p:sldIdLst>
  <p:sldSz cx="9144000" cy="5143500" type="screen16x9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5F"/>
    <a:srgbClr val="646450"/>
    <a:srgbClr val="DCDCD2"/>
    <a:srgbClr val="A0A08C"/>
    <a:srgbClr val="EBEBE5"/>
    <a:srgbClr val="AAA591"/>
    <a:srgbClr val="EBAF6E"/>
    <a:srgbClr val="78775F"/>
    <a:srgbClr val="00A278"/>
    <a:srgbClr val="E18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10" autoAdjust="0"/>
    <p:restoredTop sz="85461" autoAdjust="0"/>
  </p:normalViewPr>
  <p:slideViewPr>
    <p:cSldViewPr>
      <p:cViewPr varScale="1">
        <p:scale>
          <a:sx n="175" d="100"/>
          <a:sy n="175" d="100"/>
        </p:scale>
        <p:origin x="-72" y="1208"/>
      </p:cViewPr>
      <p:guideLst>
        <p:guide orient="horz" pos="148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9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138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908D5-C41D-4D38-8B48-5AFE471E159B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705BC-6797-4344-ADF0-9DFC88F4E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298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anwei\Documents\Ti-Net\市场\品牌\成稿\PPT-封面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1618" y="0"/>
            <a:ext cx="9112643" cy="514350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Font typeface="Arial" panose="020B0604020202020204" pitchFamily="34" charset="0"/>
              <a:buNone/>
              <a:defRPr lang="zh-CN" altLang="en-US" sz="3600" b="1" kern="1200" dirty="0">
                <a:solidFill>
                  <a:srgbClr val="00825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938736"/>
            <a:ext cx="6400800" cy="50522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zh-CN" altLang="en-US" sz="1800" b="0" kern="1200" dirty="0">
                <a:solidFill>
                  <a:srgbClr val="00825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单击此处编辑母版注脚样式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9B3C3-D605-4CD9-9803-7C80A9FCF189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7794-1080-4E46-BC13-C2848712118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6286512" y="285734"/>
            <a:ext cx="2571768" cy="8572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538" y="229653"/>
            <a:ext cx="1945994" cy="71666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panwei\Documents\Ti-Net\市场\品牌\成稿\PPT-内页.jp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1126" y="0"/>
            <a:ext cx="9121746" cy="514350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2592" y="210745"/>
            <a:ext cx="6120680" cy="57971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Font typeface="Arial" panose="020B0604020202020204" pitchFamily="34" charset="0"/>
              <a:buNone/>
              <a:defRPr lang="zh-CN" altLang="en-US" sz="2400" b="1" kern="1200" dirty="0">
                <a:solidFill>
                  <a:srgbClr val="00825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2591" y="945189"/>
            <a:ext cx="8500939" cy="3649434"/>
          </a:xfrm>
        </p:spPr>
        <p:txBody>
          <a:bodyPr>
            <a:normAutofit/>
          </a:bodyPr>
          <a:lstStyle>
            <a:lvl1pPr>
              <a:defRPr lang="zh-CN" altLang="en-US" sz="2000" b="0" kern="1200" dirty="0" smtClean="0">
                <a:solidFill>
                  <a:srgbClr val="6464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>
              <a:buFont typeface="Wingdings" panose="05000000000000000000" pitchFamily="2" charset="2"/>
              <a:buChar char="ü"/>
              <a:defRPr lang="zh-CN" altLang="en-US" sz="1800" b="0" kern="1200" dirty="0" smtClean="0">
                <a:solidFill>
                  <a:srgbClr val="6464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2pPr>
            <a:lvl3pPr>
              <a:buFont typeface="Wingdings" panose="05000000000000000000" pitchFamily="2" charset="2"/>
              <a:buChar char="n"/>
              <a:defRPr lang="zh-CN" altLang="en-US" sz="1600" b="0" kern="1200" dirty="0" smtClean="0">
                <a:solidFill>
                  <a:srgbClr val="6464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3pPr>
            <a:lvl4pPr>
              <a:defRPr lang="zh-CN" altLang="en-US" sz="1400" b="0" kern="1200" dirty="0" smtClean="0">
                <a:solidFill>
                  <a:srgbClr val="6464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4pPr>
            <a:lvl5pPr>
              <a:defRPr lang="zh-CN" altLang="en-US" sz="1200" b="0" kern="1200" dirty="0">
                <a:solidFill>
                  <a:srgbClr val="6464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9B3C3-D605-4CD9-9803-7C80A9FCF189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7794-1080-4E46-BC13-C2848712118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6918326" y="261926"/>
            <a:ext cx="2049788" cy="683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082" y="229653"/>
            <a:ext cx="1471449" cy="5418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9B3C3-D605-4CD9-9803-7C80A9FCF189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7794-1080-4E46-BC13-C2848712118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1475656" y="2283718"/>
            <a:ext cx="6120680" cy="579711"/>
          </a:xfrm>
        </p:spPr>
        <p:txBody>
          <a:bodyPr>
            <a:noAutofit/>
          </a:bodyPr>
          <a:lstStyle>
            <a:lvl1pPr>
              <a:defRPr lang="zh-CN" altLang="en-US" sz="2400" b="1" kern="1200" dirty="0">
                <a:solidFill>
                  <a:srgbClr val="00825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kumimoji="1" lang="zh-CN" altLang="en-US" sz="3600" dirty="0"/>
              <a:t>传统呼叫中心的挑战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082" y="229653"/>
            <a:ext cx="1471449" cy="5418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9B3C3-D605-4CD9-9803-7C80A9FCF189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7794-1080-4E46-BC13-C284871211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9B3C3-D605-4CD9-9803-7C80A9FCF189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7794-1080-4E46-BC13-C284871211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9B3C3-D605-4CD9-9803-7C80A9FCF189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F7794-1080-4E46-BC13-C284871211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www.ti-net.com.cn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1635" y="1757045"/>
            <a:ext cx="8076565" cy="1102360"/>
          </a:xfrm>
        </p:spPr>
        <p:txBody>
          <a:bodyPr>
            <a:normAutofit/>
          </a:bodyPr>
          <a:lstStyle/>
          <a:p>
            <a:r>
              <a:rPr lang="en-US" altLang="zh-CN" dirty="0"/>
              <a:t>Spring Cloud Netflix </a:t>
            </a:r>
            <a:r>
              <a:rPr lang="en-US" altLang="zh-CN" dirty="0" err="1"/>
              <a:t>Hystrix</a:t>
            </a:r>
            <a:endParaRPr lang="en-US" altLang="zh-CN" dirty="0">
              <a:solidFill>
                <a:srgbClr val="00825F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9517" y="3633564"/>
            <a:ext cx="6400800" cy="1314450"/>
          </a:xfrm>
        </p:spPr>
        <p:txBody>
          <a:bodyPr>
            <a:normAutofit/>
          </a:bodyPr>
          <a:lstStyle/>
          <a:p>
            <a:r>
              <a:rPr lang="zh-CN" altLang="en-US" sz="1800" b="0" dirty="0">
                <a:solidFill>
                  <a:srgbClr val="00825F"/>
                </a:solidFill>
              </a:rPr>
              <a:t>北京天润融通科技股份有限公司</a:t>
            </a:r>
            <a:endParaRPr lang="en-US" altLang="zh-CN" sz="1800" b="0" dirty="0">
              <a:solidFill>
                <a:srgbClr val="00825F"/>
              </a:solidFill>
            </a:endParaRPr>
          </a:p>
          <a:p>
            <a:r>
              <a:rPr lang="en-US" altLang="zh-CN" sz="1800" b="0" dirty="0">
                <a:solidFill>
                  <a:srgbClr val="00825F"/>
                </a:solidFill>
              </a:rPr>
              <a:t>2022</a:t>
            </a:r>
            <a:r>
              <a:rPr lang="zh-CN" altLang="en-US" sz="1800" b="0" dirty="0" smtClean="0">
                <a:solidFill>
                  <a:srgbClr val="00825F"/>
                </a:solidFill>
              </a:rPr>
              <a:t>年</a:t>
            </a:r>
            <a:r>
              <a:rPr lang="en-US" altLang="zh-CN" dirty="0"/>
              <a:t>8</a:t>
            </a:r>
            <a:r>
              <a:rPr lang="zh-CN" altLang="en-US" sz="1800" b="0" smtClean="0">
                <a:solidFill>
                  <a:srgbClr val="00825F"/>
                </a:solidFill>
              </a:rPr>
              <a:t>月</a:t>
            </a:r>
            <a:endParaRPr lang="zh-CN" altLang="en-US" sz="1800" b="0" dirty="0">
              <a:solidFill>
                <a:srgbClr val="00825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88975" y="365187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00825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分享人：葛晓东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555526"/>
            <a:ext cx="2031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熔断器逻辑示意图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3074" name="Picture 2" descr="在这里插入图片描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699542"/>
            <a:ext cx="428625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本框 10"/>
          <p:cNvSpPr txBox="1"/>
          <p:nvPr/>
        </p:nvSpPr>
        <p:spPr>
          <a:xfrm>
            <a:off x="646383" y="1563638"/>
            <a:ext cx="3384376" cy="1954381"/>
          </a:xfrm>
          <a:prstGeom prst="rect">
            <a:avLst/>
          </a:prstGeom>
          <a:noFill/>
        </p:spPr>
        <p:txBody>
          <a:bodyPr wrap="square" rtlCol="0" anchor="ctr" anchorCtr="1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1100" dirty="0"/>
              <a:t>（</a:t>
            </a:r>
            <a:r>
              <a:rPr lang="en-US" altLang="zh-CN" sz="1100" dirty="0"/>
              <a:t>1</a:t>
            </a:r>
            <a:r>
              <a:rPr lang="zh-CN" altLang="en-US" sz="1100" dirty="0"/>
              <a:t>）熔断关闭：熔断关闭不会对服务熔断</a:t>
            </a:r>
            <a:r>
              <a:rPr lang="zh-CN" altLang="en-US" sz="1100" dirty="0" smtClean="0"/>
              <a:t>。</a:t>
            </a:r>
            <a:endParaRPr lang="en-US" altLang="zh-CN" sz="1100" dirty="0" smtClean="0"/>
          </a:p>
          <a:p>
            <a:endParaRPr lang="en-US" altLang="zh-CN" sz="1100" dirty="0"/>
          </a:p>
          <a:p>
            <a:r>
              <a:rPr lang="zh-CN" altLang="en-US" sz="1100" dirty="0"/>
              <a:t/>
            </a:r>
            <a:br>
              <a:rPr lang="zh-CN" altLang="en-US" sz="1100" dirty="0"/>
            </a:br>
            <a:r>
              <a:rPr lang="zh-CN" altLang="en-US" sz="1100" dirty="0"/>
              <a:t>（</a:t>
            </a:r>
            <a:r>
              <a:rPr lang="en-US" altLang="zh-CN" sz="1100" dirty="0"/>
              <a:t>2</a:t>
            </a:r>
            <a:r>
              <a:rPr lang="zh-CN" altLang="en-US" sz="1100" dirty="0"/>
              <a:t>）熔断打开：请求不在进行调用当前服务，内部设置时钟一般为</a:t>
            </a:r>
            <a:r>
              <a:rPr lang="en-US" altLang="zh-CN" sz="1100" dirty="0"/>
              <a:t>MTTR</a:t>
            </a:r>
            <a:r>
              <a:rPr lang="zh-CN" altLang="en-US" sz="1100" dirty="0"/>
              <a:t>（平均故障处理时间），当打开时长达到所设置时钟则进入半熔断状态</a:t>
            </a:r>
            <a:r>
              <a:rPr lang="zh-CN" altLang="en-US" sz="1100" dirty="0" smtClean="0"/>
              <a:t>。</a:t>
            </a:r>
            <a:endParaRPr lang="en-US" altLang="zh-CN" sz="1100" dirty="0" smtClean="0"/>
          </a:p>
          <a:p>
            <a:endParaRPr lang="en-US" altLang="zh-CN" sz="1100" dirty="0"/>
          </a:p>
          <a:p>
            <a:r>
              <a:rPr lang="zh-CN" altLang="en-US" sz="1100" dirty="0"/>
              <a:t/>
            </a:r>
            <a:br>
              <a:rPr lang="zh-CN" altLang="en-US" sz="1100" dirty="0"/>
            </a:br>
            <a:r>
              <a:rPr lang="zh-CN" altLang="en-US" sz="1100" dirty="0"/>
              <a:t>（</a:t>
            </a:r>
            <a:r>
              <a:rPr lang="en-US" altLang="zh-CN" sz="1100" dirty="0"/>
              <a:t>3</a:t>
            </a:r>
            <a:r>
              <a:rPr lang="zh-CN" altLang="en-US" sz="1100" dirty="0"/>
              <a:t>）熔断半开：部分请求根据规则条用当前服务，如果请求成功且符合规则，则认为当前服务恢复正常，关闭熔断。</a:t>
            </a:r>
          </a:p>
        </p:txBody>
      </p:sp>
    </p:spTree>
    <p:extLst>
      <p:ext uri="{BB962C8B-B14F-4D97-AF65-F5344CB8AC3E}">
        <p14:creationId xmlns:p14="http://schemas.microsoft.com/office/powerpoint/2010/main" val="4262590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spect="1" noChangeArrowheads="1" noTextEdit="1"/>
          </p:cNvSpPr>
          <p:nvPr/>
        </p:nvSpPr>
        <p:spPr bwMode="auto">
          <a:xfrm>
            <a:off x="-92392" y="-75565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AutoShape 3"/>
          <p:cNvSpPr>
            <a:spLocks noChangeAspect="1" noChangeArrowheads="1" noTextEdit="1"/>
          </p:cNvSpPr>
          <p:nvPr/>
        </p:nvSpPr>
        <p:spPr bwMode="auto">
          <a:xfrm>
            <a:off x="34608" y="51435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0462896" y="332423"/>
            <a:ext cx="285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0859771" y="-73977"/>
            <a:ext cx="1238250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框 10"/>
          <p:cNvSpPr txBox="1"/>
          <p:nvPr/>
        </p:nvSpPr>
        <p:spPr>
          <a:xfrm>
            <a:off x="683568" y="436299"/>
            <a:ext cx="2232248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/>
              <a:t>适应</a:t>
            </a:r>
            <a:r>
              <a:rPr lang="zh-CN" altLang="en-US" sz="3200" dirty="0"/>
              <a:t>场景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10"/>
          <p:cNvSpPr txBox="1"/>
          <p:nvPr/>
        </p:nvSpPr>
        <p:spPr>
          <a:xfrm>
            <a:off x="1079612" y="1203598"/>
            <a:ext cx="1260140" cy="276999"/>
          </a:xfrm>
          <a:prstGeom prst="rect">
            <a:avLst/>
          </a:prstGeom>
          <a:noFill/>
        </p:spPr>
        <p:txBody>
          <a:bodyPr wrap="square" rtlCol="0" anchor="ctr" anchorCtr="1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200" dirty="0" smtClean="0"/>
              <a:t>1.</a:t>
            </a:r>
            <a:r>
              <a:rPr lang="zh-CN" altLang="en-US" sz="1200" dirty="0" smtClean="0"/>
              <a:t>高并发接口</a:t>
            </a:r>
            <a:endParaRPr lang="zh-CN" altLang="en-US" sz="1200" dirty="0"/>
          </a:p>
        </p:txBody>
      </p:sp>
      <p:sp>
        <p:nvSpPr>
          <p:cNvPr id="8" name="文本框 10"/>
          <p:cNvSpPr txBox="1"/>
          <p:nvPr/>
        </p:nvSpPr>
        <p:spPr>
          <a:xfrm>
            <a:off x="1115616" y="1645977"/>
            <a:ext cx="1062118" cy="276999"/>
          </a:xfrm>
          <a:prstGeom prst="rect">
            <a:avLst/>
          </a:prstGeom>
          <a:noFill/>
        </p:spPr>
        <p:txBody>
          <a:bodyPr wrap="square" rtlCol="0" anchor="ctr" anchorCtr="1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200" dirty="0" smtClean="0"/>
              <a:t>2.</a:t>
            </a:r>
            <a:r>
              <a:rPr lang="zh-CN" altLang="en-US" sz="1200" dirty="0" smtClean="0"/>
              <a:t>接口限流</a:t>
            </a:r>
            <a:endParaRPr lang="zh-CN" alt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83518"/>
            <a:ext cx="3327638" cy="442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359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637674" y="3358610"/>
            <a:ext cx="6309701" cy="89069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6464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           话：</a:t>
            </a:r>
            <a:r>
              <a:rPr lang="en-US" altLang="zh-CN" sz="1200" dirty="0">
                <a:solidFill>
                  <a:srgbClr val="6464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10109099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6464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           址：</a:t>
            </a:r>
            <a:r>
              <a:rPr lang="en-US" altLang="zh-CN" sz="1200" dirty="0">
                <a:solidFill>
                  <a:srgbClr val="64645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www.ti-net.com.cn</a:t>
            </a:r>
            <a:endParaRPr lang="en-US" altLang="zh-CN" sz="1200" dirty="0">
              <a:solidFill>
                <a:srgbClr val="6464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6464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北京总公司：北京市亦庄经济技术开发区荣华南路</a:t>
            </a:r>
            <a:r>
              <a:rPr lang="en-US" altLang="zh-CN" sz="1200" dirty="0">
                <a:solidFill>
                  <a:srgbClr val="6464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>
                <a:solidFill>
                  <a:srgbClr val="6464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号院大族广场</a:t>
            </a:r>
            <a:r>
              <a:rPr lang="en-US" altLang="zh-CN" sz="1200" dirty="0">
                <a:solidFill>
                  <a:srgbClr val="6464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T1-29</a:t>
            </a:r>
            <a:r>
              <a:rPr lang="zh-CN" altLang="en-US" sz="1200" dirty="0">
                <a:solidFill>
                  <a:srgbClr val="6464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lang="en-US" altLang="zh-CN" sz="1200" dirty="0">
              <a:solidFill>
                <a:srgbClr val="6464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145" y="1275557"/>
            <a:ext cx="3744416" cy="137897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3845" y="915670"/>
            <a:ext cx="2263140" cy="2202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spect="1" noChangeArrowheads="1" noTextEdit="1"/>
          </p:cNvSpPr>
          <p:nvPr/>
        </p:nvSpPr>
        <p:spPr bwMode="auto">
          <a:xfrm>
            <a:off x="-92392" y="-75565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AutoShape 3"/>
          <p:cNvSpPr>
            <a:spLocks noChangeAspect="1" noChangeArrowheads="1" noTextEdit="1"/>
          </p:cNvSpPr>
          <p:nvPr/>
        </p:nvSpPr>
        <p:spPr bwMode="auto">
          <a:xfrm>
            <a:off x="34608" y="51435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59632" y="1513691"/>
            <a:ext cx="1944216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dirty="0" smtClean="0"/>
              <a:t>设计目的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10"/>
          <p:cNvSpPr txBox="1"/>
          <p:nvPr/>
        </p:nvSpPr>
        <p:spPr>
          <a:xfrm>
            <a:off x="1259632" y="3766269"/>
            <a:ext cx="2808312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400" dirty="0" smtClean="0"/>
              <a:t>适用场景</a:t>
            </a:r>
            <a:r>
              <a:rPr lang="en-US" altLang="zh-CN" sz="2400" dirty="0" smtClean="0"/>
              <a:t>&amp;</a:t>
            </a:r>
            <a:r>
              <a:rPr lang="zh-CN" altLang="en-US" sz="2400" dirty="0" smtClean="0"/>
              <a:t>比较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文本框 10"/>
          <p:cNvSpPr txBox="1"/>
          <p:nvPr/>
        </p:nvSpPr>
        <p:spPr>
          <a:xfrm>
            <a:off x="1259632" y="2639980"/>
            <a:ext cx="1966383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400" dirty="0" smtClean="0"/>
              <a:t>使用</a:t>
            </a:r>
            <a:r>
              <a:rPr lang="zh-CN" altLang="en-US" sz="2400" dirty="0"/>
              <a:t>方法</a:t>
            </a:r>
            <a:endParaRPr lang="zh-CN" altLang="en-US" sz="2400" dirty="0">
              <a:solidFill>
                <a:srgbClr val="646450"/>
              </a:solidFill>
              <a:latin typeface="+mj-ea"/>
            </a:endParaRPr>
          </a:p>
        </p:txBody>
      </p:sp>
      <p:sp>
        <p:nvSpPr>
          <p:cNvPr id="12" name="文本框 10"/>
          <p:cNvSpPr txBox="1"/>
          <p:nvPr/>
        </p:nvSpPr>
        <p:spPr>
          <a:xfrm>
            <a:off x="1259632" y="615716"/>
            <a:ext cx="1368152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400" dirty="0"/>
              <a:t>引</a:t>
            </a:r>
            <a:r>
              <a:rPr lang="zh-CN" altLang="en-US" sz="2400" dirty="0" smtClean="0"/>
              <a:t>言</a:t>
            </a:r>
            <a:endParaRPr lang="zh-CN" altLang="en-US" sz="2400" dirty="0">
              <a:solidFill>
                <a:srgbClr val="64645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6182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spect="1" noChangeArrowheads="1" noTextEdit="1"/>
          </p:cNvSpPr>
          <p:nvPr/>
        </p:nvSpPr>
        <p:spPr bwMode="auto">
          <a:xfrm>
            <a:off x="-92392" y="-75565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AutoShape 3"/>
          <p:cNvSpPr>
            <a:spLocks noChangeAspect="1" noChangeArrowheads="1" noTextEdit="1"/>
          </p:cNvSpPr>
          <p:nvPr/>
        </p:nvSpPr>
        <p:spPr bwMode="auto">
          <a:xfrm>
            <a:off x="34608" y="51435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0462896" y="332423"/>
            <a:ext cx="285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0859771" y="-73977"/>
            <a:ext cx="1238250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框 10"/>
          <p:cNvSpPr txBox="1"/>
          <p:nvPr/>
        </p:nvSpPr>
        <p:spPr>
          <a:xfrm>
            <a:off x="899592" y="387340"/>
            <a:ext cx="1368152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400" dirty="0" smtClean="0"/>
              <a:t>引言</a:t>
            </a:r>
            <a:endParaRPr lang="zh-CN" altLang="en-US" sz="2400" dirty="0">
              <a:solidFill>
                <a:srgbClr val="646450"/>
              </a:solidFill>
              <a:latin typeface="+mj-ea"/>
            </a:endParaRPr>
          </a:p>
        </p:txBody>
      </p:sp>
      <p:pic>
        <p:nvPicPr>
          <p:cNvPr id="12" name="图片 11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849005"/>
            <a:ext cx="5275587" cy="3960440"/>
          </a:xfrm>
          <a:prstGeom prst="rect">
            <a:avLst/>
          </a:prstGeom>
        </p:spPr>
      </p:pic>
      <p:sp>
        <p:nvSpPr>
          <p:cNvPr id="13" name="文本框 10"/>
          <p:cNvSpPr txBox="1"/>
          <p:nvPr/>
        </p:nvSpPr>
        <p:spPr>
          <a:xfrm>
            <a:off x="742599" y="1149777"/>
            <a:ext cx="2664296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200" dirty="0" smtClean="0">
                <a:sym typeface="+mn-lt"/>
              </a:rPr>
              <a:t>1.</a:t>
            </a:r>
            <a:r>
              <a:rPr lang="zh-CN" altLang="en-US" sz="1200" dirty="0" smtClean="0">
                <a:sym typeface="+mn-lt"/>
              </a:rPr>
              <a:t>在某一时间内，遇上大流量如何保证我们的服务能正常运行？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文本框 10"/>
          <p:cNvSpPr txBox="1"/>
          <p:nvPr/>
        </p:nvSpPr>
        <p:spPr>
          <a:xfrm>
            <a:off x="728695" y="2352360"/>
            <a:ext cx="2574042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200" dirty="0" smtClean="0">
                <a:sym typeface="+mn-lt"/>
              </a:rPr>
              <a:t>2.</a:t>
            </a:r>
            <a:r>
              <a:rPr lang="zh-CN" altLang="en-US" sz="1200" dirty="0" smtClean="0">
                <a:sym typeface="+mn-lt"/>
              </a:rPr>
              <a:t>当服务不可用时，我们正常会怎么操作？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文本框 10"/>
          <p:cNvSpPr txBox="1"/>
          <p:nvPr/>
        </p:nvSpPr>
        <p:spPr>
          <a:xfrm>
            <a:off x="737008" y="3744203"/>
            <a:ext cx="2565729" cy="276999"/>
          </a:xfrm>
          <a:prstGeom prst="rect">
            <a:avLst/>
          </a:prstGeom>
          <a:noFill/>
        </p:spPr>
        <p:txBody>
          <a:bodyPr wrap="square" rtlCol="0" anchor="ctr" anchorCtr="1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200" dirty="0" smtClean="0">
                <a:sym typeface="+mn-lt"/>
              </a:rPr>
              <a:t>3.</a:t>
            </a:r>
            <a:r>
              <a:rPr lang="zh-CN" altLang="en-US" sz="1200" dirty="0" smtClean="0">
                <a:sym typeface="+mn-lt"/>
              </a:rPr>
              <a:t>如何知晓大流量接口的实时状态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811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spect="1" noChangeArrowheads="1" noTextEdit="1"/>
          </p:cNvSpPr>
          <p:nvPr/>
        </p:nvSpPr>
        <p:spPr bwMode="auto">
          <a:xfrm>
            <a:off x="-92392" y="-75565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AutoShape 3"/>
          <p:cNvSpPr>
            <a:spLocks noChangeAspect="1" noChangeArrowheads="1" noTextEdit="1"/>
          </p:cNvSpPr>
          <p:nvPr/>
        </p:nvSpPr>
        <p:spPr bwMode="auto">
          <a:xfrm>
            <a:off x="34608" y="51435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0462896" y="332423"/>
            <a:ext cx="285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0859771" y="-73977"/>
            <a:ext cx="1238250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框 10"/>
          <p:cNvSpPr txBox="1"/>
          <p:nvPr/>
        </p:nvSpPr>
        <p:spPr>
          <a:xfrm>
            <a:off x="683568" y="436299"/>
            <a:ext cx="2232248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/>
              <a:t>设计目的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59907" y="370559"/>
            <a:ext cx="36721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/>
              <a:t>Hystrix</a:t>
            </a:r>
            <a:r>
              <a:rPr lang="zh-CN" altLang="en-US" sz="1200" dirty="0" smtClean="0"/>
              <a:t>是一个延迟和容错库，旨在隔离远程系统、服务和第三方库的访问点，停止级联故障，并在故障不可避免的复杂分布式系统中保持弹性。</a:t>
            </a:r>
            <a:endParaRPr lang="zh-CN" altLang="en-US" sz="1200" dirty="0"/>
          </a:p>
        </p:txBody>
      </p:sp>
      <p:sp>
        <p:nvSpPr>
          <p:cNvPr id="19" name="矩形 18"/>
          <p:cNvSpPr/>
          <p:nvPr/>
        </p:nvSpPr>
        <p:spPr>
          <a:xfrm>
            <a:off x="611560" y="2099632"/>
            <a:ext cx="266429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 smtClean="0"/>
              <a:t>切断</a:t>
            </a:r>
            <a:r>
              <a:rPr lang="zh-CN" altLang="en-US" sz="1000" dirty="0"/>
              <a:t>负载并快速失败而不是让请求</a:t>
            </a:r>
            <a:r>
              <a:rPr lang="zh-CN" altLang="en-US" sz="1000" dirty="0" smtClean="0"/>
              <a:t>排队。</a:t>
            </a:r>
            <a:endParaRPr lang="zh-CN" altLang="en-US" sz="1000" dirty="0"/>
          </a:p>
        </p:txBody>
      </p:sp>
      <p:sp>
        <p:nvSpPr>
          <p:cNvPr id="20" name="矩形 19"/>
          <p:cNvSpPr/>
          <p:nvPr/>
        </p:nvSpPr>
        <p:spPr>
          <a:xfrm>
            <a:off x="611560" y="1479119"/>
            <a:ext cx="24593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00825F"/>
                </a:solidFill>
              </a:rPr>
              <a:t>快速失败并且迅速恢复。</a:t>
            </a:r>
            <a:endParaRPr lang="zh-CN" altLang="en-US" sz="1600" dirty="0">
              <a:solidFill>
                <a:srgbClr val="00825F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860032" y="1479119"/>
            <a:ext cx="39290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00825F"/>
                </a:solidFill>
              </a:rPr>
              <a:t>在复杂的分布式系统中阻止级联失败（雪崩）。</a:t>
            </a:r>
            <a:endParaRPr lang="zh-CN" altLang="en-US" sz="1400" dirty="0">
              <a:solidFill>
                <a:srgbClr val="00825F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5726" y="3363838"/>
            <a:ext cx="32367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rgbClr val="00825F"/>
                </a:solidFill>
              </a:rPr>
              <a:t>在可能的情况下，退回、优雅的降级。</a:t>
            </a:r>
            <a:endParaRPr lang="zh-CN" altLang="en-US" sz="1400" dirty="0">
              <a:solidFill>
                <a:srgbClr val="00825F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860032" y="3363838"/>
            <a:ext cx="41136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00825F"/>
                </a:solidFill>
              </a:rPr>
              <a:t>启动准实时的监控、告警并且可动态操控。</a:t>
            </a:r>
            <a:endParaRPr lang="zh-CN" altLang="en-US" sz="1600" dirty="0">
              <a:solidFill>
                <a:srgbClr val="00825F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860032" y="3970052"/>
            <a:ext cx="381122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/>
              <a:t>通过接近实时的指标，监控和警报来优化发现时间。</a:t>
            </a:r>
          </a:p>
        </p:txBody>
      </p:sp>
      <p:sp>
        <p:nvSpPr>
          <p:cNvPr id="25" name="矩形 24"/>
          <p:cNvSpPr/>
          <p:nvPr/>
        </p:nvSpPr>
        <p:spPr>
          <a:xfrm>
            <a:off x="4860032" y="2096836"/>
            <a:ext cx="376706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/>
              <a:t>防止任何单个依赖项耗尽容器中（如</a:t>
            </a:r>
            <a:r>
              <a:rPr lang="en-US" altLang="zh-CN" sz="1000" dirty="0"/>
              <a:t>Tomcat</a:t>
            </a:r>
            <a:r>
              <a:rPr lang="zh-CN" altLang="en-US" sz="1000" dirty="0"/>
              <a:t>）所有的用户线程</a:t>
            </a:r>
            <a:r>
              <a:rPr lang="zh-CN" altLang="en-US" sz="1000" dirty="0" smtClean="0"/>
              <a:t>。</a:t>
            </a:r>
            <a:endParaRPr lang="zh-CN" altLang="en-US" sz="1000" dirty="0"/>
          </a:p>
        </p:txBody>
      </p:sp>
      <p:sp>
        <p:nvSpPr>
          <p:cNvPr id="26" name="矩形 25"/>
          <p:cNvSpPr/>
          <p:nvPr/>
        </p:nvSpPr>
        <p:spPr>
          <a:xfrm>
            <a:off x="655726" y="3970052"/>
            <a:ext cx="28132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/>
              <a:t>尽可能提供回退以保护用户免受故障。</a:t>
            </a:r>
          </a:p>
        </p:txBody>
      </p:sp>
    </p:spTree>
    <p:extLst>
      <p:ext uri="{BB962C8B-B14F-4D97-AF65-F5344CB8AC3E}">
        <p14:creationId xmlns:p14="http://schemas.microsoft.com/office/powerpoint/2010/main" val="414203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spect="1" noChangeArrowheads="1" noTextEdit="1"/>
          </p:cNvSpPr>
          <p:nvPr/>
        </p:nvSpPr>
        <p:spPr bwMode="auto">
          <a:xfrm>
            <a:off x="-92392" y="-75565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AutoShape 3"/>
          <p:cNvSpPr>
            <a:spLocks noChangeAspect="1" noChangeArrowheads="1" noTextEdit="1"/>
          </p:cNvSpPr>
          <p:nvPr/>
        </p:nvSpPr>
        <p:spPr bwMode="auto">
          <a:xfrm>
            <a:off x="34608" y="51435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0462896" y="332423"/>
            <a:ext cx="285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0859771" y="-73977"/>
            <a:ext cx="1238250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框 10"/>
          <p:cNvSpPr txBox="1"/>
          <p:nvPr/>
        </p:nvSpPr>
        <p:spPr>
          <a:xfrm>
            <a:off x="683568" y="436298"/>
            <a:ext cx="2232248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/>
              <a:t>使用方法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10"/>
          <p:cNvSpPr txBox="1"/>
          <p:nvPr/>
        </p:nvSpPr>
        <p:spPr>
          <a:xfrm>
            <a:off x="827584" y="1081068"/>
            <a:ext cx="1296144" cy="338554"/>
          </a:xfrm>
          <a:prstGeom prst="rect">
            <a:avLst/>
          </a:prstGeom>
          <a:noFill/>
        </p:spPr>
        <p:txBody>
          <a:bodyPr wrap="square" rtlCol="0" anchor="ctr" anchorCtr="1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600" dirty="0" smtClean="0"/>
              <a:t>1.</a:t>
            </a:r>
            <a:r>
              <a:rPr lang="zh-CN" altLang="en-US" sz="1600" dirty="0"/>
              <a:t>服务</a:t>
            </a:r>
            <a:r>
              <a:rPr lang="zh-CN" altLang="en-US" sz="1600" dirty="0" smtClean="0"/>
              <a:t>隔离</a:t>
            </a:r>
            <a:endParaRPr lang="zh-CN" altLang="en-US" sz="1600" dirty="0"/>
          </a:p>
        </p:txBody>
      </p:sp>
      <p:sp>
        <p:nvSpPr>
          <p:cNvPr id="15" name="文本框 10"/>
          <p:cNvSpPr txBox="1"/>
          <p:nvPr/>
        </p:nvSpPr>
        <p:spPr>
          <a:xfrm>
            <a:off x="1539136" y="1563638"/>
            <a:ext cx="1601232" cy="338554"/>
          </a:xfrm>
          <a:prstGeom prst="rect">
            <a:avLst/>
          </a:prstGeom>
          <a:noFill/>
        </p:spPr>
        <p:txBody>
          <a:bodyPr wrap="square" rtlCol="0" anchor="ctr" anchorCtr="1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600" dirty="0" smtClean="0"/>
              <a:t>a.</a:t>
            </a:r>
            <a:r>
              <a:rPr lang="zh-CN" altLang="en-US" sz="1600" dirty="0" smtClean="0"/>
              <a:t>线程隔离策略</a:t>
            </a:r>
            <a:endParaRPr lang="zh-CN" altLang="en-US" sz="1600" dirty="0"/>
          </a:p>
        </p:txBody>
      </p:sp>
      <p:sp>
        <p:nvSpPr>
          <p:cNvPr id="16" name="文本框 10"/>
          <p:cNvSpPr txBox="1"/>
          <p:nvPr/>
        </p:nvSpPr>
        <p:spPr>
          <a:xfrm>
            <a:off x="6129020" y="1563638"/>
            <a:ext cx="1431776" cy="338554"/>
          </a:xfrm>
          <a:prstGeom prst="rect">
            <a:avLst/>
          </a:prstGeom>
          <a:noFill/>
        </p:spPr>
        <p:txBody>
          <a:bodyPr wrap="square" rtlCol="0" anchor="ctr" anchorCtr="1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600" dirty="0" smtClean="0"/>
              <a:t>b.</a:t>
            </a:r>
            <a:r>
              <a:rPr lang="zh-CN" altLang="en-US" sz="1600" dirty="0" smtClean="0"/>
              <a:t>信号量隔离</a:t>
            </a:r>
            <a:endParaRPr lang="zh-CN" altLang="en-US" sz="16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114095"/>
            <a:ext cx="4400489" cy="1961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14095"/>
            <a:ext cx="4320480" cy="1961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803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635646"/>
            <a:ext cx="5201784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文本框 10"/>
          <p:cNvSpPr txBox="1"/>
          <p:nvPr/>
        </p:nvSpPr>
        <p:spPr>
          <a:xfrm>
            <a:off x="793932" y="696628"/>
            <a:ext cx="1296144" cy="338554"/>
          </a:xfrm>
          <a:prstGeom prst="rect">
            <a:avLst/>
          </a:prstGeom>
          <a:noFill/>
        </p:spPr>
        <p:txBody>
          <a:bodyPr wrap="square" rtlCol="0" anchor="ctr" anchorCtr="1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600" dirty="0" smtClean="0"/>
              <a:t>2.</a:t>
            </a:r>
            <a:r>
              <a:rPr lang="zh-CN" altLang="en-US" sz="1600" dirty="0"/>
              <a:t>服务</a:t>
            </a:r>
            <a:r>
              <a:rPr lang="zh-CN" altLang="en-US" sz="1600" dirty="0" smtClean="0"/>
              <a:t>降级</a:t>
            </a:r>
            <a:endParaRPr lang="zh-CN" altLang="en-US" sz="1600" dirty="0"/>
          </a:p>
        </p:txBody>
      </p:sp>
      <p:sp>
        <p:nvSpPr>
          <p:cNvPr id="21" name="文本框 10"/>
          <p:cNvSpPr txBox="1"/>
          <p:nvPr/>
        </p:nvSpPr>
        <p:spPr>
          <a:xfrm>
            <a:off x="899592" y="1131590"/>
            <a:ext cx="7632848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zh-CN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服务降级是对服务调用过程的出现的异常的友好封装，当出现异常时，我们不希望直接把异常原样返回，所以当出现异常时我们需要对异常信息进行包装，抛一个友好的信息给前端。</a:t>
            </a:r>
            <a:endParaRPr lang="zh-CN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文本框 10"/>
          <p:cNvSpPr txBox="1"/>
          <p:nvPr/>
        </p:nvSpPr>
        <p:spPr>
          <a:xfrm>
            <a:off x="971600" y="2571750"/>
            <a:ext cx="1787126" cy="276999"/>
          </a:xfrm>
          <a:prstGeom prst="rect">
            <a:avLst/>
          </a:prstGeom>
          <a:noFill/>
        </p:spPr>
        <p:txBody>
          <a:bodyPr wrap="square" rtlCol="0" anchor="ctr" anchorCtr="1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200" dirty="0" err="1" smtClean="0">
                <a:solidFill>
                  <a:schemeClr val="bg1">
                    <a:lumMod val="50000"/>
                  </a:schemeClr>
                </a:solidFill>
              </a:rPr>
              <a:t>Fegin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也支持接口降级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45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spect="1" noChangeArrowheads="1" noTextEdit="1"/>
          </p:cNvSpPr>
          <p:nvPr/>
        </p:nvSpPr>
        <p:spPr bwMode="auto">
          <a:xfrm>
            <a:off x="-92392" y="-75565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AutoShape 3"/>
          <p:cNvSpPr>
            <a:spLocks noChangeAspect="1" noChangeArrowheads="1" noTextEdit="1"/>
          </p:cNvSpPr>
          <p:nvPr/>
        </p:nvSpPr>
        <p:spPr bwMode="auto">
          <a:xfrm>
            <a:off x="34608" y="51435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0462896" y="332423"/>
            <a:ext cx="285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0859771" y="-73977"/>
            <a:ext cx="1238250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10"/>
          <p:cNvSpPr txBox="1"/>
          <p:nvPr/>
        </p:nvSpPr>
        <p:spPr>
          <a:xfrm>
            <a:off x="1034552" y="555526"/>
            <a:ext cx="1377208" cy="338554"/>
          </a:xfrm>
          <a:prstGeom prst="rect">
            <a:avLst/>
          </a:prstGeom>
          <a:noFill/>
        </p:spPr>
        <p:txBody>
          <a:bodyPr wrap="square" rtlCol="0" anchor="ctr" anchorCtr="1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600" dirty="0" smtClean="0"/>
              <a:t>3.</a:t>
            </a:r>
            <a:r>
              <a:rPr lang="zh-CN" altLang="en-US" sz="1600" dirty="0" smtClean="0"/>
              <a:t>服务监控</a:t>
            </a:r>
            <a:endParaRPr lang="zh-CN" altLang="en-US" sz="1600" dirty="0"/>
          </a:p>
        </p:txBody>
      </p:sp>
      <p:sp>
        <p:nvSpPr>
          <p:cNvPr id="2" name="矩形 1"/>
          <p:cNvSpPr/>
          <p:nvPr/>
        </p:nvSpPr>
        <p:spPr>
          <a:xfrm>
            <a:off x="1331640" y="987574"/>
            <a:ext cx="583264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err="1"/>
              <a:t>Hystrix</a:t>
            </a:r>
            <a:r>
              <a:rPr lang="zh-CN" altLang="zh-CN" sz="1000" dirty="0"/>
              <a:t>进行服务熔断时会对调用结果进行统计，比如超时数、</a:t>
            </a:r>
            <a:r>
              <a:rPr lang="en-US" altLang="zh-CN" sz="1000" dirty="0"/>
              <a:t>bad</a:t>
            </a:r>
            <a:r>
              <a:rPr lang="zh-CN" altLang="zh-CN" sz="1000" dirty="0"/>
              <a:t>请求数、降级数、异常数等等都会有统计，那么统计的数据就需要有一个界面来展示，</a:t>
            </a:r>
            <a:r>
              <a:rPr lang="en-US" altLang="zh-CN" sz="1000" dirty="0" err="1"/>
              <a:t>hystrix</a:t>
            </a:r>
            <a:r>
              <a:rPr lang="en-US" altLang="zh-CN" sz="1000" dirty="0"/>
              <a:t>-dashboard</a:t>
            </a:r>
            <a:r>
              <a:rPr lang="zh-CN" altLang="zh-CN" sz="1000" dirty="0"/>
              <a:t>就是这么一个展示</a:t>
            </a:r>
            <a:r>
              <a:rPr lang="en-US" altLang="zh-CN" sz="1000" dirty="0" err="1"/>
              <a:t>hystrix</a:t>
            </a:r>
            <a:r>
              <a:rPr lang="zh-CN" altLang="zh-CN" sz="1000" dirty="0"/>
              <a:t>统计结果的服务。</a:t>
            </a:r>
            <a:endParaRPr lang="zh-CN" altLang="en-US" sz="1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82134"/>
            <a:ext cx="3530616" cy="522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874"/>
          <a:stretch/>
        </p:blipFill>
        <p:spPr bwMode="auto">
          <a:xfrm>
            <a:off x="973824" y="2588093"/>
            <a:ext cx="3527550" cy="1567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782134"/>
            <a:ext cx="4430622" cy="2373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081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spect="1" noChangeArrowheads="1" noTextEdit="1"/>
          </p:cNvSpPr>
          <p:nvPr/>
        </p:nvSpPr>
        <p:spPr bwMode="auto">
          <a:xfrm>
            <a:off x="-92392" y="-75565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AutoShape 3"/>
          <p:cNvSpPr>
            <a:spLocks noChangeAspect="1" noChangeArrowheads="1" noTextEdit="1"/>
          </p:cNvSpPr>
          <p:nvPr/>
        </p:nvSpPr>
        <p:spPr bwMode="auto">
          <a:xfrm>
            <a:off x="34608" y="51435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0462896" y="332423"/>
            <a:ext cx="285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0859771" y="-73977"/>
            <a:ext cx="1238250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31590"/>
            <a:ext cx="8424936" cy="311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080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spect="1" noChangeArrowheads="1" noTextEdit="1"/>
          </p:cNvSpPr>
          <p:nvPr/>
        </p:nvSpPr>
        <p:spPr bwMode="auto">
          <a:xfrm>
            <a:off x="-92392" y="-75565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AutoShape 3"/>
          <p:cNvSpPr>
            <a:spLocks noChangeAspect="1" noChangeArrowheads="1" noTextEdit="1"/>
          </p:cNvSpPr>
          <p:nvPr/>
        </p:nvSpPr>
        <p:spPr bwMode="auto">
          <a:xfrm>
            <a:off x="34608" y="51435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0462896" y="332423"/>
            <a:ext cx="285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0859771" y="-73977"/>
            <a:ext cx="1238250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10"/>
          <p:cNvSpPr txBox="1"/>
          <p:nvPr/>
        </p:nvSpPr>
        <p:spPr>
          <a:xfrm>
            <a:off x="827584" y="587651"/>
            <a:ext cx="1377208" cy="338554"/>
          </a:xfrm>
          <a:prstGeom prst="rect">
            <a:avLst/>
          </a:prstGeom>
          <a:noFill/>
        </p:spPr>
        <p:txBody>
          <a:bodyPr wrap="square" rtlCol="0" anchor="ctr" anchorCtr="1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600" dirty="0"/>
              <a:t>4</a:t>
            </a:r>
            <a:r>
              <a:rPr lang="en-US" altLang="zh-CN" sz="1600" dirty="0" smtClean="0"/>
              <a:t>.</a:t>
            </a:r>
            <a:r>
              <a:rPr lang="zh-CN" altLang="en-US" sz="1600" dirty="0"/>
              <a:t>熔断策略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文本框 10"/>
          <p:cNvSpPr txBox="1"/>
          <p:nvPr/>
        </p:nvSpPr>
        <p:spPr>
          <a:xfrm>
            <a:off x="899592" y="1297585"/>
            <a:ext cx="2556284" cy="338554"/>
          </a:xfrm>
          <a:prstGeom prst="rect">
            <a:avLst/>
          </a:prstGeom>
          <a:noFill/>
        </p:spPr>
        <p:txBody>
          <a:bodyPr wrap="square" rtlCol="0" anchor="ctr" anchorCtr="1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600" dirty="0"/>
              <a:t>a</a:t>
            </a:r>
            <a:r>
              <a:rPr lang="en-US" altLang="zh-CN" sz="1600" dirty="0" smtClean="0"/>
              <a:t>.</a:t>
            </a:r>
            <a:r>
              <a:rPr lang="zh-CN" altLang="en-US" sz="1600" dirty="0" smtClean="0"/>
              <a:t>滑动窗口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在一定时间内</a:t>
            </a:r>
            <a:r>
              <a:rPr lang="en-US" altLang="zh-CN" sz="1600" dirty="0" smtClean="0"/>
              <a:t>)</a:t>
            </a:r>
            <a:endParaRPr lang="zh-CN" altLang="en-US" sz="1600" dirty="0"/>
          </a:p>
        </p:txBody>
      </p:sp>
      <p:sp>
        <p:nvSpPr>
          <p:cNvPr id="10" name="文本框 10"/>
          <p:cNvSpPr txBox="1"/>
          <p:nvPr/>
        </p:nvSpPr>
        <p:spPr>
          <a:xfrm>
            <a:off x="899592" y="1970027"/>
            <a:ext cx="2412268" cy="338554"/>
          </a:xfrm>
          <a:prstGeom prst="rect">
            <a:avLst/>
          </a:prstGeom>
          <a:noFill/>
        </p:spPr>
        <p:txBody>
          <a:bodyPr wrap="square" rtlCol="0" anchor="ctr" anchorCtr="1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600" dirty="0" smtClean="0"/>
              <a:t>b.</a:t>
            </a:r>
            <a:r>
              <a:rPr lang="zh-CN" altLang="en-US" sz="1600" dirty="0" smtClean="0"/>
              <a:t>请求失败次数达到阈值</a:t>
            </a:r>
            <a:endParaRPr lang="zh-CN" altLang="en-US" sz="16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899592" y="2642468"/>
            <a:ext cx="4122219" cy="690062"/>
            <a:chOff x="1043608" y="3115116"/>
            <a:chExt cx="4122219" cy="690062"/>
          </a:xfrm>
        </p:grpSpPr>
        <p:sp>
          <p:nvSpPr>
            <p:cNvPr id="13" name="文本框 10"/>
            <p:cNvSpPr txBox="1"/>
            <p:nvPr/>
          </p:nvSpPr>
          <p:spPr>
            <a:xfrm>
              <a:off x="1043608" y="3115116"/>
              <a:ext cx="2232248" cy="338554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600" dirty="0" smtClean="0"/>
                <a:t>c.</a:t>
              </a:r>
              <a:r>
                <a:rPr lang="zh-CN" altLang="en-US" sz="1600" dirty="0" smtClean="0"/>
                <a:t>请求失败率达到阈值</a:t>
              </a:r>
              <a:endParaRPr lang="zh-CN" altLang="en-US" sz="160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1043608" y="3435846"/>
              <a:ext cx="41222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/>
                <a:t>（失败率</a:t>
              </a:r>
              <a:r>
                <a:rPr lang="en-US" altLang="zh-CN" dirty="0"/>
                <a:t>=</a:t>
              </a:r>
              <a:r>
                <a:rPr lang="zh-CN" altLang="en-US" dirty="0"/>
                <a:t>失败次数</a:t>
              </a:r>
              <a:r>
                <a:rPr lang="en-US" altLang="zh-CN" dirty="0"/>
                <a:t>/</a:t>
              </a:r>
              <a:r>
                <a:rPr lang="zh-CN" altLang="en-US" dirty="0"/>
                <a:t>总请求数</a:t>
              </a:r>
              <a:r>
                <a:rPr lang="en-US" altLang="zh-CN" dirty="0"/>
                <a:t>*</a:t>
              </a:r>
              <a:r>
                <a:rPr lang="en-US" altLang="zh-CN" dirty="0" smtClean="0"/>
                <a:t>100%</a:t>
              </a:r>
              <a:r>
                <a:rPr lang="zh-CN" altLang="en-US" dirty="0" smtClean="0"/>
                <a:t>）</a:t>
              </a:r>
              <a:endParaRPr lang="zh-CN" altLang="en-US" dirty="0"/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843558"/>
            <a:ext cx="3773918" cy="3264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789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zlmZGQ5MjA3NDM5Y2QyZTljNGUwZWExNTMzYTdiNDg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BAF6E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825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646450"/>
            </a:solidFill>
            <a:latin typeface="+mj-ea"/>
            <a:ea typeface="+mj-ea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432</Words>
  <Application>Microsoft Office PowerPoint</Application>
  <PresentationFormat>全屏显示(16:9)</PresentationFormat>
  <Paragraphs>48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Spring Cloud Netflix Hystrix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panwei</dc:creator>
  <cp:lastModifiedBy>GXD</cp:lastModifiedBy>
  <cp:revision>384</cp:revision>
  <dcterms:created xsi:type="dcterms:W3CDTF">2015-12-06T14:28:00Z</dcterms:created>
  <dcterms:modified xsi:type="dcterms:W3CDTF">2022-08-02T16:31:26Z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17D96A6B9A70474EB7DCAB28B02632AE</vt:lpwstr>
  </property>
  <property fmtid="{D5CDD505-2E9C-101B-9397-08002B2CF9AE}" pid="3" name="KSOProductBuildVer">
    <vt:lpwstr>2052-11.1.0.11636</vt:lpwstr>
  </property>
</Properties>
</file>