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PT Sans Narrow"/>
      <p:regular r:id="rId26"/>
      <p:bold r:id="rId27"/>
    </p:embeddedFon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TSansNarrow-regular.fntdata"/><Relationship Id="rId25" Type="http://schemas.openxmlformats.org/officeDocument/2006/relationships/slide" Target="slides/slide20.xml"/><Relationship Id="rId28" Type="http://schemas.openxmlformats.org/officeDocument/2006/relationships/font" Target="fonts/OpenSans-regular.fntdata"/><Relationship Id="rId27" Type="http://schemas.openxmlformats.org/officeDocument/2006/relationships/font" Target="fonts/PTSansNarrow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3c60353bc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3c60353bc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3d0acf92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3d0acf92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3c60353bc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3c60353bc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3c60353bc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3c60353bc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3c60353bc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3c60353bc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3d0acf926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3d0acf926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3c60353bc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3c60353bc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embedding is similar with ViT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3cbcc9f70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3cbcc9f70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r>
              <a:rPr lang="en"/>
              <a:t>,y axis information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3db30342d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3db30342d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3c60353bc3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3c60353bc3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3b8521bdb7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3b8521bdb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3cac7d4e0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3cac7d4e0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3db30342d4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3db30342d4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3b8521bdb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3b8521bdb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3c3ae5176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3c3ae5176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bart chart is talk about how many pages we need to answer the question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3db30342d4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3db30342d4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3c3ae5176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3c3ae5176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a question, the encoder extracts the most relevant information from each page conditioned to the question and then the decoder generates the answer from the summarized relevant information extracted from the encoder.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Textual representation:  they utilize a spatial embedding to better align the layout information with the semantic representation. Using ocr and word bounding boxes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representation: they use DiT (document image transformer) to represent the page image as a set of patch embedding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3c60353bc3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3c60353bc3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will split the document to many patches.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3db30342d4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3db30342d4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17.jpg"/><Relationship Id="rId5" Type="http://schemas.openxmlformats.org/officeDocument/2006/relationships/image" Target="../media/image1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Relationship Id="rId4" Type="http://schemas.openxmlformats.org/officeDocument/2006/relationships/image" Target="../media/image3.jpg"/><Relationship Id="rId5" Type="http://schemas.openxmlformats.org/officeDocument/2006/relationships/image" Target="../media/image1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59"/>
              <a:t>Heterogeneous Graph Network for Multi-page Document VQA</a:t>
            </a:r>
            <a:endParaRPr sz="3459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Team: Ting-Chih and Hanwen</a:t>
            </a:r>
            <a:endParaRPr sz="1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311700" y="1266325"/>
            <a:ext cx="30552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Text-only KG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Multi-modalities KG</a:t>
            </a:r>
            <a:endParaRPr/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2525" y="2227772"/>
            <a:ext cx="2351700" cy="234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511875"/>
            <a:ext cx="4913275" cy="126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Method: G</a:t>
            </a:r>
            <a:r>
              <a:rPr lang="en"/>
              <a:t>raph neural network (GNN)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311700" y="1266325"/>
            <a:ext cx="5994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Graph convolutional network (GCN)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Graph attention network (GAT)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404040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GAT is just a different aggregation function with attention over features of neighbors, instead of a simple mean aggregation.</a:t>
            </a:r>
            <a:endParaRPr b="1"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6600" y="1349225"/>
            <a:ext cx="2532600" cy="2618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Method-1 </a:t>
            </a:r>
            <a:r>
              <a:rPr lang="en"/>
              <a:t>Text-only KG</a:t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311700" y="1266325"/>
            <a:ext cx="3975000" cy="35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KG elements: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Question node(Green)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Page nodes(Red)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Textual nodes(Blue)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Edges: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Question node to Page nodes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Page node to page node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Page node to Textual nodes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Textual node to Textual node</a:t>
            </a:r>
            <a:endParaRPr sz="1600"/>
          </a:p>
        </p:txBody>
      </p:sp>
      <p:sp>
        <p:nvSpPr>
          <p:cNvPr id="157" name="Google Shape;157;p24"/>
          <p:cNvSpPr/>
          <p:nvPr/>
        </p:nvSpPr>
        <p:spPr>
          <a:xfrm>
            <a:off x="6110125" y="1914838"/>
            <a:ext cx="663000" cy="5901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</a:t>
            </a:r>
            <a:endParaRPr/>
          </a:p>
        </p:txBody>
      </p:sp>
      <p:sp>
        <p:nvSpPr>
          <p:cNvPr id="158" name="Google Shape;158;p24"/>
          <p:cNvSpPr/>
          <p:nvPr/>
        </p:nvSpPr>
        <p:spPr>
          <a:xfrm>
            <a:off x="5100088" y="1914838"/>
            <a:ext cx="663000" cy="590100"/>
          </a:xfrm>
          <a:prstGeom prst="ellipse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P1</a:t>
            </a:r>
            <a:endParaRPr/>
          </a:p>
        </p:txBody>
      </p:sp>
      <p:sp>
        <p:nvSpPr>
          <p:cNvPr id="159" name="Google Shape;159;p24"/>
          <p:cNvSpPr/>
          <p:nvPr/>
        </p:nvSpPr>
        <p:spPr>
          <a:xfrm>
            <a:off x="7120175" y="1914838"/>
            <a:ext cx="663000" cy="590100"/>
          </a:xfrm>
          <a:prstGeom prst="ellipse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P3</a:t>
            </a:r>
            <a:endParaRPr/>
          </a:p>
        </p:txBody>
      </p:sp>
      <p:sp>
        <p:nvSpPr>
          <p:cNvPr id="160" name="Google Shape;160;p24"/>
          <p:cNvSpPr/>
          <p:nvPr/>
        </p:nvSpPr>
        <p:spPr>
          <a:xfrm>
            <a:off x="4143413" y="1125538"/>
            <a:ext cx="663000" cy="5901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1</a:t>
            </a:r>
            <a:endParaRPr/>
          </a:p>
        </p:txBody>
      </p:sp>
      <p:sp>
        <p:nvSpPr>
          <p:cNvPr id="161" name="Google Shape;161;p24"/>
          <p:cNvSpPr/>
          <p:nvPr/>
        </p:nvSpPr>
        <p:spPr>
          <a:xfrm>
            <a:off x="4143413" y="2754688"/>
            <a:ext cx="663000" cy="5901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T3</a:t>
            </a:r>
            <a:endParaRPr/>
          </a:p>
        </p:txBody>
      </p:sp>
      <p:sp>
        <p:nvSpPr>
          <p:cNvPr id="162" name="Google Shape;162;p24"/>
          <p:cNvSpPr/>
          <p:nvPr/>
        </p:nvSpPr>
        <p:spPr>
          <a:xfrm>
            <a:off x="4143413" y="1940113"/>
            <a:ext cx="663000" cy="5901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T2</a:t>
            </a:r>
            <a:endParaRPr/>
          </a:p>
        </p:txBody>
      </p:sp>
      <p:sp>
        <p:nvSpPr>
          <p:cNvPr id="163" name="Google Shape;163;p24"/>
          <p:cNvSpPr/>
          <p:nvPr/>
        </p:nvSpPr>
        <p:spPr>
          <a:xfrm>
            <a:off x="8265100" y="1110888"/>
            <a:ext cx="663000" cy="5901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T1</a:t>
            </a:r>
            <a:endParaRPr/>
          </a:p>
        </p:txBody>
      </p:sp>
      <p:sp>
        <p:nvSpPr>
          <p:cNvPr id="164" name="Google Shape;164;p24"/>
          <p:cNvSpPr/>
          <p:nvPr/>
        </p:nvSpPr>
        <p:spPr>
          <a:xfrm>
            <a:off x="8265100" y="1940113"/>
            <a:ext cx="663000" cy="5901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T2</a:t>
            </a:r>
            <a:endParaRPr/>
          </a:p>
        </p:txBody>
      </p:sp>
      <p:sp>
        <p:nvSpPr>
          <p:cNvPr id="165" name="Google Shape;165;p24"/>
          <p:cNvSpPr/>
          <p:nvPr/>
        </p:nvSpPr>
        <p:spPr>
          <a:xfrm>
            <a:off x="8265100" y="2769338"/>
            <a:ext cx="663000" cy="5901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T3</a:t>
            </a:r>
            <a:endParaRPr/>
          </a:p>
        </p:txBody>
      </p:sp>
      <p:cxnSp>
        <p:nvCxnSpPr>
          <p:cNvPr id="166" name="Google Shape;166;p24"/>
          <p:cNvCxnSpPr>
            <a:stCxn id="158" idx="6"/>
            <a:endCxn id="157" idx="2"/>
          </p:cNvCxnSpPr>
          <p:nvPr/>
        </p:nvCxnSpPr>
        <p:spPr>
          <a:xfrm>
            <a:off x="5763088" y="2209888"/>
            <a:ext cx="34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24"/>
          <p:cNvCxnSpPr>
            <a:stCxn id="157" idx="6"/>
            <a:endCxn id="159" idx="2"/>
          </p:cNvCxnSpPr>
          <p:nvPr/>
        </p:nvCxnSpPr>
        <p:spPr>
          <a:xfrm>
            <a:off x="6773125" y="2209888"/>
            <a:ext cx="34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24"/>
          <p:cNvCxnSpPr>
            <a:stCxn id="158" idx="2"/>
            <a:endCxn id="160" idx="6"/>
          </p:cNvCxnSpPr>
          <p:nvPr/>
        </p:nvCxnSpPr>
        <p:spPr>
          <a:xfrm rot="10800000">
            <a:off x="4806388" y="1420588"/>
            <a:ext cx="293700" cy="78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24"/>
          <p:cNvCxnSpPr>
            <a:stCxn id="160" idx="4"/>
            <a:endCxn id="162" idx="0"/>
          </p:cNvCxnSpPr>
          <p:nvPr/>
        </p:nvCxnSpPr>
        <p:spPr>
          <a:xfrm>
            <a:off x="4474913" y="1715638"/>
            <a:ext cx="0" cy="22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24"/>
          <p:cNvCxnSpPr>
            <a:stCxn id="162" idx="4"/>
            <a:endCxn id="161" idx="0"/>
          </p:cNvCxnSpPr>
          <p:nvPr/>
        </p:nvCxnSpPr>
        <p:spPr>
          <a:xfrm>
            <a:off x="4474913" y="2530213"/>
            <a:ext cx="0" cy="22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24"/>
          <p:cNvCxnSpPr>
            <a:stCxn id="162" idx="6"/>
            <a:endCxn id="158" idx="2"/>
          </p:cNvCxnSpPr>
          <p:nvPr/>
        </p:nvCxnSpPr>
        <p:spPr>
          <a:xfrm flipH="1" rot="10800000">
            <a:off x="4806413" y="2209963"/>
            <a:ext cx="293700" cy="2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24"/>
          <p:cNvCxnSpPr>
            <a:stCxn id="161" idx="6"/>
            <a:endCxn id="158" idx="2"/>
          </p:cNvCxnSpPr>
          <p:nvPr/>
        </p:nvCxnSpPr>
        <p:spPr>
          <a:xfrm flipH="1" rot="10800000">
            <a:off x="4806413" y="2209738"/>
            <a:ext cx="293700" cy="84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24"/>
          <p:cNvCxnSpPr>
            <a:stCxn id="159" idx="6"/>
            <a:endCxn id="163" idx="2"/>
          </p:cNvCxnSpPr>
          <p:nvPr/>
        </p:nvCxnSpPr>
        <p:spPr>
          <a:xfrm flipH="1" rot="10800000">
            <a:off x="7783175" y="1405888"/>
            <a:ext cx="481800" cy="8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24"/>
          <p:cNvCxnSpPr>
            <a:stCxn id="159" idx="6"/>
            <a:endCxn id="164" idx="2"/>
          </p:cNvCxnSpPr>
          <p:nvPr/>
        </p:nvCxnSpPr>
        <p:spPr>
          <a:xfrm>
            <a:off x="7783175" y="2209888"/>
            <a:ext cx="481800" cy="2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24"/>
          <p:cNvCxnSpPr>
            <a:stCxn id="159" idx="6"/>
            <a:endCxn id="165" idx="2"/>
          </p:cNvCxnSpPr>
          <p:nvPr/>
        </p:nvCxnSpPr>
        <p:spPr>
          <a:xfrm>
            <a:off x="7783175" y="2209888"/>
            <a:ext cx="481800" cy="85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24"/>
          <p:cNvCxnSpPr>
            <a:stCxn id="163" idx="4"/>
            <a:endCxn id="164" idx="0"/>
          </p:cNvCxnSpPr>
          <p:nvPr/>
        </p:nvCxnSpPr>
        <p:spPr>
          <a:xfrm>
            <a:off x="8596600" y="1700988"/>
            <a:ext cx="0" cy="23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Google Shape;177;p24"/>
          <p:cNvCxnSpPr>
            <a:stCxn id="164" idx="4"/>
            <a:endCxn id="165" idx="0"/>
          </p:cNvCxnSpPr>
          <p:nvPr/>
        </p:nvCxnSpPr>
        <p:spPr>
          <a:xfrm>
            <a:off x="8596600" y="2530213"/>
            <a:ext cx="0" cy="23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" name="Google Shape;178;p24"/>
          <p:cNvSpPr/>
          <p:nvPr/>
        </p:nvSpPr>
        <p:spPr>
          <a:xfrm>
            <a:off x="6110075" y="2751463"/>
            <a:ext cx="663000" cy="590100"/>
          </a:xfrm>
          <a:prstGeom prst="ellipse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P2</a:t>
            </a:r>
            <a:endParaRPr/>
          </a:p>
        </p:txBody>
      </p:sp>
      <p:sp>
        <p:nvSpPr>
          <p:cNvPr id="179" name="Google Shape;179;p24"/>
          <p:cNvSpPr/>
          <p:nvPr/>
        </p:nvSpPr>
        <p:spPr>
          <a:xfrm>
            <a:off x="5225725" y="3994013"/>
            <a:ext cx="663000" cy="5901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T1</a:t>
            </a:r>
            <a:endParaRPr/>
          </a:p>
        </p:txBody>
      </p:sp>
      <p:sp>
        <p:nvSpPr>
          <p:cNvPr id="180" name="Google Shape;180;p24"/>
          <p:cNvSpPr/>
          <p:nvPr/>
        </p:nvSpPr>
        <p:spPr>
          <a:xfrm>
            <a:off x="6110125" y="3994013"/>
            <a:ext cx="663000" cy="5901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T2</a:t>
            </a:r>
            <a:endParaRPr/>
          </a:p>
        </p:txBody>
      </p:sp>
      <p:sp>
        <p:nvSpPr>
          <p:cNvPr id="181" name="Google Shape;181;p24"/>
          <p:cNvSpPr/>
          <p:nvPr/>
        </p:nvSpPr>
        <p:spPr>
          <a:xfrm>
            <a:off x="6994500" y="3994013"/>
            <a:ext cx="663000" cy="5901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T3</a:t>
            </a:r>
            <a:endParaRPr/>
          </a:p>
        </p:txBody>
      </p:sp>
      <p:cxnSp>
        <p:nvCxnSpPr>
          <p:cNvPr id="182" name="Google Shape;182;p24"/>
          <p:cNvCxnSpPr>
            <a:stCxn id="179" idx="6"/>
            <a:endCxn id="180" idx="2"/>
          </p:cNvCxnSpPr>
          <p:nvPr/>
        </p:nvCxnSpPr>
        <p:spPr>
          <a:xfrm>
            <a:off x="5888725" y="4289063"/>
            <a:ext cx="22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24"/>
          <p:cNvCxnSpPr>
            <a:stCxn id="180" idx="6"/>
            <a:endCxn id="181" idx="2"/>
          </p:cNvCxnSpPr>
          <p:nvPr/>
        </p:nvCxnSpPr>
        <p:spPr>
          <a:xfrm>
            <a:off x="6773125" y="4289063"/>
            <a:ext cx="22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24"/>
          <p:cNvCxnSpPr>
            <a:stCxn id="179" idx="0"/>
            <a:endCxn id="178" idx="4"/>
          </p:cNvCxnSpPr>
          <p:nvPr/>
        </p:nvCxnSpPr>
        <p:spPr>
          <a:xfrm flipH="1" rot="10800000">
            <a:off x="5557225" y="3341513"/>
            <a:ext cx="884400" cy="65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24"/>
          <p:cNvCxnSpPr>
            <a:stCxn id="178" idx="4"/>
            <a:endCxn id="180" idx="0"/>
          </p:cNvCxnSpPr>
          <p:nvPr/>
        </p:nvCxnSpPr>
        <p:spPr>
          <a:xfrm>
            <a:off x="6441575" y="3341563"/>
            <a:ext cx="0" cy="65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24"/>
          <p:cNvCxnSpPr>
            <a:stCxn id="178" idx="4"/>
            <a:endCxn id="181" idx="0"/>
          </p:cNvCxnSpPr>
          <p:nvPr/>
        </p:nvCxnSpPr>
        <p:spPr>
          <a:xfrm>
            <a:off x="6441575" y="3341563"/>
            <a:ext cx="884400" cy="65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24"/>
          <p:cNvCxnSpPr>
            <a:stCxn id="178" idx="0"/>
            <a:endCxn id="157" idx="4"/>
          </p:cNvCxnSpPr>
          <p:nvPr/>
        </p:nvCxnSpPr>
        <p:spPr>
          <a:xfrm rot="10800000">
            <a:off x="6441575" y="2504863"/>
            <a:ext cx="0" cy="24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24"/>
          <p:cNvCxnSpPr>
            <a:stCxn id="158" idx="5"/>
            <a:endCxn id="178" idx="2"/>
          </p:cNvCxnSpPr>
          <p:nvPr/>
        </p:nvCxnSpPr>
        <p:spPr>
          <a:xfrm>
            <a:off x="5665993" y="2418519"/>
            <a:ext cx="444000" cy="62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24"/>
          <p:cNvCxnSpPr>
            <a:stCxn id="178" idx="6"/>
            <a:endCxn id="159" idx="4"/>
          </p:cNvCxnSpPr>
          <p:nvPr/>
        </p:nvCxnSpPr>
        <p:spPr>
          <a:xfrm flipH="1" rot="10800000">
            <a:off x="6773075" y="2505013"/>
            <a:ext cx="678600" cy="54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>
            <p:ph idx="1" type="body"/>
          </p:nvPr>
        </p:nvSpPr>
        <p:spPr>
          <a:xfrm>
            <a:off x="311700" y="1266325"/>
            <a:ext cx="68271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KG Construction</a:t>
            </a:r>
            <a:endParaRPr/>
          </a:p>
        </p:txBody>
      </p:sp>
      <p:sp>
        <p:nvSpPr>
          <p:cNvPr id="195" name="Google Shape;195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Method-1 Text-only KG</a:t>
            </a:r>
            <a:endParaRPr/>
          </a:p>
        </p:txBody>
      </p:sp>
      <p:pic>
        <p:nvPicPr>
          <p:cNvPr id="196" name="Google Shape;19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2675" y="1579113"/>
            <a:ext cx="2989650" cy="29896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7" name="Google Shape;19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935050"/>
            <a:ext cx="2044927" cy="263397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8" name="Google Shape;19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06914" y="1935300"/>
            <a:ext cx="2048258" cy="263347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9" name="Google Shape;199;p25"/>
          <p:cNvSpPr/>
          <p:nvPr/>
        </p:nvSpPr>
        <p:spPr>
          <a:xfrm>
            <a:off x="4715013" y="2968394"/>
            <a:ext cx="967800" cy="56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/>
          <p:nvPr/>
        </p:nvSpPr>
        <p:spPr>
          <a:xfrm>
            <a:off x="4148750" y="1826075"/>
            <a:ext cx="562500" cy="2800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Method-1 Text-only KG</a:t>
            </a:r>
            <a:endParaRPr/>
          </a:p>
        </p:txBody>
      </p:sp>
      <p:grpSp>
        <p:nvGrpSpPr>
          <p:cNvPr id="206" name="Google Shape;206;p26"/>
          <p:cNvGrpSpPr/>
          <p:nvPr/>
        </p:nvGrpSpPr>
        <p:grpSpPr>
          <a:xfrm>
            <a:off x="727175" y="1818613"/>
            <a:ext cx="2175425" cy="948625"/>
            <a:chOff x="955625" y="1932513"/>
            <a:chExt cx="2175425" cy="948625"/>
          </a:xfrm>
        </p:grpSpPr>
        <p:pic>
          <p:nvPicPr>
            <p:cNvPr id="207" name="Google Shape;207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55625" y="1932513"/>
              <a:ext cx="948625" cy="9486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8" name="Google Shape;208;p26"/>
            <p:cNvSpPr txBox="1"/>
            <p:nvPr/>
          </p:nvSpPr>
          <p:spPr>
            <a:xfrm>
              <a:off x="2114050" y="2206725"/>
              <a:ext cx="1017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Question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09" name="Google Shape;209;p26"/>
          <p:cNvSpPr/>
          <p:nvPr/>
        </p:nvSpPr>
        <p:spPr>
          <a:xfrm>
            <a:off x="470800" y="1627025"/>
            <a:ext cx="2586600" cy="3058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6B26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6"/>
          <p:cNvSpPr/>
          <p:nvPr/>
        </p:nvSpPr>
        <p:spPr>
          <a:xfrm>
            <a:off x="655025" y="1736025"/>
            <a:ext cx="2247600" cy="1105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6"/>
          <p:cNvSpPr txBox="1"/>
          <p:nvPr/>
        </p:nvSpPr>
        <p:spPr>
          <a:xfrm>
            <a:off x="470800" y="4685225"/>
            <a:ext cx="258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6B26B"/>
                </a:solidFill>
                <a:latin typeface="Open Sans"/>
                <a:ea typeface="Open Sans"/>
                <a:cs typeface="Open Sans"/>
                <a:sym typeface="Open Sans"/>
              </a:rPr>
              <a:t>Preprocessing</a:t>
            </a:r>
            <a:endParaRPr b="1">
              <a:solidFill>
                <a:srgbClr val="F6B26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2" name="Google Shape;212;p26"/>
          <p:cNvSpPr/>
          <p:nvPr/>
        </p:nvSpPr>
        <p:spPr>
          <a:xfrm>
            <a:off x="1565075" y="2881375"/>
            <a:ext cx="427500" cy="552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6"/>
          <p:cNvSpPr/>
          <p:nvPr/>
        </p:nvSpPr>
        <p:spPr>
          <a:xfrm>
            <a:off x="3152425" y="1667450"/>
            <a:ext cx="5679900" cy="3058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A4C2F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6225" y="3473848"/>
            <a:ext cx="1105200" cy="1105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5" name="Google Shape;215;p26"/>
          <p:cNvSpPr txBox="1"/>
          <p:nvPr/>
        </p:nvSpPr>
        <p:spPr>
          <a:xfrm>
            <a:off x="4790275" y="4685225"/>
            <a:ext cx="240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4C2F4"/>
                </a:solidFill>
                <a:latin typeface="Open Sans"/>
                <a:ea typeface="Open Sans"/>
                <a:cs typeface="Open Sans"/>
                <a:sym typeface="Open Sans"/>
              </a:rPr>
              <a:t>Model architecture</a:t>
            </a:r>
            <a:endParaRPr b="1">
              <a:solidFill>
                <a:srgbClr val="A4C2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6" name="Google Shape;216;p26"/>
          <p:cNvSpPr txBox="1"/>
          <p:nvPr/>
        </p:nvSpPr>
        <p:spPr>
          <a:xfrm rot="5400000">
            <a:off x="3844250" y="3015425"/>
            <a:ext cx="117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T5 encode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17" name="Google Shape;217;p26"/>
          <p:cNvCxnSpPr/>
          <p:nvPr/>
        </p:nvCxnSpPr>
        <p:spPr>
          <a:xfrm flipH="1" rot="10800000">
            <a:off x="2331425" y="1893750"/>
            <a:ext cx="1150200" cy="15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218" name="Google Shape;218;p26"/>
          <p:cNvCxnSpPr/>
          <p:nvPr/>
        </p:nvCxnSpPr>
        <p:spPr>
          <a:xfrm>
            <a:off x="2331425" y="4601850"/>
            <a:ext cx="1202100" cy="1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19" name="Google Shape;219;p26"/>
          <p:cNvSpPr/>
          <p:nvPr/>
        </p:nvSpPr>
        <p:spPr>
          <a:xfrm>
            <a:off x="3481625" y="1826075"/>
            <a:ext cx="562500" cy="2800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6"/>
          <p:cNvSpPr txBox="1"/>
          <p:nvPr/>
        </p:nvSpPr>
        <p:spPr>
          <a:xfrm rot="5400000">
            <a:off x="2373425" y="3015425"/>
            <a:ext cx="27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Input data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1" name="Google Shape;221;p26"/>
          <p:cNvSpPr/>
          <p:nvPr/>
        </p:nvSpPr>
        <p:spPr>
          <a:xfrm>
            <a:off x="4795975" y="1815425"/>
            <a:ext cx="562500" cy="280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6"/>
          <p:cNvSpPr/>
          <p:nvPr/>
        </p:nvSpPr>
        <p:spPr>
          <a:xfrm>
            <a:off x="5443200" y="1826075"/>
            <a:ext cx="562500" cy="280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6"/>
          <p:cNvSpPr/>
          <p:nvPr/>
        </p:nvSpPr>
        <p:spPr>
          <a:xfrm>
            <a:off x="6110325" y="1826075"/>
            <a:ext cx="562500" cy="2800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6"/>
          <p:cNvSpPr txBox="1"/>
          <p:nvPr/>
        </p:nvSpPr>
        <p:spPr>
          <a:xfrm rot="5400000">
            <a:off x="5805825" y="2996450"/>
            <a:ext cx="117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T5 decode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5" name="Google Shape;225;p26"/>
          <p:cNvSpPr txBox="1"/>
          <p:nvPr/>
        </p:nvSpPr>
        <p:spPr>
          <a:xfrm rot="5400000">
            <a:off x="4166425" y="3026075"/>
            <a:ext cx="182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GraphConv layer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6" name="Google Shape;226;p26"/>
          <p:cNvSpPr txBox="1"/>
          <p:nvPr/>
        </p:nvSpPr>
        <p:spPr>
          <a:xfrm rot="5400000">
            <a:off x="4783025" y="3026075"/>
            <a:ext cx="182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conv.GATConv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p26"/>
          <p:cNvSpPr/>
          <p:nvPr/>
        </p:nvSpPr>
        <p:spPr>
          <a:xfrm>
            <a:off x="6818800" y="1826075"/>
            <a:ext cx="562500" cy="2800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6"/>
          <p:cNvSpPr txBox="1"/>
          <p:nvPr/>
        </p:nvSpPr>
        <p:spPr>
          <a:xfrm rot="5400000">
            <a:off x="5699875" y="3015425"/>
            <a:ext cx="27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Answer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9" name="Google Shape;229;p26"/>
          <p:cNvSpPr/>
          <p:nvPr/>
        </p:nvSpPr>
        <p:spPr>
          <a:xfrm>
            <a:off x="7505825" y="1842750"/>
            <a:ext cx="1125000" cy="14580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 answer</a:t>
            </a:r>
            <a:endParaRPr/>
          </a:p>
        </p:txBody>
      </p:sp>
      <p:sp>
        <p:nvSpPr>
          <p:cNvPr id="230" name="Google Shape;230;p26"/>
          <p:cNvSpPr/>
          <p:nvPr/>
        </p:nvSpPr>
        <p:spPr>
          <a:xfrm>
            <a:off x="7527275" y="3473775"/>
            <a:ext cx="1125000" cy="1105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answer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"/>
          <p:cNvSpPr txBox="1"/>
          <p:nvPr>
            <p:ph idx="1" type="body"/>
          </p:nvPr>
        </p:nvSpPr>
        <p:spPr>
          <a:xfrm>
            <a:off x="311700" y="1266325"/>
            <a:ext cx="4160400" cy="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Model architecture pipeline</a:t>
            </a:r>
            <a:endParaRPr sz="1600"/>
          </a:p>
        </p:txBody>
      </p:sp>
      <p:sp>
        <p:nvSpPr>
          <p:cNvPr id="236" name="Google Shape;236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Method-1 Text-only KG</a:t>
            </a:r>
            <a:endParaRPr/>
          </a:p>
        </p:txBody>
      </p:sp>
      <p:sp>
        <p:nvSpPr>
          <p:cNvPr id="237" name="Google Shape;237;p27"/>
          <p:cNvSpPr/>
          <p:nvPr/>
        </p:nvSpPr>
        <p:spPr>
          <a:xfrm>
            <a:off x="387150" y="1667450"/>
            <a:ext cx="8445300" cy="3058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A4C2F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7"/>
          <p:cNvSpPr txBox="1"/>
          <p:nvPr/>
        </p:nvSpPr>
        <p:spPr>
          <a:xfrm>
            <a:off x="3407700" y="4743300"/>
            <a:ext cx="240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4C2F4"/>
                </a:solidFill>
                <a:latin typeface="Open Sans"/>
                <a:ea typeface="Open Sans"/>
                <a:cs typeface="Open Sans"/>
                <a:sym typeface="Open Sans"/>
              </a:rPr>
              <a:t>Model architecture</a:t>
            </a:r>
            <a:endParaRPr b="1">
              <a:solidFill>
                <a:srgbClr val="A4C2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9" name="Google Shape;239;p27"/>
          <p:cNvSpPr/>
          <p:nvPr/>
        </p:nvSpPr>
        <p:spPr>
          <a:xfrm>
            <a:off x="1527450" y="1861900"/>
            <a:ext cx="663000" cy="5901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</a:t>
            </a:r>
            <a:endParaRPr/>
          </a:p>
        </p:txBody>
      </p:sp>
      <p:sp>
        <p:nvSpPr>
          <p:cNvPr id="240" name="Google Shape;240;p27"/>
          <p:cNvSpPr/>
          <p:nvPr/>
        </p:nvSpPr>
        <p:spPr>
          <a:xfrm>
            <a:off x="1527400" y="2698525"/>
            <a:ext cx="663000" cy="590100"/>
          </a:xfrm>
          <a:prstGeom prst="ellipse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P2</a:t>
            </a:r>
            <a:endParaRPr/>
          </a:p>
        </p:txBody>
      </p:sp>
      <p:sp>
        <p:nvSpPr>
          <p:cNvPr id="241" name="Google Shape;241;p27"/>
          <p:cNvSpPr/>
          <p:nvPr/>
        </p:nvSpPr>
        <p:spPr>
          <a:xfrm>
            <a:off x="643050" y="3941075"/>
            <a:ext cx="663000" cy="5901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T1</a:t>
            </a:r>
            <a:endParaRPr/>
          </a:p>
        </p:txBody>
      </p:sp>
      <p:sp>
        <p:nvSpPr>
          <p:cNvPr id="242" name="Google Shape;242;p27"/>
          <p:cNvSpPr/>
          <p:nvPr/>
        </p:nvSpPr>
        <p:spPr>
          <a:xfrm>
            <a:off x="1527450" y="3941075"/>
            <a:ext cx="663000" cy="5901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T2</a:t>
            </a:r>
            <a:endParaRPr/>
          </a:p>
        </p:txBody>
      </p:sp>
      <p:sp>
        <p:nvSpPr>
          <p:cNvPr id="243" name="Google Shape;243;p27"/>
          <p:cNvSpPr/>
          <p:nvPr/>
        </p:nvSpPr>
        <p:spPr>
          <a:xfrm>
            <a:off x="2411825" y="3941075"/>
            <a:ext cx="663000" cy="5901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T3</a:t>
            </a:r>
            <a:endParaRPr/>
          </a:p>
        </p:txBody>
      </p:sp>
      <p:cxnSp>
        <p:nvCxnSpPr>
          <p:cNvPr id="244" name="Google Shape;244;p27"/>
          <p:cNvCxnSpPr>
            <a:stCxn id="241" idx="6"/>
            <a:endCxn id="242" idx="2"/>
          </p:cNvCxnSpPr>
          <p:nvPr/>
        </p:nvCxnSpPr>
        <p:spPr>
          <a:xfrm>
            <a:off x="1306050" y="4236125"/>
            <a:ext cx="22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" name="Google Shape;245;p27"/>
          <p:cNvCxnSpPr>
            <a:stCxn id="242" idx="6"/>
            <a:endCxn id="243" idx="2"/>
          </p:cNvCxnSpPr>
          <p:nvPr/>
        </p:nvCxnSpPr>
        <p:spPr>
          <a:xfrm>
            <a:off x="2190450" y="4236125"/>
            <a:ext cx="22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" name="Google Shape;246;p27"/>
          <p:cNvCxnSpPr>
            <a:stCxn id="241" idx="0"/>
            <a:endCxn id="240" idx="4"/>
          </p:cNvCxnSpPr>
          <p:nvPr/>
        </p:nvCxnSpPr>
        <p:spPr>
          <a:xfrm flipH="1" rot="10800000">
            <a:off x="974550" y="3288575"/>
            <a:ext cx="884400" cy="65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" name="Google Shape;247;p27"/>
          <p:cNvCxnSpPr>
            <a:stCxn id="240" idx="4"/>
            <a:endCxn id="242" idx="0"/>
          </p:cNvCxnSpPr>
          <p:nvPr/>
        </p:nvCxnSpPr>
        <p:spPr>
          <a:xfrm>
            <a:off x="1858900" y="3288625"/>
            <a:ext cx="0" cy="65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" name="Google Shape;248;p27"/>
          <p:cNvCxnSpPr>
            <a:stCxn id="240" idx="4"/>
            <a:endCxn id="243" idx="0"/>
          </p:cNvCxnSpPr>
          <p:nvPr/>
        </p:nvCxnSpPr>
        <p:spPr>
          <a:xfrm>
            <a:off x="1858900" y="3288625"/>
            <a:ext cx="884400" cy="65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27"/>
          <p:cNvCxnSpPr>
            <a:stCxn id="240" idx="0"/>
            <a:endCxn id="239" idx="4"/>
          </p:cNvCxnSpPr>
          <p:nvPr/>
        </p:nvCxnSpPr>
        <p:spPr>
          <a:xfrm rot="10800000">
            <a:off x="1858900" y="2451925"/>
            <a:ext cx="0" cy="24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0" name="Google Shape;250;p27"/>
          <p:cNvSpPr/>
          <p:nvPr/>
        </p:nvSpPr>
        <p:spPr>
          <a:xfrm>
            <a:off x="7031650" y="1818613"/>
            <a:ext cx="663000" cy="5901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</a:t>
            </a:r>
            <a:endParaRPr/>
          </a:p>
        </p:txBody>
      </p:sp>
      <p:sp>
        <p:nvSpPr>
          <p:cNvPr id="251" name="Google Shape;251;p27"/>
          <p:cNvSpPr/>
          <p:nvPr/>
        </p:nvSpPr>
        <p:spPr>
          <a:xfrm>
            <a:off x="7031600" y="2655238"/>
            <a:ext cx="663000" cy="590100"/>
          </a:xfrm>
          <a:prstGeom prst="ellipse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P2</a:t>
            </a:r>
            <a:endParaRPr/>
          </a:p>
        </p:txBody>
      </p:sp>
      <p:sp>
        <p:nvSpPr>
          <p:cNvPr id="252" name="Google Shape;252;p27"/>
          <p:cNvSpPr/>
          <p:nvPr/>
        </p:nvSpPr>
        <p:spPr>
          <a:xfrm>
            <a:off x="6147250" y="3897788"/>
            <a:ext cx="663000" cy="5901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T1</a:t>
            </a:r>
            <a:endParaRPr/>
          </a:p>
        </p:txBody>
      </p:sp>
      <p:sp>
        <p:nvSpPr>
          <p:cNvPr id="253" name="Google Shape;253;p27"/>
          <p:cNvSpPr/>
          <p:nvPr/>
        </p:nvSpPr>
        <p:spPr>
          <a:xfrm>
            <a:off x="7031650" y="3897788"/>
            <a:ext cx="663000" cy="5901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T2</a:t>
            </a:r>
            <a:endParaRPr/>
          </a:p>
        </p:txBody>
      </p:sp>
      <p:sp>
        <p:nvSpPr>
          <p:cNvPr id="254" name="Google Shape;254;p27"/>
          <p:cNvSpPr/>
          <p:nvPr/>
        </p:nvSpPr>
        <p:spPr>
          <a:xfrm>
            <a:off x="7916025" y="3897788"/>
            <a:ext cx="663000" cy="5901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T3</a:t>
            </a:r>
            <a:endParaRPr/>
          </a:p>
        </p:txBody>
      </p:sp>
      <p:cxnSp>
        <p:nvCxnSpPr>
          <p:cNvPr id="255" name="Google Shape;255;p27"/>
          <p:cNvCxnSpPr>
            <a:stCxn id="252" idx="6"/>
            <a:endCxn id="253" idx="2"/>
          </p:cNvCxnSpPr>
          <p:nvPr/>
        </p:nvCxnSpPr>
        <p:spPr>
          <a:xfrm>
            <a:off x="6810250" y="4192838"/>
            <a:ext cx="22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" name="Google Shape;256;p27"/>
          <p:cNvCxnSpPr>
            <a:stCxn id="253" idx="6"/>
            <a:endCxn id="254" idx="2"/>
          </p:cNvCxnSpPr>
          <p:nvPr/>
        </p:nvCxnSpPr>
        <p:spPr>
          <a:xfrm>
            <a:off x="7694650" y="4192838"/>
            <a:ext cx="22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" name="Google Shape;257;p27"/>
          <p:cNvCxnSpPr>
            <a:stCxn id="252" idx="0"/>
            <a:endCxn id="251" idx="4"/>
          </p:cNvCxnSpPr>
          <p:nvPr/>
        </p:nvCxnSpPr>
        <p:spPr>
          <a:xfrm flipH="1" rot="10800000">
            <a:off x="6478750" y="3245288"/>
            <a:ext cx="884400" cy="65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" name="Google Shape;258;p27"/>
          <p:cNvCxnSpPr>
            <a:stCxn id="251" idx="4"/>
            <a:endCxn id="253" idx="0"/>
          </p:cNvCxnSpPr>
          <p:nvPr/>
        </p:nvCxnSpPr>
        <p:spPr>
          <a:xfrm>
            <a:off x="7363100" y="3245338"/>
            <a:ext cx="0" cy="65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" name="Google Shape;259;p27"/>
          <p:cNvCxnSpPr>
            <a:stCxn id="251" idx="4"/>
            <a:endCxn id="254" idx="0"/>
          </p:cNvCxnSpPr>
          <p:nvPr/>
        </p:nvCxnSpPr>
        <p:spPr>
          <a:xfrm>
            <a:off x="7363100" y="3245338"/>
            <a:ext cx="884400" cy="65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" name="Google Shape;260;p27"/>
          <p:cNvCxnSpPr>
            <a:stCxn id="251" idx="0"/>
            <a:endCxn id="250" idx="4"/>
          </p:cNvCxnSpPr>
          <p:nvPr/>
        </p:nvCxnSpPr>
        <p:spPr>
          <a:xfrm rot="10800000">
            <a:off x="7363100" y="2408638"/>
            <a:ext cx="0" cy="246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1" name="Google Shape;261;p27"/>
          <p:cNvSpPr/>
          <p:nvPr/>
        </p:nvSpPr>
        <p:spPr>
          <a:xfrm>
            <a:off x="3407709" y="2829275"/>
            <a:ext cx="2677800" cy="59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7"/>
          <p:cNvSpPr txBox="1"/>
          <p:nvPr/>
        </p:nvSpPr>
        <p:spPr>
          <a:xfrm>
            <a:off x="3254563" y="2026700"/>
            <a:ext cx="29343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Use densely connected GCN to update node representations on content node subgraph.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Page node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representation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updates by max-pooling on all the connected content nodes.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Use GAT to update the whole graph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3" name="Google Shape;263;p27"/>
          <p:cNvSpPr/>
          <p:nvPr/>
        </p:nvSpPr>
        <p:spPr>
          <a:xfrm>
            <a:off x="557675" y="3796525"/>
            <a:ext cx="2618100" cy="834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7"/>
          <p:cNvSpPr txBox="1"/>
          <p:nvPr/>
        </p:nvSpPr>
        <p:spPr>
          <a:xfrm>
            <a:off x="1226500" y="3414750"/>
            <a:ext cx="126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Max-pooling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Method-2 Multi-modalities KG</a:t>
            </a:r>
            <a:endParaRPr/>
          </a:p>
        </p:txBody>
      </p:sp>
      <p:sp>
        <p:nvSpPr>
          <p:cNvPr id="270" name="Google Shape;270;p28"/>
          <p:cNvSpPr txBox="1"/>
          <p:nvPr>
            <p:ph idx="1" type="body"/>
          </p:nvPr>
        </p:nvSpPr>
        <p:spPr>
          <a:xfrm>
            <a:off x="311700" y="1266325"/>
            <a:ext cx="3911400" cy="34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LayoutLMv3: pre-train multimodal Transformers for Document AI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Text embedding: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combination of word embeddings and position embeddings(OCR)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Image embedding: 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represent document images with linear projection features of image patches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/>
              <a:t>Similar with DiT</a:t>
            </a:r>
            <a:endParaRPr/>
          </a:p>
        </p:txBody>
      </p:sp>
      <p:pic>
        <p:nvPicPr>
          <p:cNvPr id="271" name="Google Shape;27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8054" y="1351350"/>
            <a:ext cx="4714251" cy="316547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8"/>
          <p:cNvSpPr txBox="1"/>
          <p:nvPr/>
        </p:nvSpPr>
        <p:spPr>
          <a:xfrm>
            <a:off x="4721400" y="4569025"/>
            <a:ext cx="3783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Open Sans"/>
                <a:ea typeface="Open Sans"/>
                <a:cs typeface="Open Sans"/>
                <a:sym typeface="Open Sans"/>
              </a:rPr>
              <a:t>Image resource: </a:t>
            </a:r>
            <a:r>
              <a:rPr lang="en" sz="700">
                <a:latin typeface="Open Sans"/>
                <a:ea typeface="Open Sans"/>
                <a:cs typeface="Open Sans"/>
                <a:sym typeface="Open Sans"/>
              </a:rPr>
              <a:t>https://arxiv.org/pdf/2204.08387.pdf</a:t>
            </a:r>
            <a:endParaRPr sz="7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9"/>
          <p:cNvSpPr txBox="1"/>
          <p:nvPr>
            <p:ph idx="1" type="body"/>
          </p:nvPr>
        </p:nvSpPr>
        <p:spPr>
          <a:xfrm>
            <a:off x="311700" y="1266325"/>
            <a:ext cx="4021200" cy="24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KG nodes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Each node contains word, </a:t>
            </a:r>
            <a:r>
              <a:rPr b="1" lang="en" sz="1600"/>
              <a:t>bounding box</a:t>
            </a:r>
            <a:r>
              <a:rPr lang="en" sz="1600"/>
              <a:t>, </a:t>
            </a:r>
            <a:r>
              <a:rPr b="1" lang="en" sz="1600"/>
              <a:t>document image</a:t>
            </a:r>
            <a:endParaRPr b="1"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KG edges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Same with method-1</a:t>
            </a:r>
            <a:endParaRPr sz="1600"/>
          </a:p>
        </p:txBody>
      </p:sp>
      <p:sp>
        <p:nvSpPr>
          <p:cNvPr id="278" name="Google Shape;278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Method-2 Multi-modalities KG</a:t>
            </a:r>
            <a:endParaRPr/>
          </a:p>
        </p:txBody>
      </p:sp>
      <p:pic>
        <p:nvPicPr>
          <p:cNvPr id="279" name="Google Shape;27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4525" y="3097822"/>
            <a:ext cx="1424652" cy="183504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0" name="Google Shape;280;p29"/>
          <p:cNvSpPr/>
          <p:nvPr/>
        </p:nvSpPr>
        <p:spPr>
          <a:xfrm>
            <a:off x="6110125" y="1914838"/>
            <a:ext cx="663000" cy="5901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</a:t>
            </a:r>
            <a:endParaRPr/>
          </a:p>
        </p:txBody>
      </p:sp>
      <p:sp>
        <p:nvSpPr>
          <p:cNvPr id="281" name="Google Shape;281;p29"/>
          <p:cNvSpPr/>
          <p:nvPr/>
        </p:nvSpPr>
        <p:spPr>
          <a:xfrm>
            <a:off x="5100088" y="1914838"/>
            <a:ext cx="663000" cy="590100"/>
          </a:xfrm>
          <a:prstGeom prst="ellipse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P1</a:t>
            </a:r>
            <a:endParaRPr/>
          </a:p>
        </p:txBody>
      </p:sp>
      <p:sp>
        <p:nvSpPr>
          <p:cNvPr id="282" name="Google Shape;282;p29"/>
          <p:cNvSpPr/>
          <p:nvPr/>
        </p:nvSpPr>
        <p:spPr>
          <a:xfrm>
            <a:off x="7120175" y="1914838"/>
            <a:ext cx="663000" cy="590100"/>
          </a:xfrm>
          <a:prstGeom prst="ellipse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P3</a:t>
            </a:r>
            <a:endParaRPr/>
          </a:p>
        </p:txBody>
      </p:sp>
      <p:sp>
        <p:nvSpPr>
          <p:cNvPr id="283" name="Google Shape;283;p29"/>
          <p:cNvSpPr/>
          <p:nvPr/>
        </p:nvSpPr>
        <p:spPr>
          <a:xfrm>
            <a:off x="4143413" y="1125538"/>
            <a:ext cx="663000" cy="5901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/>
              <a:t>1</a:t>
            </a:r>
            <a:endParaRPr/>
          </a:p>
        </p:txBody>
      </p:sp>
      <p:sp>
        <p:nvSpPr>
          <p:cNvPr id="284" name="Google Shape;284;p29"/>
          <p:cNvSpPr/>
          <p:nvPr/>
        </p:nvSpPr>
        <p:spPr>
          <a:xfrm>
            <a:off x="4143413" y="2754688"/>
            <a:ext cx="663000" cy="5901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/>
              <a:t>3</a:t>
            </a:r>
            <a:endParaRPr/>
          </a:p>
        </p:txBody>
      </p:sp>
      <p:sp>
        <p:nvSpPr>
          <p:cNvPr id="285" name="Google Shape;285;p29"/>
          <p:cNvSpPr/>
          <p:nvPr/>
        </p:nvSpPr>
        <p:spPr>
          <a:xfrm>
            <a:off x="4143413" y="1940113"/>
            <a:ext cx="663000" cy="5901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/>
              <a:t>2</a:t>
            </a:r>
            <a:endParaRPr/>
          </a:p>
        </p:txBody>
      </p:sp>
      <p:sp>
        <p:nvSpPr>
          <p:cNvPr id="286" name="Google Shape;286;p29"/>
          <p:cNvSpPr/>
          <p:nvPr/>
        </p:nvSpPr>
        <p:spPr>
          <a:xfrm>
            <a:off x="8265100" y="1110888"/>
            <a:ext cx="663000" cy="5901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/>
              <a:t>1</a:t>
            </a:r>
            <a:endParaRPr/>
          </a:p>
        </p:txBody>
      </p:sp>
      <p:sp>
        <p:nvSpPr>
          <p:cNvPr id="287" name="Google Shape;287;p29"/>
          <p:cNvSpPr/>
          <p:nvPr/>
        </p:nvSpPr>
        <p:spPr>
          <a:xfrm>
            <a:off x="8265100" y="1940113"/>
            <a:ext cx="663000" cy="5901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/>
              <a:t>2</a:t>
            </a:r>
            <a:endParaRPr/>
          </a:p>
        </p:txBody>
      </p:sp>
      <p:sp>
        <p:nvSpPr>
          <p:cNvPr id="288" name="Google Shape;288;p29"/>
          <p:cNvSpPr/>
          <p:nvPr/>
        </p:nvSpPr>
        <p:spPr>
          <a:xfrm>
            <a:off x="8265100" y="2769338"/>
            <a:ext cx="663000" cy="5901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/>
              <a:t>3</a:t>
            </a:r>
            <a:endParaRPr/>
          </a:p>
        </p:txBody>
      </p:sp>
      <p:cxnSp>
        <p:nvCxnSpPr>
          <p:cNvPr id="289" name="Google Shape;289;p29"/>
          <p:cNvCxnSpPr>
            <a:stCxn id="281" idx="6"/>
            <a:endCxn id="280" idx="2"/>
          </p:cNvCxnSpPr>
          <p:nvPr/>
        </p:nvCxnSpPr>
        <p:spPr>
          <a:xfrm>
            <a:off x="5763088" y="2209888"/>
            <a:ext cx="34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29"/>
          <p:cNvCxnSpPr>
            <a:stCxn id="280" idx="6"/>
            <a:endCxn id="282" idx="2"/>
          </p:cNvCxnSpPr>
          <p:nvPr/>
        </p:nvCxnSpPr>
        <p:spPr>
          <a:xfrm>
            <a:off x="6773125" y="2209888"/>
            <a:ext cx="34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29"/>
          <p:cNvCxnSpPr>
            <a:stCxn id="281" idx="2"/>
            <a:endCxn id="283" idx="6"/>
          </p:cNvCxnSpPr>
          <p:nvPr/>
        </p:nvCxnSpPr>
        <p:spPr>
          <a:xfrm rot="10800000">
            <a:off x="4806388" y="1420588"/>
            <a:ext cx="293700" cy="78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" name="Google Shape;292;p29"/>
          <p:cNvCxnSpPr>
            <a:stCxn id="283" idx="4"/>
            <a:endCxn id="285" idx="0"/>
          </p:cNvCxnSpPr>
          <p:nvPr/>
        </p:nvCxnSpPr>
        <p:spPr>
          <a:xfrm>
            <a:off x="4474913" y="1715638"/>
            <a:ext cx="0" cy="22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" name="Google Shape;293;p29"/>
          <p:cNvCxnSpPr>
            <a:stCxn id="285" idx="4"/>
            <a:endCxn id="284" idx="0"/>
          </p:cNvCxnSpPr>
          <p:nvPr/>
        </p:nvCxnSpPr>
        <p:spPr>
          <a:xfrm>
            <a:off x="4474913" y="2530213"/>
            <a:ext cx="0" cy="22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Google Shape;294;p29"/>
          <p:cNvCxnSpPr>
            <a:stCxn id="285" idx="6"/>
            <a:endCxn id="281" idx="2"/>
          </p:cNvCxnSpPr>
          <p:nvPr/>
        </p:nvCxnSpPr>
        <p:spPr>
          <a:xfrm flipH="1" rot="10800000">
            <a:off x="4806413" y="2209963"/>
            <a:ext cx="293700" cy="2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" name="Google Shape;295;p29"/>
          <p:cNvCxnSpPr>
            <a:stCxn id="284" idx="6"/>
            <a:endCxn id="281" idx="2"/>
          </p:cNvCxnSpPr>
          <p:nvPr/>
        </p:nvCxnSpPr>
        <p:spPr>
          <a:xfrm flipH="1" rot="10800000">
            <a:off x="4806413" y="2209738"/>
            <a:ext cx="293700" cy="84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" name="Google Shape;296;p29"/>
          <p:cNvCxnSpPr>
            <a:stCxn id="282" idx="6"/>
            <a:endCxn id="286" idx="2"/>
          </p:cNvCxnSpPr>
          <p:nvPr/>
        </p:nvCxnSpPr>
        <p:spPr>
          <a:xfrm flipH="1" rot="10800000">
            <a:off x="7783175" y="1405888"/>
            <a:ext cx="481800" cy="8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" name="Google Shape;297;p29"/>
          <p:cNvCxnSpPr>
            <a:stCxn id="282" idx="6"/>
            <a:endCxn id="287" idx="2"/>
          </p:cNvCxnSpPr>
          <p:nvPr/>
        </p:nvCxnSpPr>
        <p:spPr>
          <a:xfrm>
            <a:off x="7783175" y="2209888"/>
            <a:ext cx="481800" cy="2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" name="Google Shape;298;p29"/>
          <p:cNvCxnSpPr>
            <a:stCxn id="282" idx="6"/>
            <a:endCxn id="288" idx="2"/>
          </p:cNvCxnSpPr>
          <p:nvPr/>
        </p:nvCxnSpPr>
        <p:spPr>
          <a:xfrm>
            <a:off x="7783175" y="2209888"/>
            <a:ext cx="481800" cy="85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" name="Google Shape;299;p29"/>
          <p:cNvCxnSpPr>
            <a:stCxn id="286" idx="4"/>
            <a:endCxn id="287" idx="0"/>
          </p:cNvCxnSpPr>
          <p:nvPr/>
        </p:nvCxnSpPr>
        <p:spPr>
          <a:xfrm>
            <a:off x="8596600" y="1700988"/>
            <a:ext cx="0" cy="23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0" name="Google Shape;300;p29"/>
          <p:cNvCxnSpPr>
            <a:stCxn id="287" idx="4"/>
            <a:endCxn id="288" idx="0"/>
          </p:cNvCxnSpPr>
          <p:nvPr/>
        </p:nvCxnSpPr>
        <p:spPr>
          <a:xfrm>
            <a:off x="8596600" y="2530213"/>
            <a:ext cx="0" cy="23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1" name="Google Shape;301;p29"/>
          <p:cNvSpPr/>
          <p:nvPr/>
        </p:nvSpPr>
        <p:spPr>
          <a:xfrm>
            <a:off x="6110075" y="2751463"/>
            <a:ext cx="663000" cy="590100"/>
          </a:xfrm>
          <a:prstGeom prst="ellipse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P2</a:t>
            </a:r>
            <a:endParaRPr/>
          </a:p>
        </p:txBody>
      </p:sp>
      <p:sp>
        <p:nvSpPr>
          <p:cNvPr id="302" name="Google Shape;302;p29"/>
          <p:cNvSpPr/>
          <p:nvPr/>
        </p:nvSpPr>
        <p:spPr>
          <a:xfrm>
            <a:off x="5225725" y="3994013"/>
            <a:ext cx="663000" cy="5901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/>
              <a:t>1</a:t>
            </a:r>
            <a:endParaRPr/>
          </a:p>
        </p:txBody>
      </p:sp>
      <p:sp>
        <p:nvSpPr>
          <p:cNvPr id="303" name="Google Shape;303;p29"/>
          <p:cNvSpPr/>
          <p:nvPr/>
        </p:nvSpPr>
        <p:spPr>
          <a:xfrm>
            <a:off x="6110125" y="3994013"/>
            <a:ext cx="663000" cy="5901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/>
              <a:t>2</a:t>
            </a:r>
            <a:endParaRPr/>
          </a:p>
        </p:txBody>
      </p:sp>
      <p:sp>
        <p:nvSpPr>
          <p:cNvPr id="304" name="Google Shape;304;p29"/>
          <p:cNvSpPr/>
          <p:nvPr/>
        </p:nvSpPr>
        <p:spPr>
          <a:xfrm>
            <a:off x="6994500" y="3994013"/>
            <a:ext cx="663000" cy="5901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/>
              <a:t>3</a:t>
            </a:r>
            <a:endParaRPr/>
          </a:p>
        </p:txBody>
      </p:sp>
      <p:cxnSp>
        <p:nvCxnSpPr>
          <p:cNvPr id="305" name="Google Shape;305;p29"/>
          <p:cNvCxnSpPr>
            <a:stCxn id="302" idx="6"/>
            <a:endCxn id="303" idx="2"/>
          </p:cNvCxnSpPr>
          <p:nvPr/>
        </p:nvCxnSpPr>
        <p:spPr>
          <a:xfrm>
            <a:off x="5888725" y="4289063"/>
            <a:ext cx="22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" name="Google Shape;306;p29"/>
          <p:cNvCxnSpPr>
            <a:stCxn id="303" idx="6"/>
            <a:endCxn id="304" idx="2"/>
          </p:cNvCxnSpPr>
          <p:nvPr/>
        </p:nvCxnSpPr>
        <p:spPr>
          <a:xfrm>
            <a:off x="6773125" y="4289063"/>
            <a:ext cx="22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29"/>
          <p:cNvCxnSpPr>
            <a:stCxn id="302" idx="0"/>
            <a:endCxn id="301" idx="4"/>
          </p:cNvCxnSpPr>
          <p:nvPr/>
        </p:nvCxnSpPr>
        <p:spPr>
          <a:xfrm flipH="1" rot="10800000">
            <a:off x="5557225" y="3341513"/>
            <a:ext cx="884400" cy="65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29"/>
          <p:cNvCxnSpPr>
            <a:stCxn id="301" idx="4"/>
            <a:endCxn id="303" idx="0"/>
          </p:cNvCxnSpPr>
          <p:nvPr/>
        </p:nvCxnSpPr>
        <p:spPr>
          <a:xfrm>
            <a:off x="6441575" y="3341563"/>
            <a:ext cx="0" cy="65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" name="Google Shape;309;p29"/>
          <p:cNvCxnSpPr>
            <a:stCxn id="301" idx="4"/>
            <a:endCxn id="304" idx="0"/>
          </p:cNvCxnSpPr>
          <p:nvPr/>
        </p:nvCxnSpPr>
        <p:spPr>
          <a:xfrm>
            <a:off x="6441575" y="3341563"/>
            <a:ext cx="884400" cy="65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" name="Google Shape;310;p29"/>
          <p:cNvCxnSpPr>
            <a:stCxn id="301" idx="0"/>
            <a:endCxn id="280" idx="4"/>
          </p:cNvCxnSpPr>
          <p:nvPr/>
        </p:nvCxnSpPr>
        <p:spPr>
          <a:xfrm rot="10800000">
            <a:off x="6441575" y="2504863"/>
            <a:ext cx="0" cy="24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" name="Google Shape;311;p29"/>
          <p:cNvCxnSpPr>
            <a:stCxn id="281" idx="5"/>
            <a:endCxn id="301" idx="2"/>
          </p:cNvCxnSpPr>
          <p:nvPr/>
        </p:nvCxnSpPr>
        <p:spPr>
          <a:xfrm>
            <a:off x="5665993" y="2418519"/>
            <a:ext cx="444000" cy="62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2" name="Google Shape;312;p29"/>
          <p:cNvCxnSpPr>
            <a:stCxn id="301" idx="6"/>
            <a:endCxn id="282" idx="4"/>
          </p:cNvCxnSpPr>
          <p:nvPr/>
        </p:nvCxnSpPr>
        <p:spPr>
          <a:xfrm flipH="1" rot="10800000">
            <a:off x="6773075" y="2505013"/>
            <a:ext cx="678600" cy="54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3" name="Google Shape;313;p29"/>
          <p:cNvSpPr/>
          <p:nvPr/>
        </p:nvSpPr>
        <p:spPr>
          <a:xfrm>
            <a:off x="1131900" y="3197425"/>
            <a:ext cx="636600" cy="87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9"/>
          <p:cNvSpPr/>
          <p:nvPr/>
        </p:nvSpPr>
        <p:spPr>
          <a:xfrm>
            <a:off x="1182275" y="3341525"/>
            <a:ext cx="1004400" cy="87300"/>
          </a:xfrm>
          <a:prstGeom prst="rect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5" name="Google Shape;315;p29"/>
          <p:cNvCxnSpPr>
            <a:endCxn id="302" idx="2"/>
          </p:cNvCxnSpPr>
          <p:nvPr/>
        </p:nvCxnSpPr>
        <p:spPr>
          <a:xfrm>
            <a:off x="4512025" y="4122563"/>
            <a:ext cx="713700" cy="16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16" name="Google Shape;316;p29"/>
          <p:cNvCxnSpPr>
            <a:endCxn id="302" idx="2"/>
          </p:cNvCxnSpPr>
          <p:nvPr/>
        </p:nvCxnSpPr>
        <p:spPr>
          <a:xfrm flipH="1" rot="10800000">
            <a:off x="4499125" y="4289063"/>
            <a:ext cx="726600" cy="46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17" name="Google Shape;317;p29"/>
          <p:cNvSpPr txBox="1"/>
          <p:nvPr/>
        </p:nvSpPr>
        <p:spPr>
          <a:xfrm>
            <a:off x="2733850" y="4132425"/>
            <a:ext cx="1765200" cy="64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Open Sans"/>
              <a:buAutoNum type="arabicPeriod"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Word text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Open Sans"/>
              <a:buAutoNum type="arabicPeriod"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OCR bbox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Open Sans"/>
              <a:buAutoNum type="arabicPeriod"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Doc image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0"/>
          <p:cNvSpPr/>
          <p:nvPr/>
        </p:nvSpPr>
        <p:spPr>
          <a:xfrm>
            <a:off x="3152425" y="1667450"/>
            <a:ext cx="5679900" cy="3058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A4C2F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0"/>
          <p:cNvSpPr/>
          <p:nvPr/>
        </p:nvSpPr>
        <p:spPr>
          <a:xfrm>
            <a:off x="6131000" y="1826075"/>
            <a:ext cx="562500" cy="2800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0"/>
          <p:cNvSpPr/>
          <p:nvPr/>
        </p:nvSpPr>
        <p:spPr>
          <a:xfrm>
            <a:off x="4148750" y="1826075"/>
            <a:ext cx="562500" cy="1242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Method-2 </a:t>
            </a:r>
            <a:r>
              <a:rPr lang="en"/>
              <a:t>Multi-modalities KG</a:t>
            </a:r>
            <a:endParaRPr/>
          </a:p>
        </p:txBody>
      </p:sp>
      <p:grpSp>
        <p:nvGrpSpPr>
          <p:cNvPr id="326" name="Google Shape;326;p30"/>
          <p:cNvGrpSpPr/>
          <p:nvPr/>
        </p:nvGrpSpPr>
        <p:grpSpPr>
          <a:xfrm>
            <a:off x="727175" y="1818613"/>
            <a:ext cx="2175425" cy="948625"/>
            <a:chOff x="955625" y="1932513"/>
            <a:chExt cx="2175425" cy="948625"/>
          </a:xfrm>
        </p:grpSpPr>
        <p:pic>
          <p:nvPicPr>
            <p:cNvPr id="327" name="Google Shape;327;p3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55625" y="1932513"/>
              <a:ext cx="948625" cy="9486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8" name="Google Shape;328;p30"/>
            <p:cNvSpPr txBox="1"/>
            <p:nvPr/>
          </p:nvSpPr>
          <p:spPr>
            <a:xfrm>
              <a:off x="2114050" y="2206725"/>
              <a:ext cx="1017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Question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29" name="Google Shape;329;p30"/>
          <p:cNvSpPr/>
          <p:nvPr/>
        </p:nvSpPr>
        <p:spPr>
          <a:xfrm>
            <a:off x="470800" y="1627025"/>
            <a:ext cx="2586600" cy="3058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6B26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0"/>
          <p:cNvSpPr/>
          <p:nvPr/>
        </p:nvSpPr>
        <p:spPr>
          <a:xfrm>
            <a:off x="655025" y="1736025"/>
            <a:ext cx="2247600" cy="1105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0"/>
          <p:cNvSpPr txBox="1"/>
          <p:nvPr/>
        </p:nvSpPr>
        <p:spPr>
          <a:xfrm>
            <a:off x="470800" y="4685225"/>
            <a:ext cx="258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6B26B"/>
                </a:solidFill>
                <a:latin typeface="Open Sans"/>
                <a:ea typeface="Open Sans"/>
                <a:cs typeface="Open Sans"/>
                <a:sym typeface="Open Sans"/>
              </a:rPr>
              <a:t>Preprocessing</a:t>
            </a:r>
            <a:endParaRPr b="1">
              <a:solidFill>
                <a:srgbClr val="F6B26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2" name="Google Shape;332;p30"/>
          <p:cNvSpPr/>
          <p:nvPr/>
        </p:nvSpPr>
        <p:spPr>
          <a:xfrm>
            <a:off x="1565075" y="2881375"/>
            <a:ext cx="427500" cy="552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3" name="Google Shape;33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6225" y="3473848"/>
            <a:ext cx="1105200" cy="1105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34" name="Google Shape;334;p30"/>
          <p:cNvSpPr txBox="1"/>
          <p:nvPr/>
        </p:nvSpPr>
        <p:spPr>
          <a:xfrm>
            <a:off x="4790275" y="4685225"/>
            <a:ext cx="240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4C2F4"/>
                </a:solidFill>
                <a:latin typeface="Open Sans"/>
                <a:ea typeface="Open Sans"/>
                <a:cs typeface="Open Sans"/>
                <a:sym typeface="Open Sans"/>
              </a:rPr>
              <a:t>Model architecture</a:t>
            </a:r>
            <a:endParaRPr b="1">
              <a:solidFill>
                <a:srgbClr val="A4C2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5" name="Google Shape;335;p30"/>
          <p:cNvSpPr txBox="1"/>
          <p:nvPr/>
        </p:nvSpPr>
        <p:spPr>
          <a:xfrm rot="5400000">
            <a:off x="3834300" y="2371650"/>
            <a:ext cx="117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T5 encode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36" name="Google Shape;336;p30"/>
          <p:cNvCxnSpPr/>
          <p:nvPr/>
        </p:nvCxnSpPr>
        <p:spPr>
          <a:xfrm flipH="1" rot="10800000">
            <a:off x="2331425" y="1893750"/>
            <a:ext cx="1150200" cy="15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337" name="Google Shape;337;p30"/>
          <p:cNvCxnSpPr/>
          <p:nvPr/>
        </p:nvCxnSpPr>
        <p:spPr>
          <a:xfrm>
            <a:off x="2331425" y="4601850"/>
            <a:ext cx="1202100" cy="1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338" name="Google Shape;338;p30"/>
          <p:cNvSpPr/>
          <p:nvPr/>
        </p:nvSpPr>
        <p:spPr>
          <a:xfrm>
            <a:off x="3481625" y="1826075"/>
            <a:ext cx="562500" cy="2800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0"/>
          <p:cNvSpPr txBox="1"/>
          <p:nvPr/>
        </p:nvSpPr>
        <p:spPr>
          <a:xfrm rot="5400000">
            <a:off x="2373425" y="3015425"/>
            <a:ext cx="27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Input data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0" name="Google Shape;340;p30"/>
          <p:cNvSpPr/>
          <p:nvPr/>
        </p:nvSpPr>
        <p:spPr>
          <a:xfrm>
            <a:off x="4795975" y="1815425"/>
            <a:ext cx="562500" cy="280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0"/>
          <p:cNvSpPr/>
          <p:nvPr/>
        </p:nvSpPr>
        <p:spPr>
          <a:xfrm>
            <a:off x="5443200" y="1826075"/>
            <a:ext cx="562500" cy="280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0"/>
          <p:cNvSpPr txBox="1"/>
          <p:nvPr/>
        </p:nvSpPr>
        <p:spPr>
          <a:xfrm rot="5400000">
            <a:off x="5826500" y="3015425"/>
            <a:ext cx="117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T5 decode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3" name="Google Shape;343;p30"/>
          <p:cNvSpPr txBox="1"/>
          <p:nvPr/>
        </p:nvSpPr>
        <p:spPr>
          <a:xfrm rot="5400000">
            <a:off x="4166425" y="3026075"/>
            <a:ext cx="182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GraphConv layer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4" name="Google Shape;344;p30"/>
          <p:cNvSpPr txBox="1"/>
          <p:nvPr/>
        </p:nvSpPr>
        <p:spPr>
          <a:xfrm rot="5400000">
            <a:off x="4783025" y="3026075"/>
            <a:ext cx="182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conv.GATConv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5" name="Google Shape;345;p30"/>
          <p:cNvSpPr/>
          <p:nvPr/>
        </p:nvSpPr>
        <p:spPr>
          <a:xfrm>
            <a:off x="6818800" y="1826075"/>
            <a:ext cx="562500" cy="2800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0"/>
          <p:cNvSpPr txBox="1"/>
          <p:nvPr/>
        </p:nvSpPr>
        <p:spPr>
          <a:xfrm rot="5400000">
            <a:off x="5699875" y="3015425"/>
            <a:ext cx="27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Answer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7" name="Google Shape;347;p30"/>
          <p:cNvSpPr/>
          <p:nvPr/>
        </p:nvSpPr>
        <p:spPr>
          <a:xfrm>
            <a:off x="7505825" y="1842750"/>
            <a:ext cx="1125000" cy="14580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 answer</a:t>
            </a:r>
            <a:endParaRPr/>
          </a:p>
        </p:txBody>
      </p:sp>
      <p:sp>
        <p:nvSpPr>
          <p:cNvPr id="348" name="Google Shape;348;p30"/>
          <p:cNvSpPr/>
          <p:nvPr/>
        </p:nvSpPr>
        <p:spPr>
          <a:xfrm>
            <a:off x="7527275" y="3473775"/>
            <a:ext cx="1125000" cy="1105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answer</a:t>
            </a:r>
            <a:endParaRPr/>
          </a:p>
        </p:txBody>
      </p:sp>
      <p:sp>
        <p:nvSpPr>
          <p:cNvPr id="349" name="Google Shape;349;p30"/>
          <p:cNvSpPr/>
          <p:nvPr/>
        </p:nvSpPr>
        <p:spPr>
          <a:xfrm>
            <a:off x="4138800" y="3157500"/>
            <a:ext cx="562500" cy="14580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0"/>
          <p:cNvSpPr txBox="1"/>
          <p:nvPr/>
        </p:nvSpPr>
        <p:spPr>
          <a:xfrm rot="5400000">
            <a:off x="3834300" y="3686400"/>
            <a:ext cx="117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LMv3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356" name="Google Shape;356;p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Still running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We hope KG method is better than seq2seq method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Motivation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MP-DocVQA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Competition task baseline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Methods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2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Single-page DocVQA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864" y="1152425"/>
            <a:ext cx="7228274" cy="358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44097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Robust Reading Competition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Existing work on DocVQA only considers single-page document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real scenes, DocVQA applies to banking, insurance and public administration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address the multi-page </a:t>
            </a:r>
            <a:r>
              <a:rPr lang="en"/>
              <a:t>Doc VQA</a:t>
            </a:r>
            <a:r>
              <a:rPr lang="en"/>
              <a:t>, we should learn the reasoning from handwritten text, layout and graphical elements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3100" y="1430613"/>
            <a:ext cx="4189200" cy="297412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4721400" y="4569025"/>
            <a:ext cx="3783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Open Sans"/>
                <a:ea typeface="Open Sans"/>
                <a:cs typeface="Open Sans"/>
                <a:sym typeface="Open Sans"/>
              </a:rPr>
              <a:t>Image resource: https://arxiv.org/pdf/2212.05935.pdf</a:t>
            </a:r>
            <a:endParaRPr sz="7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MP-DocVQA Dataset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266325"/>
            <a:ext cx="37407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MP-DocVQA comprises 46K questions posed over 48K images of scanned pages that belong to 6K industry documents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Dataset(75/12.5/12.5):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Training: 36,230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Validation: 5,187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Testing: 5,019</a:t>
            </a:r>
            <a:endParaRPr sz="1600"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9175" y="3330700"/>
            <a:ext cx="5393125" cy="12383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/>
          <p:nvPr/>
        </p:nvSpPr>
        <p:spPr>
          <a:xfrm>
            <a:off x="3487425" y="4385350"/>
            <a:ext cx="5274900" cy="118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1400" y="1152425"/>
            <a:ext cx="3362325" cy="17716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4721400" y="4569025"/>
            <a:ext cx="3783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Open Sans"/>
                <a:ea typeface="Open Sans"/>
                <a:cs typeface="Open Sans"/>
                <a:sym typeface="Open Sans"/>
              </a:rPr>
              <a:t>Image resource: https://arxiv.org/pdf/2212.05935.pdf</a:t>
            </a:r>
            <a:endParaRPr sz="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" name="Google Shape;98;p17"/>
          <p:cNvSpPr/>
          <p:nvPr/>
        </p:nvSpPr>
        <p:spPr>
          <a:xfrm>
            <a:off x="7717850" y="1567275"/>
            <a:ext cx="249600" cy="1238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5071875" y="1266325"/>
            <a:ext cx="249600" cy="1503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/>
          <p:nvPr/>
        </p:nvSpPr>
        <p:spPr>
          <a:xfrm>
            <a:off x="6199600" y="1750400"/>
            <a:ext cx="2896800" cy="8214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MP-DocVQA Dataset example</a:t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475" y="1152425"/>
            <a:ext cx="1905921" cy="368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7346" y="1152425"/>
            <a:ext cx="1885896" cy="3686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42192" y="1152425"/>
            <a:ext cx="1930905" cy="368627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/>
        </p:nvSpPr>
        <p:spPr>
          <a:xfrm>
            <a:off x="6202050" y="1755225"/>
            <a:ext cx="29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Q: What time is the coffee break?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6202050" y="2155425"/>
            <a:ext cx="29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A: 11.14 to 11.39 a.m.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1" name="Google Shape;111;p18"/>
          <p:cNvSpPr/>
          <p:nvPr/>
        </p:nvSpPr>
        <p:spPr>
          <a:xfrm>
            <a:off x="265400" y="1319825"/>
            <a:ext cx="1503000" cy="400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Competition task baseline: Hi-VT5</a:t>
            </a:r>
            <a:endParaRPr/>
          </a:p>
        </p:txBody>
      </p:sp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311700" y="1266325"/>
            <a:ext cx="5934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Hierarchical Visual T5</a:t>
            </a:r>
            <a:endParaRPr/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2875" y="1673425"/>
            <a:ext cx="7013126" cy="3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 txBox="1"/>
          <p:nvPr/>
        </p:nvSpPr>
        <p:spPr>
          <a:xfrm>
            <a:off x="5360400" y="4733425"/>
            <a:ext cx="3783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Open Sans"/>
                <a:ea typeface="Open Sans"/>
                <a:cs typeface="Open Sans"/>
                <a:sym typeface="Open Sans"/>
              </a:rPr>
              <a:t>Image resource: https://arxiv.org/pdf/2212.05935.pdf</a:t>
            </a:r>
            <a:endParaRPr sz="7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311700" y="1266325"/>
            <a:ext cx="4182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Textual representation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Hi-VT5 utilizes a spatial embedding to better align the layout information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Visual representation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Hi-VT5 uses DiT to represent the page image as a set of patch embedding</a:t>
            </a:r>
            <a:endParaRPr sz="1600"/>
          </a:p>
        </p:txBody>
      </p:sp>
      <p:sp>
        <p:nvSpPr>
          <p:cNvPr id="125" name="Google Shape;125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Competition task baseline: Hi-VT5</a:t>
            </a:r>
            <a:endParaRPr/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1" y="1630020"/>
            <a:ext cx="4260302" cy="2939003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0"/>
          <p:cNvSpPr txBox="1"/>
          <p:nvPr/>
        </p:nvSpPr>
        <p:spPr>
          <a:xfrm>
            <a:off x="4721400" y="4569025"/>
            <a:ext cx="3783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Open Sans"/>
                <a:ea typeface="Open Sans"/>
                <a:cs typeface="Open Sans"/>
                <a:sym typeface="Open Sans"/>
              </a:rPr>
              <a:t>Image resource: </a:t>
            </a:r>
            <a:r>
              <a:rPr lang="en" sz="700">
                <a:latin typeface="Open Sans"/>
                <a:ea typeface="Open Sans"/>
                <a:cs typeface="Open Sans"/>
                <a:sym typeface="Open Sans"/>
              </a:rPr>
              <a:t>https://arxiv.org/pdf/2203.02378.pdf</a:t>
            </a:r>
            <a:endParaRPr sz="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8" name="Google Shape;128;p20"/>
          <p:cNvSpPr/>
          <p:nvPr/>
        </p:nvSpPr>
        <p:spPr>
          <a:xfrm>
            <a:off x="6397500" y="3275200"/>
            <a:ext cx="2325300" cy="1011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6600" y="1152425"/>
            <a:ext cx="6750808" cy="3686274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Competition task baseline</a:t>
            </a:r>
            <a:endParaRPr/>
          </a:p>
        </p:txBody>
      </p:sp>
      <p:sp>
        <p:nvSpPr>
          <p:cNvPr id="135" name="Google Shape;135;p21"/>
          <p:cNvSpPr/>
          <p:nvPr/>
        </p:nvSpPr>
        <p:spPr>
          <a:xfrm>
            <a:off x="5596775" y="4553100"/>
            <a:ext cx="462000" cy="203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