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8" r:id="rId2"/>
    <p:sldId id="276" r:id="rId3"/>
    <p:sldId id="279" r:id="rId4"/>
    <p:sldId id="280" r:id="rId5"/>
    <p:sldId id="281" r:id="rId6"/>
    <p:sldId id="256" r:id="rId7"/>
    <p:sldId id="258" r:id="rId8"/>
    <p:sldId id="282" r:id="rId9"/>
    <p:sldId id="259" r:id="rId10"/>
    <p:sldId id="283" r:id="rId11"/>
    <p:sldId id="284" r:id="rId12"/>
    <p:sldId id="260" r:id="rId13"/>
    <p:sldId id="261" r:id="rId14"/>
    <p:sldId id="262" r:id="rId15"/>
    <p:sldId id="263" r:id="rId16"/>
    <p:sldId id="264" r:id="rId17"/>
    <p:sldId id="265" r:id="rId18"/>
    <p:sldId id="267" r:id="rId19"/>
    <p:sldId id="268" r:id="rId20"/>
    <p:sldId id="269" r:id="rId21"/>
    <p:sldId id="271" r:id="rId22"/>
    <p:sldId id="272" r:id="rId23"/>
    <p:sldId id="273" r:id="rId24"/>
    <p:sldId id="277"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3928" userDrawn="1">
          <p15:clr>
            <a:srgbClr val="A4A3A4"/>
          </p15:clr>
        </p15:guide>
        <p15:guide id="6" orient="horz" pos="3864" userDrawn="1">
          <p15:clr>
            <a:srgbClr val="A4A3A4"/>
          </p15:clr>
        </p15:guide>
        <p15:guide id="7" pos="3840" userDrawn="1">
          <p15:clr>
            <a:srgbClr val="A4A3A4"/>
          </p15:clr>
        </p15:guide>
        <p15:guide id="8"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1869" autoAdjust="0"/>
  </p:normalViewPr>
  <p:slideViewPr>
    <p:cSldViewPr snapToGrid="0" showGuides="1">
      <p:cViewPr varScale="1">
        <p:scale>
          <a:sx n="99" d="100"/>
          <a:sy n="99" d="100"/>
        </p:scale>
        <p:origin x="312" y="72"/>
      </p:cViewPr>
      <p:guideLst>
        <p:guide orient="horz" pos="3928"/>
        <p:guide orient="horz" pos="3864"/>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2AA6D-4C36-468F-A1F7-A75937FB7F67}" type="datetimeFigureOut">
              <a:rPr lang="zh-TW" altLang="en-US" smtClean="0"/>
              <a:t>2021/1/7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8E1AB-02B1-4401-9F0C-262830C533C3}" type="slidenum">
              <a:rPr lang="zh-TW" altLang="en-US" smtClean="0"/>
              <a:t>‹#›</a:t>
            </a:fld>
            <a:endParaRPr lang="zh-TW" altLang="en-US"/>
          </a:p>
        </p:txBody>
      </p:sp>
    </p:spTree>
    <p:extLst>
      <p:ext uri="{BB962C8B-B14F-4D97-AF65-F5344CB8AC3E}">
        <p14:creationId xmlns:p14="http://schemas.microsoft.com/office/powerpoint/2010/main" val="841262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一種解決文件集群集合問題的快速譜法</a:t>
            </a:r>
            <a:endParaRPr lang="en-US" altLang="zh-TW" dirty="0" smtClean="0"/>
          </a:p>
          <a:p>
            <a:endParaRPr lang="en-US" altLang="zh-TW" dirty="0" smtClean="0"/>
          </a:p>
          <a:p>
            <a:r>
              <a:rPr lang="zh-TW" altLang="en-US" dirty="0" smtClean="0"/>
              <a:t>群集集成中的關鍵問題是如何組合群集器以產生最終的出色群集結果。 在本文中，我們介紹了一種頻譜方法來解決文檔聚類集成問題。 由於頻譜聚類不可避免地需要計算矩陣的特徵值和特徵向量，因此對於大規模文檔數據集，</a:t>
            </a:r>
            <a:r>
              <a:rPr lang="en-US" altLang="zh-TW" dirty="0" err="1" smtClean="0"/>
              <a:t>Itpsilas</a:t>
            </a:r>
            <a:r>
              <a:rPr lang="zh-TW" altLang="en-US" dirty="0" smtClean="0"/>
              <a:t>在計算上難以處理。 通過對相似矩陣進行代數變換，得到了一種可行的算法。 在</a:t>
            </a:r>
            <a:r>
              <a:rPr lang="en-US" altLang="zh-TW" dirty="0" smtClean="0"/>
              <a:t>TREC</a:t>
            </a:r>
            <a:r>
              <a:rPr lang="zh-TW" altLang="en-US" dirty="0" smtClean="0"/>
              <a:t>和</a:t>
            </a:r>
            <a:r>
              <a:rPr lang="en-US" altLang="zh-TW" dirty="0" smtClean="0"/>
              <a:t>Reuters</a:t>
            </a:r>
            <a:r>
              <a:rPr lang="zh-TW" altLang="en-US" dirty="0" smtClean="0"/>
              <a:t>文件集上進行的實驗表明，與其他典型的聚類集成技術相比，我們的頻譜算法可產生更好的聚類結果，而無需高昂的計算成本。</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2</a:t>
            </a:fld>
            <a:endParaRPr lang="zh-TW" altLang="en-US"/>
          </a:p>
        </p:txBody>
      </p:sp>
    </p:spTree>
    <p:extLst>
      <p:ext uri="{BB962C8B-B14F-4D97-AF65-F5344CB8AC3E}">
        <p14:creationId xmlns:p14="http://schemas.microsoft.com/office/powerpoint/2010/main" val="1561786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基於知識圖的改進的</a:t>
            </a:r>
            <a:r>
              <a:rPr lang="en-US" altLang="zh-TW" sz="1200" b="0" i="0" kern="1200" dirty="0" err="1" smtClean="0">
                <a:solidFill>
                  <a:schemeClr val="tx1"/>
                </a:solidFill>
                <a:effectLst/>
                <a:latin typeface="+mn-lt"/>
                <a:ea typeface="+mn-ea"/>
                <a:cs typeface="+mn-cs"/>
              </a:rPr>
              <a:t>K_Means</a:t>
            </a:r>
            <a:r>
              <a:rPr lang="zh-TW" altLang="en-US" sz="1200" b="0" i="0" kern="1200" dirty="0" smtClean="0">
                <a:solidFill>
                  <a:schemeClr val="tx1"/>
                </a:solidFill>
                <a:effectLst/>
                <a:latin typeface="+mn-lt"/>
                <a:ea typeface="+mn-ea"/>
                <a:cs typeface="+mn-cs"/>
              </a:rPr>
              <a:t>文檔聚類算法</a:t>
            </a:r>
          </a:p>
          <a:p>
            <a:r>
              <a:rPr lang="zh-TW" altLang="en-US" dirty="0" smtClean="0"/>
              <a:t/>
            </a:r>
            <a:br>
              <a:rPr lang="zh-TW" altLang="en-US" dirty="0" smtClean="0"/>
            </a:br>
            <a:r>
              <a:rPr lang="en-US" altLang="zh-TW" sz="1200" kern="1200" dirty="0" err="1" smtClean="0">
                <a:solidFill>
                  <a:schemeClr val="tx1"/>
                </a:solidFill>
                <a:effectLst/>
                <a:latin typeface="+mn-lt"/>
                <a:ea typeface="+mn-ea"/>
                <a:cs typeface="+mn-cs"/>
              </a:rPr>
              <a:t>K_means</a:t>
            </a:r>
            <a:r>
              <a:rPr lang="zh-TW" altLang="en-US" sz="1200" kern="1200" dirty="0" smtClean="0">
                <a:solidFill>
                  <a:schemeClr val="tx1"/>
                </a:solidFill>
                <a:effectLst/>
                <a:latin typeface="+mn-lt"/>
                <a:ea typeface="+mn-ea"/>
                <a:cs typeface="+mn-cs"/>
              </a:rPr>
              <a:t>算法是文本挖掘任務中典型的聚類算法之一。 </a:t>
            </a:r>
            <a:r>
              <a:rPr lang="en-US" altLang="zh-TW" sz="1200" kern="1200" dirty="0" err="1" smtClean="0">
                <a:solidFill>
                  <a:schemeClr val="tx1"/>
                </a:solidFill>
                <a:effectLst/>
                <a:latin typeface="+mn-lt"/>
                <a:ea typeface="+mn-ea"/>
                <a:cs typeface="+mn-cs"/>
              </a:rPr>
              <a:t>K_means</a:t>
            </a:r>
            <a:r>
              <a:rPr lang="zh-TW" altLang="en-US" sz="1200" kern="1200" dirty="0" smtClean="0">
                <a:solidFill>
                  <a:schemeClr val="tx1"/>
                </a:solidFill>
                <a:effectLst/>
                <a:latin typeface="+mn-lt"/>
                <a:ea typeface="+mn-ea"/>
                <a:cs typeface="+mn-cs"/>
              </a:rPr>
              <a:t>算法易於實現並且能夠以更好的可伸縮性處理大型數據集，因此被廣泛應用於許多領域。 然而，傳統的</a:t>
            </a:r>
            <a:r>
              <a:rPr lang="en-US" altLang="zh-TW" sz="1200" kern="1200" dirty="0" err="1" smtClean="0">
                <a:solidFill>
                  <a:schemeClr val="tx1"/>
                </a:solidFill>
                <a:effectLst/>
                <a:latin typeface="+mn-lt"/>
                <a:ea typeface="+mn-ea"/>
                <a:cs typeface="+mn-cs"/>
              </a:rPr>
              <a:t>K_means</a:t>
            </a:r>
            <a:r>
              <a:rPr lang="zh-TW" altLang="en-US" sz="1200" kern="1200" dirty="0" smtClean="0">
                <a:solidFill>
                  <a:schemeClr val="tx1"/>
                </a:solidFill>
                <a:effectLst/>
                <a:latin typeface="+mn-lt"/>
                <a:ea typeface="+mn-ea"/>
                <a:cs typeface="+mn-cs"/>
              </a:rPr>
              <a:t>算法對文本聚類的初始聚類質心的隨機選擇容易導致局部優化和聚類結果的不穩定。 因此，為克服這一缺點，本文提出了一種改進的</a:t>
            </a:r>
            <a:r>
              <a:rPr lang="en-US" altLang="zh-TW" sz="1200" kern="1200" dirty="0" err="1" smtClean="0">
                <a:solidFill>
                  <a:schemeClr val="tx1"/>
                </a:solidFill>
                <a:effectLst/>
                <a:latin typeface="+mn-lt"/>
                <a:ea typeface="+mn-ea"/>
                <a:cs typeface="+mn-cs"/>
              </a:rPr>
              <a:t>K_means</a:t>
            </a:r>
            <a:r>
              <a:rPr lang="zh-TW" altLang="en-US" sz="1200" kern="1200" dirty="0" smtClean="0">
                <a:solidFill>
                  <a:schemeClr val="tx1"/>
                </a:solidFill>
                <a:effectLst/>
                <a:latin typeface="+mn-lt"/>
                <a:ea typeface="+mn-ea"/>
                <a:cs typeface="+mn-cs"/>
              </a:rPr>
              <a:t>文檔聚類算法，該算法基於以下兩點：（</a:t>
            </a:r>
            <a:r>
              <a:rPr lang="en-US" altLang="zh-TW" sz="1200" kern="1200" dirty="0" err="1" smtClean="0">
                <a:solidFill>
                  <a:schemeClr val="tx1"/>
                </a:solidFill>
                <a:effectLst/>
                <a:latin typeface="+mn-lt"/>
                <a:ea typeface="+mn-ea"/>
                <a:cs typeface="+mn-cs"/>
              </a:rPr>
              <a:t>i</a:t>
            </a:r>
            <a:r>
              <a:rPr lang="zh-TW" altLang="en-US" sz="1200" kern="1200" dirty="0" smtClean="0">
                <a:solidFill>
                  <a:schemeClr val="tx1"/>
                </a:solidFill>
                <a:effectLst/>
                <a:latin typeface="+mn-lt"/>
                <a:ea typeface="+mn-ea"/>
                <a:cs typeface="+mn-cs"/>
              </a:rPr>
              <a:t>）使用概念距離來優化初始聚類質心的選擇，可以避免由聚類中心引起的弊端。 隨機選擇 （</a:t>
            </a:r>
            <a:r>
              <a:rPr lang="en-US" altLang="zh-TW" sz="1200" kern="1200" dirty="0" smtClean="0">
                <a:solidFill>
                  <a:schemeClr val="tx1"/>
                </a:solidFill>
                <a:effectLst/>
                <a:latin typeface="+mn-lt"/>
                <a:ea typeface="+mn-ea"/>
                <a:cs typeface="+mn-cs"/>
              </a:rPr>
              <a:t>ii</a:t>
            </a:r>
            <a:r>
              <a:rPr lang="zh-TW" altLang="en-US" sz="1200" kern="1200" dirty="0" smtClean="0">
                <a:solidFill>
                  <a:schemeClr val="tx1"/>
                </a:solidFill>
                <a:effectLst/>
                <a:latin typeface="+mn-lt"/>
                <a:ea typeface="+mn-ea"/>
                <a:cs typeface="+mn-cs"/>
              </a:rPr>
              <a:t>）通過優化文本相似度的計算，採用知識圖來改進傳統的</a:t>
            </a:r>
            <a:r>
              <a:rPr lang="en-US" altLang="zh-TW" sz="1200" kern="1200" dirty="0" err="1" smtClean="0">
                <a:solidFill>
                  <a:schemeClr val="tx1"/>
                </a:solidFill>
                <a:effectLst/>
                <a:latin typeface="+mn-lt"/>
                <a:ea typeface="+mn-ea"/>
                <a:cs typeface="+mn-cs"/>
              </a:rPr>
              <a:t>k_means</a:t>
            </a:r>
            <a:r>
              <a:rPr lang="zh-TW" altLang="en-US" sz="1200" kern="1200" dirty="0" smtClean="0">
                <a:solidFill>
                  <a:schemeClr val="tx1"/>
                </a:solidFill>
                <a:effectLst/>
                <a:latin typeface="+mn-lt"/>
                <a:ea typeface="+mn-ea"/>
                <a:cs typeface="+mn-cs"/>
              </a:rPr>
              <a:t>文本聚類算法。 理論分析和實驗結果表明，改進算法可以有效地優化文本聚類的準確性。</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11</a:t>
            </a:fld>
            <a:endParaRPr lang="zh-TW" altLang="en-US"/>
          </a:p>
        </p:txBody>
      </p:sp>
    </p:spTree>
    <p:extLst>
      <p:ext uri="{BB962C8B-B14F-4D97-AF65-F5344CB8AC3E}">
        <p14:creationId xmlns:p14="http://schemas.microsoft.com/office/powerpoint/2010/main" val="295424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a:t>
            </a:r>
            <a:r>
              <a:rPr lang="en-US" altLang="zh-TW" dirty="0" smtClean="0"/>
              <a:t>TFIDF</a:t>
            </a:r>
            <a:r>
              <a:rPr lang="zh-TW" altLang="en-US" dirty="0" smtClean="0"/>
              <a:t>算法的特徵詞權重研究與改進</a:t>
            </a:r>
            <a:endParaRPr lang="en-US" altLang="zh-TW" dirty="0" smtClean="0"/>
          </a:p>
          <a:p>
            <a:endParaRPr lang="en-US" altLang="zh-TW" dirty="0" smtClean="0"/>
          </a:p>
          <a:p>
            <a:r>
              <a:rPr lang="zh-TW" altLang="en-US" dirty="0" smtClean="0"/>
              <a:t>隨著雲時代的發展，越來越多的人被大數據所吸引。越來越多的應用程序涉及大數據。大數據的分析方法尤為重要。本文主要分析和研究用於大數據非結構化數據分類的特徵詞權重。首先，我們結合傳統特徵詞權重計算方法，分析了傳統</a:t>
            </a:r>
            <a:r>
              <a:rPr lang="en-US" altLang="zh-TW" dirty="0" smtClean="0"/>
              <a:t>TF-IDF</a:t>
            </a:r>
            <a:r>
              <a:rPr lang="zh-TW" altLang="en-US" dirty="0" smtClean="0"/>
              <a:t>算法的缺點，不考慮特徵詞的分佈。可能會導致某些沒有強烈辨別力的特徵詞權重更大。針對</a:t>
            </a:r>
            <a:r>
              <a:rPr lang="en-US" altLang="zh-TW" dirty="0" smtClean="0"/>
              <a:t>TFIDF</a:t>
            </a:r>
            <a:r>
              <a:rPr lang="zh-TW" altLang="en-US" dirty="0" smtClean="0"/>
              <a:t>算法的不足，結合文本分類的實際效果，修改了傳統</a:t>
            </a:r>
            <a:r>
              <a:rPr lang="en-US" altLang="zh-TW" dirty="0" smtClean="0"/>
              <a:t>TFIDF</a:t>
            </a:r>
            <a:r>
              <a:rPr lang="zh-TW" altLang="en-US" dirty="0" smtClean="0"/>
              <a:t>算法的公式，排除了乾擾特徵的內在影響，增加了類內離散的概念，提出了一種新的</a:t>
            </a:r>
            <a:r>
              <a:rPr lang="en-US" altLang="zh-TW" dirty="0" smtClean="0"/>
              <a:t>TFIDF</a:t>
            </a:r>
            <a:r>
              <a:rPr lang="zh-TW" altLang="en-US" dirty="0" smtClean="0"/>
              <a:t>算法。在實驗中，實驗數據來自人民新聞，涉及金融，軍事，娛樂和體育四大類，分別使用傳統的</a:t>
            </a:r>
            <a:r>
              <a:rPr lang="en-US" altLang="zh-TW" dirty="0" smtClean="0"/>
              <a:t>TFIDF</a:t>
            </a:r>
            <a:r>
              <a:rPr lang="zh-TW" altLang="en-US" dirty="0" smtClean="0"/>
              <a:t>算法和改進的</a:t>
            </a:r>
            <a:r>
              <a:rPr lang="en-US" altLang="zh-TW" dirty="0" smtClean="0"/>
              <a:t>TFIDF</a:t>
            </a:r>
            <a:r>
              <a:rPr lang="zh-TW" altLang="en-US" dirty="0" smtClean="0"/>
              <a:t>算法計算測試值。結果表明，改進的</a:t>
            </a:r>
            <a:r>
              <a:rPr lang="en-US" altLang="zh-TW" dirty="0" smtClean="0"/>
              <a:t>TFIDF</a:t>
            </a:r>
            <a:r>
              <a:rPr lang="zh-TW" altLang="en-US" dirty="0" smtClean="0"/>
              <a:t>算法比傳統的</a:t>
            </a:r>
            <a:r>
              <a:rPr lang="en-US" altLang="zh-TW" dirty="0" smtClean="0"/>
              <a:t>TFIDF</a:t>
            </a:r>
            <a:r>
              <a:rPr lang="zh-TW" altLang="en-US" dirty="0" smtClean="0"/>
              <a:t>算法具有更高的精度。</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12</a:t>
            </a:fld>
            <a:endParaRPr lang="zh-TW" altLang="en-US"/>
          </a:p>
        </p:txBody>
      </p:sp>
    </p:spTree>
    <p:extLst>
      <p:ext uri="{BB962C8B-B14F-4D97-AF65-F5344CB8AC3E}">
        <p14:creationId xmlns:p14="http://schemas.microsoft.com/office/powerpoint/2010/main" val="2006806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文獻檢索中改進的</a:t>
            </a:r>
            <a:r>
              <a:rPr lang="en-US" altLang="zh-TW" dirty="0" smtClean="0"/>
              <a:t>TFIDF</a:t>
            </a:r>
            <a:r>
              <a:rPr lang="zh-TW" altLang="en-US" dirty="0" smtClean="0"/>
              <a:t>加權技術</a:t>
            </a:r>
            <a:endParaRPr lang="en-US" altLang="zh-TW" dirty="0" smtClean="0"/>
          </a:p>
          <a:p>
            <a:endParaRPr lang="en-US" altLang="zh-TW" dirty="0" smtClean="0"/>
          </a:p>
          <a:p>
            <a:r>
              <a:rPr lang="zh-TW" altLang="en-US" dirty="0" smtClean="0"/>
              <a:t>在信息檢索中，通常使用詞彙匹配來檢索文檔，該匹配將用戶查詢中的單詞與在一組文檔中找到的單詞進行匹配。信息檢索中使用的重要模型是向量空間模型，其中這些詞在空間中表示為向量，並使用稱為</a:t>
            </a:r>
            <a:r>
              <a:rPr lang="en-US" altLang="zh-TW" dirty="0" smtClean="0"/>
              <a:t>TFIDF</a:t>
            </a:r>
            <a:r>
              <a:rPr lang="zh-TW" altLang="en-US" dirty="0" smtClean="0"/>
              <a:t>（術語頻率倒排文檔頻率）的常用加權技術分配了權重。在本文中，我們設計了三種新的加權技術來改進</a:t>
            </a:r>
            <a:r>
              <a:rPr lang="en-US" altLang="zh-TW" dirty="0" smtClean="0"/>
              <a:t>TFIDF</a:t>
            </a:r>
            <a:r>
              <a:rPr lang="zh-TW" altLang="en-US" dirty="0" smtClean="0"/>
              <a:t>加權技術。第一種技術是分散單詞權重增強（</a:t>
            </a:r>
            <a:r>
              <a:rPr lang="en-US" altLang="zh-TW" dirty="0" smtClean="0"/>
              <a:t>DWWA</a:t>
            </a:r>
            <a:r>
              <a:rPr lang="zh-TW" altLang="en-US" dirty="0" smtClean="0"/>
              <a:t>），它使文檔大多數段落中分佈的單詞具有更大的權重。我們認為這些詞比少數段落中的詞更重要。第二種技術稱為“標題權重增強”（</a:t>
            </a:r>
            <a:r>
              <a:rPr lang="en-US" altLang="zh-TW" dirty="0" smtClean="0"/>
              <a:t>TWA</a:t>
            </a:r>
            <a:r>
              <a:rPr lang="zh-TW" altLang="en-US" dirty="0" smtClean="0"/>
              <a:t>），它使文檔標題和第一段中的單詞具有更大的權重。第三種技術稱為“第一排單詞權重增強”（</a:t>
            </a:r>
            <a:r>
              <a:rPr lang="en-US" altLang="zh-TW" dirty="0" smtClean="0"/>
              <a:t>FRWWA</a:t>
            </a:r>
            <a:r>
              <a:rPr lang="zh-TW" altLang="en-US" dirty="0" smtClean="0"/>
              <a:t>），它進一步增加了文檔中最常用單詞的權重。我們測試了這三種技術，發現在我們的系統中檢索到了更多相關文檔。</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13</a:t>
            </a:fld>
            <a:endParaRPr lang="zh-TW" altLang="en-US"/>
          </a:p>
        </p:txBody>
      </p:sp>
    </p:spTree>
    <p:extLst>
      <p:ext uri="{BB962C8B-B14F-4D97-AF65-F5344CB8AC3E}">
        <p14:creationId xmlns:p14="http://schemas.microsoft.com/office/powerpoint/2010/main" val="121060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a:t>
            </a:r>
            <a:r>
              <a:rPr lang="en-US" altLang="zh-TW" dirty="0" smtClean="0"/>
              <a:t>TFIDF</a:t>
            </a:r>
            <a:r>
              <a:rPr lang="zh-TW" altLang="en-US" dirty="0" smtClean="0"/>
              <a:t>的文本特徵選擇方法的改進</a:t>
            </a:r>
          </a:p>
          <a:p>
            <a:endParaRPr lang="zh-TW" altLang="en-US" dirty="0" smtClean="0"/>
          </a:p>
          <a:p>
            <a:r>
              <a:rPr lang="en-US" altLang="zh-TW" dirty="0" smtClean="0"/>
              <a:t>TFIDF</a:t>
            </a:r>
            <a:r>
              <a:rPr lang="zh-TW" altLang="en-US" dirty="0" smtClean="0"/>
              <a:t>是用於選擇文本功能的一種常見方法，但是它有很多缺點。 首先，如果該術語僅頻繁出現在屬於同一類別的文檔中而很少出現在另一類別的文檔中，則該方法低估了該術語可以代表該類別的文檔的特徵。 第二個</a:t>
            </a:r>
            <a:r>
              <a:rPr lang="en-US" altLang="zh-TW" dirty="0" smtClean="0"/>
              <a:t>TFIDF</a:t>
            </a:r>
            <a:r>
              <a:rPr lang="zh-TW" altLang="en-US" dirty="0" smtClean="0"/>
              <a:t>忽略了要素與類之間的關係。 提出了改進的</a:t>
            </a:r>
            <a:r>
              <a:rPr lang="en-US" altLang="zh-TW" dirty="0" smtClean="0"/>
              <a:t>TFIDF</a:t>
            </a:r>
            <a:r>
              <a:rPr lang="zh-TW" altLang="en-US" dirty="0" smtClean="0"/>
              <a:t>策略，並結合簡單距離矢量的文本分類方法與傳統的</a:t>
            </a:r>
            <a:r>
              <a:rPr lang="en-US" altLang="zh-TW" dirty="0" smtClean="0"/>
              <a:t>TFIDF</a:t>
            </a:r>
            <a:r>
              <a:rPr lang="zh-TW" altLang="en-US" dirty="0" smtClean="0"/>
              <a:t>進行比較，取得了很好的分類效果，實驗證明了其可行性。</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14</a:t>
            </a:fld>
            <a:endParaRPr lang="zh-TW" altLang="en-US"/>
          </a:p>
        </p:txBody>
      </p:sp>
    </p:spTree>
    <p:extLst>
      <p:ext uri="{BB962C8B-B14F-4D97-AF65-F5344CB8AC3E}">
        <p14:creationId xmlns:p14="http://schemas.microsoft.com/office/powerpoint/2010/main" val="1521211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基於改進</a:t>
            </a:r>
            <a:r>
              <a:rPr lang="en-US" altLang="zh-TW" dirty="0" smtClean="0"/>
              <a:t>TFIDF</a:t>
            </a:r>
            <a:r>
              <a:rPr lang="zh-TW" altLang="en-US" dirty="0" smtClean="0"/>
              <a:t>的文本特徵選擇算法</a:t>
            </a:r>
            <a:endParaRPr lang="en-US" altLang="zh-TW" dirty="0" smtClean="0"/>
          </a:p>
          <a:p>
            <a:endParaRPr lang="en-US" altLang="zh-TW" dirty="0" smtClean="0"/>
          </a:p>
          <a:p>
            <a:r>
              <a:rPr lang="zh-TW" altLang="en-US" dirty="0" smtClean="0"/>
              <a:t>在中文文本分類系統中，對於大多數使用向量空間模型（</a:t>
            </a:r>
            <a:r>
              <a:rPr lang="en-US" altLang="zh-TW" dirty="0" smtClean="0"/>
              <a:t>VSM</a:t>
            </a:r>
            <a:r>
              <a:rPr lang="zh-TW" altLang="en-US" dirty="0" smtClean="0"/>
              <a:t>）的分類器，文檔的所有屬性都構成一個高維特徵空間。 特徵空間的高維性是分類的瓶頸。 </a:t>
            </a:r>
            <a:r>
              <a:rPr lang="en-US" altLang="zh-TW" dirty="0" smtClean="0"/>
              <a:t>TFIDF</a:t>
            </a:r>
            <a:r>
              <a:rPr lang="zh-TW" altLang="en-US" dirty="0" smtClean="0"/>
              <a:t>是一種用於度量文檔中術語的常用方法。 該方法很簡單，但是它不考慮類別之間項的不平衡分佈。 本文對</a:t>
            </a:r>
            <a:r>
              <a:rPr lang="en-US" altLang="zh-TW" dirty="0" smtClean="0"/>
              <a:t>TFIDF</a:t>
            </a:r>
            <a:r>
              <a:rPr lang="zh-TW" altLang="en-US" dirty="0" smtClean="0"/>
              <a:t>特徵選擇算法進行了深入分析，提出了一種基於基尼指數理論的</a:t>
            </a:r>
            <a:r>
              <a:rPr lang="en-US" altLang="zh-TW" dirty="0" smtClean="0"/>
              <a:t>TFIDF</a:t>
            </a:r>
            <a:r>
              <a:rPr lang="zh-TW" altLang="en-US" dirty="0" smtClean="0"/>
              <a:t>特徵選擇方法。 實驗結果表明，該方法對提高文本分類的準確性是有效的。</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15</a:t>
            </a:fld>
            <a:endParaRPr lang="zh-TW" altLang="en-US"/>
          </a:p>
        </p:txBody>
      </p:sp>
    </p:spTree>
    <p:extLst>
      <p:ext uri="{BB962C8B-B14F-4D97-AF65-F5344CB8AC3E}">
        <p14:creationId xmlns:p14="http://schemas.microsoft.com/office/powerpoint/2010/main" val="3859850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基於改進</a:t>
            </a:r>
            <a:r>
              <a:rPr lang="en-US" altLang="zh-TW" dirty="0" smtClean="0"/>
              <a:t>TFIDF</a:t>
            </a:r>
            <a:r>
              <a:rPr lang="zh-TW" altLang="en-US" dirty="0" smtClean="0"/>
              <a:t>的特徵選擇方法</a:t>
            </a:r>
            <a:endParaRPr lang="en-US" altLang="zh-TW" dirty="0" smtClean="0"/>
          </a:p>
          <a:p>
            <a:endParaRPr lang="en-US" altLang="zh-TW" dirty="0" smtClean="0"/>
          </a:p>
          <a:p>
            <a:r>
              <a:rPr lang="zh-TW" altLang="en-US" dirty="0" smtClean="0"/>
              <a:t>特徵選擇是減少文本分類系統中向量維數的有效方法。 在分析了幾種常用的特徵選擇評估函數後，我們將術語權重函數應用於特徵選擇。 提出了一種基於改進</a:t>
            </a:r>
            <a:r>
              <a:rPr lang="en-US" altLang="zh-TW" dirty="0" smtClean="0"/>
              <a:t>TFIDF</a:t>
            </a:r>
            <a:r>
              <a:rPr lang="zh-TW" altLang="en-US" dirty="0" smtClean="0"/>
              <a:t>方法的評估函數。 在該功能中，將類別信息引入特徵項，並選擇相關類別的特徵項以彌補</a:t>
            </a:r>
            <a:r>
              <a:rPr lang="en-US" altLang="zh-TW" dirty="0" smtClean="0"/>
              <a:t>TFIDF</a:t>
            </a:r>
            <a:r>
              <a:rPr lang="zh-TW" altLang="en-US" dirty="0" smtClean="0"/>
              <a:t>的缺點。 實驗證明該方法簡單可行。 在提高所選功能子集的效率方面是有利的。</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16</a:t>
            </a:fld>
            <a:endParaRPr lang="zh-TW" altLang="en-US"/>
          </a:p>
        </p:txBody>
      </p:sp>
    </p:spTree>
    <p:extLst>
      <p:ext uri="{BB962C8B-B14F-4D97-AF65-F5344CB8AC3E}">
        <p14:creationId xmlns:p14="http://schemas.microsoft.com/office/powerpoint/2010/main" val="1637520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文本挖掘中改進的特徵選擇方法</a:t>
            </a:r>
            <a:r>
              <a:rPr lang="en-US" altLang="zh-TW" dirty="0" smtClean="0"/>
              <a:t>TFIDF</a:t>
            </a:r>
          </a:p>
          <a:p>
            <a:endParaRPr lang="en-US" altLang="zh-TW" dirty="0" smtClean="0"/>
          </a:p>
          <a:p>
            <a:r>
              <a:rPr lang="zh-TW" altLang="en-US" dirty="0" smtClean="0"/>
              <a:t>在信息檢索中，通常使用詞彙匹配來檢索文檔，該匹配將用戶查詢中的單詞與在一組文檔中找到的單詞進行匹配。信息檢索中使用的重要模型是向量空間模型，其中這些詞在空間中表示為向量，並使用稱為</a:t>
            </a:r>
            <a:r>
              <a:rPr lang="en-US" altLang="zh-TW" dirty="0" smtClean="0"/>
              <a:t>TFIDF</a:t>
            </a:r>
            <a:r>
              <a:rPr lang="zh-TW" altLang="en-US" dirty="0" smtClean="0"/>
              <a:t>（術語頻率倒排文檔頻率）的常用加權技術分配了權重。在本文中，我們設計了三種新的加權技術來改進</a:t>
            </a:r>
            <a:r>
              <a:rPr lang="en-US" altLang="zh-TW" dirty="0" smtClean="0"/>
              <a:t>TFIDF</a:t>
            </a:r>
            <a:r>
              <a:rPr lang="zh-TW" altLang="en-US" dirty="0" smtClean="0"/>
              <a:t>加權技術。第一種技術是分散單詞權重增強（</a:t>
            </a:r>
            <a:r>
              <a:rPr lang="en-US" altLang="zh-TW" dirty="0" smtClean="0"/>
              <a:t>DWWA</a:t>
            </a:r>
            <a:r>
              <a:rPr lang="zh-TW" altLang="en-US" dirty="0" smtClean="0"/>
              <a:t>），它使文檔大多數段落中分佈的單詞具有更大的權重。我們認為這些詞比少數段落中的詞更重要。第二種技術稱為“標題權重增強”（</a:t>
            </a:r>
            <a:r>
              <a:rPr lang="en-US" altLang="zh-TW" dirty="0" smtClean="0"/>
              <a:t>TWA</a:t>
            </a:r>
            <a:r>
              <a:rPr lang="zh-TW" altLang="en-US" dirty="0" smtClean="0"/>
              <a:t>），它使文檔標題和第一段中的單詞具有更大的權重。第三種技術稱為“第一排單詞權重增強”（</a:t>
            </a:r>
            <a:r>
              <a:rPr lang="en-US" altLang="zh-TW" dirty="0" smtClean="0"/>
              <a:t>FRWWA</a:t>
            </a:r>
            <a:r>
              <a:rPr lang="zh-TW" altLang="en-US" dirty="0" smtClean="0"/>
              <a:t>），它進一步增加了文檔中最常用單詞的權重。我們測試了這三種技術，發現在我們的系統中檢索到了更多相關文檔。</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17</a:t>
            </a:fld>
            <a:endParaRPr lang="zh-TW" altLang="en-US"/>
          </a:p>
        </p:txBody>
      </p:sp>
    </p:spTree>
    <p:extLst>
      <p:ext uri="{BB962C8B-B14F-4D97-AF65-F5344CB8AC3E}">
        <p14:creationId xmlns:p14="http://schemas.microsoft.com/office/powerpoint/2010/main" val="1000947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a:t>
            </a:r>
            <a:r>
              <a:rPr lang="en-US" altLang="zh-TW" dirty="0" err="1" smtClean="0"/>
              <a:t>tfidf</a:t>
            </a:r>
            <a:r>
              <a:rPr lang="zh-TW" altLang="en-US" dirty="0" smtClean="0"/>
              <a:t>，文檔分類中的各種</a:t>
            </a:r>
            <a:r>
              <a:rPr lang="en-US" altLang="zh-TW" dirty="0" err="1" smtClean="0"/>
              <a:t>tf-idf</a:t>
            </a:r>
            <a:r>
              <a:rPr lang="zh-TW" altLang="en-US" dirty="0" smtClean="0"/>
              <a:t>術語加權策略</a:t>
            </a:r>
            <a:endParaRPr lang="en-US" altLang="zh-TW" dirty="0" smtClean="0"/>
          </a:p>
          <a:p>
            <a:endParaRPr lang="en-US" altLang="zh-TW" dirty="0" smtClean="0"/>
          </a:p>
          <a:p>
            <a:r>
              <a:rPr lang="zh-TW" altLang="en-US" dirty="0" smtClean="0"/>
              <a:t>術語加權策略在與文本處理相關的領域（例如文本分類和信息檢索）中扮演著至關重要的角色。 在這樣的系統中，術語頻率，逆文檔頻率和文檔長度規範化是製定術語加權策略時要考慮的重要因素。 提出了術語長度規範化，以提供相等的機會來檢索冗長的文檔和較短的文檔。 但是，很短的文檔中可能對用戶無用的術語（尤其是在</a:t>
            </a:r>
            <a:r>
              <a:rPr lang="en-US" altLang="zh-TW" dirty="0" smtClean="0"/>
              <a:t>Web</a:t>
            </a:r>
            <a:r>
              <a:rPr lang="zh-TW" altLang="en-US" dirty="0" smtClean="0"/>
              <a:t>信息檢索的情況下）可能被賦予很高的權重，從而導致以下情況：較短的文檔比與用戶信息更相關的冗長的文檔排名更高。 需要。 在這項研究中，提出了一種新的</a:t>
            </a:r>
            <a:r>
              <a:rPr lang="en-US" altLang="zh-TW" dirty="0" smtClean="0"/>
              <a:t>R-</a:t>
            </a:r>
            <a:r>
              <a:rPr lang="en-US" altLang="zh-TW" dirty="0" err="1" smtClean="0"/>
              <a:t>tfidf</a:t>
            </a:r>
            <a:r>
              <a:rPr lang="zh-TW" altLang="en-US" dirty="0" smtClean="0"/>
              <a:t>術語加權策略，以減輕文檔長度標準化的副作用。 實驗結果表明，該方法可以在一定程度上提高文本分類的性能。</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18</a:t>
            </a:fld>
            <a:endParaRPr lang="zh-TW" altLang="en-US"/>
          </a:p>
        </p:txBody>
      </p:sp>
    </p:spTree>
    <p:extLst>
      <p:ext uri="{BB962C8B-B14F-4D97-AF65-F5344CB8AC3E}">
        <p14:creationId xmlns:p14="http://schemas.microsoft.com/office/powerpoint/2010/main" val="2009796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a:t>
            </a:r>
            <a:r>
              <a:rPr lang="en-US" altLang="zh-TW" dirty="0" smtClean="0"/>
              <a:t>word2vec</a:t>
            </a:r>
            <a:r>
              <a:rPr lang="zh-TW" altLang="en-US" dirty="0" smtClean="0"/>
              <a:t>和改進的</a:t>
            </a:r>
            <a:r>
              <a:rPr lang="en-US" altLang="zh-TW" dirty="0" smtClean="0"/>
              <a:t>TDFIDF</a:t>
            </a:r>
            <a:r>
              <a:rPr lang="zh-TW" altLang="en-US" dirty="0" smtClean="0"/>
              <a:t>合併權重的短文本</a:t>
            </a:r>
            <a:r>
              <a:rPr lang="zh-TW" altLang="en-US" dirty="0" smtClean="0"/>
              <a:t>分類</a:t>
            </a:r>
            <a:endParaRPr lang="en-US" altLang="zh-TW" dirty="0" smtClean="0"/>
          </a:p>
          <a:p>
            <a:endParaRPr lang="zh-TW" altLang="en-US" dirty="0" smtClean="0"/>
          </a:p>
          <a:p>
            <a:r>
              <a:rPr lang="zh-TW" altLang="en-US" dirty="0" smtClean="0"/>
              <a:t>隨著信息技術的發展，當代社會的信息量呈指數級增長。 它不僅包含我們所需的信息，還包含我們不需要的冗餘信息。 因此，如何傳遞海量數據進行算法處理，過濾掉我們不需要的信息，一直是信息檢索領域的熱點。 </a:t>
            </a:r>
            <a:r>
              <a:rPr lang="en-US" altLang="zh-TW" dirty="0" smtClean="0"/>
              <a:t>TF-IDF</a:t>
            </a:r>
            <a:r>
              <a:rPr lang="zh-TW" altLang="en-US" dirty="0" smtClean="0"/>
              <a:t>是統計方法之一，但是傳統的</a:t>
            </a:r>
            <a:r>
              <a:rPr lang="en-US" altLang="zh-TW" dirty="0" smtClean="0"/>
              <a:t>TF-IDF</a:t>
            </a:r>
            <a:r>
              <a:rPr lang="zh-TW" altLang="en-US" dirty="0" smtClean="0"/>
              <a:t>方法只是強調了小頻率詞彙的重要性，但並未反映關鍵字在上下文中的作用； 一旦遇到一些非常有用的詞彙，將對分類結果產生不良影響。 因此，我們介紹了</a:t>
            </a:r>
            <a:r>
              <a:rPr lang="en-US" altLang="zh-TW" dirty="0" smtClean="0"/>
              <a:t>word2vec</a:t>
            </a:r>
            <a:r>
              <a:rPr lang="zh-TW" altLang="en-US" dirty="0" smtClean="0"/>
              <a:t>模型和用於組合權重的改進的</a:t>
            </a:r>
            <a:r>
              <a:rPr lang="en-US" altLang="zh-TW" dirty="0" smtClean="0"/>
              <a:t>TFIDF</a:t>
            </a:r>
            <a:r>
              <a:rPr lang="zh-TW" altLang="en-US" dirty="0" smtClean="0"/>
              <a:t>算法。 實驗表明，該模型的檢索結果優於傳統的兩種模型。</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19</a:t>
            </a:fld>
            <a:endParaRPr lang="zh-TW" altLang="en-US"/>
          </a:p>
        </p:txBody>
      </p:sp>
    </p:spTree>
    <p:extLst>
      <p:ext uri="{BB962C8B-B14F-4D97-AF65-F5344CB8AC3E}">
        <p14:creationId xmlns:p14="http://schemas.microsoft.com/office/powerpoint/2010/main" val="308746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a:t>
            </a:r>
            <a:r>
              <a:rPr lang="en-US" altLang="zh-TW" dirty="0" smtClean="0"/>
              <a:t>Word2vec</a:t>
            </a:r>
            <a:r>
              <a:rPr lang="zh-TW" altLang="en-US" dirty="0" smtClean="0"/>
              <a:t>的情感詞典構建</a:t>
            </a:r>
            <a:r>
              <a:rPr lang="zh-TW" altLang="en-US" dirty="0" smtClean="0"/>
              <a:t>方法</a:t>
            </a:r>
            <a:endParaRPr lang="en-US" altLang="zh-TW" dirty="0" smtClean="0"/>
          </a:p>
          <a:p>
            <a:endParaRPr lang="zh-TW" altLang="en-US" dirty="0" smtClean="0"/>
          </a:p>
          <a:p>
            <a:r>
              <a:rPr lang="zh-TW" altLang="en-US" dirty="0" smtClean="0"/>
              <a:t>在自然語言處理中，情感詞典是文本情感分析的有效方法。 針對情感和語義表達中現有情感詞典的不足，提出了一種基於</a:t>
            </a:r>
            <a:r>
              <a:rPr lang="en-US" altLang="zh-TW" dirty="0" smtClean="0"/>
              <a:t>word2vec</a:t>
            </a:r>
            <a:r>
              <a:rPr lang="zh-TW" altLang="en-US" dirty="0" smtClean="0"/>
              <a:t>的域情感詞典構建方法。 該方法在現有漢語情感詞典的基礎上，利用</a:t>
            </a:r>
            <a:r>
              <a:rPr lang="en-US" altLang="zh-TW" dirty="0" smtClean="0"/>
              <a:t>TFIDF</a:t>
            </a:r>
            <a:r>
              <a:rPr lang="zh-TW" altLang="en-US" dirty="0" smtClean="0"/>
              <a:t>方法對詞彙的重要性和詞向量在語義中的表達進行度量，形成種子詞彙的選擇標準和分類基礎，然後通過類別判斷形成情感詞典。 對比實驗表明，該方法對提高情感詞分類的準確性和情感詞典的構建起了積極的作用。</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20</a:t>
            </a:fld>
            <a:endParaRPr lang="zh-TW" altLang="en-US"/>
          </a:p>
        </p:txBody>
      </p:sp>
    </p:spTree>
    <p:extLst>
      <p:ext uri="{BB962C8B-B14F-4D97-AF65-F5344CB8AC3E}">
        <p14:creationId xmlns:p14="http://schemas.microsoft.com/office/powerpoint/2010/main" val="2362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dirty="0" smtClean="0">
                <a:solidFill>
                  <a:schemeClr val="tx1"/>
                </a:solidFill>
                <a:effectLst/>
                <a:latin typeface="+mn-lt"/>
                <a:ea typeface="+mn-ea"/>
                <a:cs typeface="+mn-cs"/>
              </a:rPr>
              <a:t>一種用於自動文檔聚類的新算法</a:t>
            </a:r>
            <a:r>
              <a:rPr lang="zh-TW" altLang="en-US" dirty="0" smtClean="0"/>
              <a:t> </a:t>
            </a:r>
            <a:endParaRPr lang="en-US" altLang="zh-TW" dirty="0" smtClean="0"/>
          </a:p>
          <a:p>
            <a:endParaRPr lang="zh-TW" altLang="en-US" dirty="0" smtClean="0"/>
          </a:p>
          <a:p>
            <a:r>
              <a:rPr lang="zh-TW" altLang="en-US" dirty="0" smtClean="0"/>
              <a:t>互聯網已經成為當今生活中不可或缺的一部分。萬維網（</a:t>
            </a:r>
            <a:r>
              <a:rPr lang="en-US" altLang="zh-TW" dirty="0" smtClean="0"/>
              <a:t>WWW</a:t>
            </a:r>
            <a:r>
              <a:rPr lang="zh-TW" altLang="en-US" dirty="0" smtClean="0"/>
              <a:t>）是最大的共享信息源。在</a:t>
            </a:r>
            <a:r>
              <a:rPr lang="en-US" altLang="zh-TW" dirty="0" smtClean="0"/>
              <a:t>WWW</a:t>
            </a:r>
            <a:r>
              <a:rPr lang="zh-TW" altLang="en-US" dirty="0" smtClean="0"/>
              <a:t>上查找相關信息具有挑戰性。為了響應用戶查詢，在當今搜索引擎的存在下，很難搜索大量返回的文檔。需要通過聚類將大量文檔分類。這些文檔可以是用戶查詢，也可以只是文檔的集合。文檔群集是將一組文檔組合到群集中的任務，以便群集內文檔比群集間文檔彼此相似。分區和分層算法通常用於文檔聚類。現有的分區算法具有以下局限性：必須給出聚類的數目作為輸入，並且聚類結果取決於該輸入。如果不知道簇數，則結果不可接受。在本文中，我們開發了一種新穎的算法，該算法可為任何未知文本數據集自動生成聚類數量，並根據它們之間的餘弦相似度對文檔進行適當的聚類。我們還檢測了分區算法中的零聚類問題，並使用我們的新算法解決了該問題。</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3</a:t>
            </a:fld>
            <a:endParaRPr lang="zh-TW" altLang="en-US"/>
          </a:p>
        </p:txBody>
      </p:sp>
    </p:spTree>
    <p:extLst>
      <p:ext uri="{BB962C8B-B14F-4D97-AF65-F5344CB8AC3E}">
        <p14:creationId xmlns:p14="http://schemas.microsoft.com/office/powerpoint/2010/main" val="286794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TF-SIDF</a:t>
            </a:r>
            <a:r>
              <a:rPr lang="zh-TW" altLang="en-US" dirty="0" smtClean="0"/>
              <a:t>：術語頻率，草繪的反向文檔頻率</a:t>
            </a:r>
            <a:endParaRPr lang="en-US" altLang="zh-TW" dirty="0" smtClean="0"/>
          </a:p>
          <a:p>
            <a:endParaRPr lang="en-US" altLang="zh-TW" dirty="0" smtClean="0"/>
          </a:p>
          <a:p>
            <a:r>
              <a:rPr lang="zh-TW" altLang="en-US" dirty="0" smtClean="0"/>
              <a:t>大量文檔流中</a:t>
            </a:r>
            <a:r>
              <a:rPr lang="en-US" altLang="zh-TW" dirty="0" smtClean="0"/>
              <a:t>TF-IDF</a:t>
            </a:r>
            <a:r>
              <a:rPr lang="zh-TW" altLang="en-US" dirty="0" smtClean="0"/>
              <a:t>加權函數的精確計算涉及到巨大的內存空間需求。 在這項工作中，我們提出了</a:t>
            </a:r>
            <a:r>
              <a:rPr lang="en-US" altLang="zh-TW" dirty="0" smtClean="0"/>
              <a:t>TFSIDF</a:t>
            </a:r>
            <a:r>
              <a:rPr lang="zh-TW" altLang="en-US" dirty="0" smtClean="0"/>
              <a:t>，這是一種從具有大量術語的文檔流中提取相關單詞的新穎解決方案。 </a:t>
            </a:r>
            <a:r>
              <a:rPr lang="en-US" altLang="zh-TW" dirty="0" smtClean="0"/>
              <a:t>TF-SIDF</a:t>
            </a:r>
            <a:r>
              <a:rPr lang="zh-TW" altLang="en-US" dirty="0" smtClean="0"/>
              <a:t>依賴於最小計數草圖數據結構，該結構允許估計流中所有術語的計數。 使用兩個數據集進行的實驗結果表明，這種基於草圖的算法可以很好地近似</a:t>
            </a:r>
            <a:r>
              <a:rPr lang="en-US" altLang="zh-TW" dirty="0" smtClean="0"/>
              <a:t>TF-IDF</a:t>
            </a:r>
            <a:r>
              <a:rPr lang="zh-TW" altLang="en-US" dirty="0" smtClean="0"/>
              <a:t>權重值（通常，具有最高</a:t>
            </a:r>
            <a:r>
              <a:rPr lang="en-US" altLang="zh-TW" dirty="0" smtClean="0"/>
              <a:t>TF-IDF</a:t>
            </a:r>
            <a:r>
              <a:rPr lang="zh-TW" altLang="en-US" dirty="0" smtClean="0"/>
              <a:t>值的頂部項保持不變），同時可以節省大量內存 被觀察。 還可以觀察到，性能與草圖尺寸高度相關，並且在相同的草圖尺寸下，更寬的草圖配置是可取的。</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21</a:t>
            </a:fld>
            <a:endParaRPr lang="zh-TW" altLang="en-US"/>
          </a:p>
        </p:txBody>
      </p:sp>
    </p:spTree>
    <p:extLst>
      <p:ext uri="{BB962C8B-B14F-4D97-AF65-F5344CB8AC3E}">
        <p14:creationId xmlns:p14="http://schemas.microsoft.com/office/powerpoint/2010/main" val="2986265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建立文檔類層次結構以從</a:t>
            </a:r>
            <a:r>
              <a:rPr lang="en-US" altLang="zh-TW" dirty="0" smtClean="0"/>
              <a:t>Web</a:t>
            </a:r>
            <a:r>
              <a:rPr lang="zh-TW" altLang="en-US" dirty="0" smtClean="0"/>
              <a:t>獲取更多正確的</a:t>
            </a:r>
            <a:r>
              <a:rPr lang="zh-TW" altLang="en-US" dirty="0" smtClean="0"/>
              <a:t>書目</a:t>
            </a:r>
            <a:endParaRPr lang="en-US" altLang="zh-TW" dirty="0" smtClean="0"/>
          </a:p>
          <a:p>
            <a:endParaRPr lang="zh-TW" altLang="en-US" dirty="0" smtClean="0"/>
          </a:p>
          <a:p>
            <a:r>
              <a:rPr lang="zh-TW" altLang="en-US" dirty="0" smtClean="0"/>
              <a:t>為了使科學技術領域的研究人員能夠在</a:t>
            </a:r>
            <a:r>
              <a:rPr lang="en-US" altLang="zh-TW" dirty="0" smtClean="0"/>
              <a:t>Web</a:t>
            </a:r>
            <a:r>
              <a:rPr lang="zh-TW" altLang="en-US" dirty="0" smtClean="0"/>
              <a:t>上找到更多合適的信息資源，提出了一種輔助搜索結構，該結構是基於文檔關鍵字構建的文檔的類層次結構。 為了正確覆蓋文檔的內容，通過挖掘最大順序頻繁短語來提取關鍵字。 本文定義了最大連續頻繁短語的概念，並設計並實現了相應的挖掘算法。 實驗表明，與傳統的</a:t>
            </a:r>
            <a:r>
              <a:rPr lang="en-US" altLang="zh-TW" dirty="0" smtClean="0"/>
              <a:t>TFIDF</a:t>
            </a:r>
            <a:r>
              <a:rPr lang="zh-TW" altLang="en-US" dirty="0" smtClean="0"/>
              <a:t>權重相比，使用最大順序頻繁短語的關鍵詞提取具有更好的</a:t>
            </a:r>
            <a:r>
              <a:rPr lang="en-US" altLang="zh-TW" dirty="0" smtClean="0"/>
              <a:t>F</a:t>
            </a:r>
            <a:r>
              <a:rPr lang="zh-TW" altLang="en-US" dirty="0" smtClean="0"/>
              <a:t>度量。 而且，與以前的作品相比，我們的擴展類層次結構樹表示關鍵字本身之間或關鍵字與文檔之間的關係層次結構，從而可以支持不同專業級別的查詢。</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22</a:t>
            </a:fld>
            <a:endParaRPr lang="zh-TW" altLang="en-US"/>
          </a:p>
        </p:txBody>
      </p:sp>
    </p:spTree>
    <p:extLst>
      <p:ext uri="{BB962C8B-B14F-4D97-AF65-F5344CB8AC3E}">
        <p14:creationId xmlns:p14="http://schemas.microsoft.com/office/powerpoint/2010/main" val="3535490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基於故事結構的兒童故事</a:t>
            </a:r>
            <a:r>
              <a:rPr lang="zh-TW" altLang="en-US" dirty="0" smtClean="0"/>
              <a:t>分類</a:t>
            </a:r>
            <a:endParaRPr lang="zh-TW" altLang="en-US" dirty="0" smtClean="0"/>
          </a:p>
          <a:p>
            <a:endParaRPr lang="zh-TW" altLang="en-US" dirty="0" smtClean="0"/>
          </a:p>
          <a:p>
            <a:r>
              <a:rPr lang="zh-TW" altLang="en-US" dirty="0" smtClean="0"/>
              <a:t>這項工作的主要目的是根據其結構將印地語和泰盧固語故事分為三類：寓言，民間故事和傳奇。在這項工作中，每個故事分為三個部分：（</a:t>
            </a:r>
            <a:r>
              <a:rPr lang="en-US" altLang="zh-TW" dirty="0" err="1" smtClean="0"/>
              <a:t>i</a:t>
            </a:r>
            <a:r>
              <a:rPr lang="zh-TW" altLang="en-US" dirty="0" smtClean="0"/>
              <a:t>）簡介，（</a:t>
            </a:r>
            <a:r>
              <a:rPr lang="en-US" altLang="zh-TW" dirty="0" smtClean="0"/>
              <a:t>ii</a:t>
            </a:r>
            <a:r>
              <a:rPr lang="zh-TW" altLang="en-US" dirty="0" smtClean="0"/>
              <a:t>）主要和（</a:t>
            </a:r>
            <a:r>
              <a:rPr lang="en-US" altLang="zh-TW" dirty="0" smtClean="0"/>
              <a:t>iii</a:t>
            </a:r>
            <a:r>
              <a:rPr lang="zh-TW" altLang="en-US" dirty="0" smtClean="0"/>
              <a:t>）高潮。這項工作的目的是探索如何將故事體裁信息嵌入故事的不同部分。我們正在為使用基於關鍵字和詞性（</a:t>
            </a:r>
            <a:r>
              <a:rPr lang="en-US" altLang="zh-TW" dirty="0" smtClean="0"/>
              <a:t>POS</a:t>
            </a:r>
            <a:r>
              <a:rPr lang="zh-TW" altLang="en-US" dirty="0" smtClean="0"/>
              <a:t>）的功能的故事分類提供一個框架。使用了基於關鍵字的功能，例如術語頻率（</a:t>
            </a:r>
            <a:r>
              <a:rPr lang="en-US" altLang="zh-TW" dirty="0" smtClean="0"/>
              <a:t>TF</a:t>
            </a:r>
            <a:r>
              <a:rPr lang="zh-TW" altLang="en-US" dirty="0" smtClean="0"/>
              <a:t>）和術語頻率逆文檔頻率（</a:t>
            </a:r>
            <a:r>
              <a:rPr lang="en-US" altLang="zh-TW" dirty="0" smtClean="0"/>
              <a:t>TFIDF</a:t>
            </a:r>
            <a:r>
              <a:rPr lang="zh-TW" altLang="en-US" dirty="0" smtClean="0"/>
              <a:t>）。使用三個分類器的特徵的各種組合來分析不同故事部分的分類性能：（</a:t>
            </a:r>
            <a:r>
              <a:rPr lang="en-US" altLang="zh-TW" dirty="0" err="1" smtClean="0"/>
              <a:t>i</a:t>
            </a:r>
            <a:r>
              <a:rPr lang="zh-TW" altLang="en-US" dirty="0" smtClean="0"/>
              <a:t>）樸素貝葉斯（</a:t>
            </a:r>
            <a:r>
              <a:rPr lang="en-US" altLang="zh-TW" dirty="0" smtClean="0"/>
              <a:t>NB</a:t>
            </a:r>
            <a:r>
              <a:rPr lang="zh-TW" altLang="en-US" dirty="0" smtClean="0"/>
              <a:t>），（</a:t>
            </a:r>
            <a:r>
              <a:rPr lang="en-US" altLang="zh-TW" dirty="0" smtClean="0"/>
              <a:t>ii</a:t>
            </a:r>
            <a:r>
              <a:rPr lang="zh-TW" altLang="en-US" dirty="0" smtClean="0"/>
              <a:t>）最近鄰（</a:t>
            </a:r>
            <a:r>
              <a:rPr lang="en-US" altLang="zh-TW" dirty="0" smtClean="0"/>
              <a:t>KNN</a:t>
            </a:r>
            <a:r>
              <a:rPr lang="zh-TW" altLang="en-US" dirty="0" smtClean="0"/>
              <a:t>）和（</a:t>
            </a:r>
            <a:r>
              <a:rPr lang="en-US" altLang="zh-TW" dirty="0" smtClean="0"/>
              <a:t>iii</a:t>
            </a:r>
            <a:r>
              <a:rPr lang="zh-TW" altLang="en-US" dirty="0" smtClean="0"/>
              <a:t>）支持向量機（</a:t>
            </a:r>
            <a:r>
              <a:rPr lang="en-US" altLang="zh-TW" dirty="0" smtClean="0"/>
              <a:t>SVM</a:t>
            </a:r>
            <a:r>
              <a:rPr lang="zh-TW" altLang="en-US" dirty="0" smtClean="0"/>
              <a:t>）。從實驗研究中，已經發現通過結合語言（</a:t>
            </a:r>
            <a:r>
              <a:rPr lang="en-US" altLang="zh-TW" dirty="0" smtClean="0"/>
              <a:t>POS</a:t>
            </a:r>
            <a:r>
              <a:rPr lang="zh-TW" altLang="en-US" dirty="0" smtClean="0"/>
              <a:t>）和基於關鍵字的功能，分類性能沒有得到明顯改善。在分類器中，</a:t>
            </a:r>
            <a:r>
              <a:rPr lang="en-US" altLang="zh-TW" dirty="0" smtClean="0"/>
              <a:t>SVM</a:t>
            </a:r>
            <a:r>
              <a:rPr lang="zh-TW" altLang="en-US" dirty="0" smtClean="0"/>
              <a:t>的表現優於其他分類器。與故事的介紹和高潮部分相比，故事的主要部分具有最高的分類準確性。</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23</a:t>
            </a:fld>
            <a:endParaRPr lang="zh-TW" altLang="en-US"/>
          </a:p>
        </p:txBody>
      </p:sp>
    </p:spTree>
    <p:extLst>
      <p:ext uri="{BB962C8B-B14F-4D97-AF65-F5344CB8AC3E}">
        <p14:creationId xmlns:p14="http://schemas.microsoft.com/office/powerpoint/2010/main" val="3443644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Vilokana</a:t>
            </a:r>
            <a:r>
              <a:rPr lang="en-US" altLang="zh-TW" dirty="0" smtClean="0"/>
              <a:t>-</a:t>
            </a:r>
            <a:r>
              <a:rPr lang="zh-TW" altLang="en-US" dirty="0" smtClean="0"/>
              <a:t>輕量級</a:t>
            </a:r>
            <a:r>
              <a:rPr lang="en-US" altLang="zh-TW" dirty="0" smtClean="0"/>
              <a:t>COVID19</a:t>
            </a:r>
            <a:r>
              <a:rPr lang="zh-TW" altLang="en-US" dirty="0" smtClean="0"/>
              <a:t>文檔分析</a:t>
            </a:r>
            <a:endParaRPr lang="en-US" altLang="zh-TW" dirty="0" smtClean="0"/>
          </a:p>
          <a:p>
            <a:endParaRPr lang="zh-TW" altLang="en-US" dirty="0" smtClean="0"/>
          </a:p>
          <a:p>
            <a:r>
              <a:rPr lang="zh-TW" altLang="en-US" dirty="0" smtClean="0"/>
              <a:t>摘要：與</a:t>
            </a:r>
            <a:r>
              <a:rPr lang="en-US" altLang="zh-TW" dirty="0" smtClean="0"/>
              <a:t>COVID19</a:t>
            </a:r>
            <a:r>
              <a:rPr lang="zh-TW" altLang="en-US" dirty="0" smtClean="0"/>
              <a:t>相關的科學文獻的增加使搜索科學信息成為一項艱鉅的任務。 在本文中，我們介紹了針對</a:t>
            </a:r>
            <a:r>
              <a:rPr lang="en-US" altLang="zh-TW" dirty="0" smtClean="0"/>
              <a:t>COVID19</a:t>
            </a:r>
            <a:r>
              <a:rPr lang="zh-TW" altLang="en-US" dirty="0" smtClean="0"/>
              <a:t>研究文章的語義搜索引擎的實現。 該算法使用了改進的術語頻率</a:t>
            </a:r>
            <a:r>
              <a:rPr lang="en-US" altLang="zh-TW" dirty="0" smtClean="0"/>
              <a:t>-</a:t>
            </a:r>
            <a:r>
              <a:rPr lang="zh-TW" altLang="en-US" dirty="0" smtClean="0"/>
              <a:t>逆文檔頻率（</a:t>
            </a:r>
            <a:r>
              <a:rPr lang="en-US" altLang="zh-TW" dirty="0" smtClean="0"/>
              <a:t>TFIDF</a:t>
            </a:r>
            <a:r>
              <a:rPr lang="zh-TW" altLang="en-US" dirty="0" smtClean="0"/>
              <a:t>）功能以及與本體映射的餘弦相似度進行語義搜索。 該實現包括情感分析，關鍵字提取，基於關鍵字的搜索，短語提取，文本信念指示和文本摘要。 該系統是輕量級的，可以作為獨立系統部署在移動設備上。 工作中報告的分析基於與</a:t>
            </a:r>
            <a:r>
              <a:rPr lang="en-US" altLang="zh-TW" dirty="0" smtClean="0"/>
              <a:t>COVID19</a:t>
            </a:r>
            <a:r>
              <a:rPr lang="zh-TW" altLang="en-US" dirty="0" smtClean="0"/>
              <a:t>研究相關的</a:t>
            </a:r>
            <a:r>
              <a:rPr lang="en-US" altLang="zh-TW" dirty="0" smtClean="0"/>
              <a:t>5</a:t>
            </a:r>
            <a:r>
              <a:rPr lang="zh-TW" altLang="en-US" dirty="0" smtClean="0"/>
              <a:t>萬篇研究論文中的數據。 該工具還可以幫助研究人員上載自己的文本或文檔以進行分析。 與最新算法（例如</a:t>
            </a:r>
            <a:r>
              <a:rPr lang="en-US" altLang="zh-TW" dirty="0" smtClean="0"/>
              <a:t>BERT</a:t>
            </a:r>
            <a:r>
              <a:rPr lang="zh-TW" altLang="en-US" dirty="0" smtClean="0"/>
              <a:t>和</a:t>
            </a:r>
            <a:r>
              <a:rPr lang="en-US" altLang="zh-TW" dirty="0" smtClean="0"/>
              <a:t>Word2Vec</a:t>
            </a:r>
            <a:r>
              <a:rPr lang="zh-TW" altLang="en-US" dirty="0" smtClean="0"/>
              <a:t>）的比較表明性能有所提高。</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24</a:t>
            </a:fld>
            <a:endParaRPr lang="zh-TW" altLang="en-US"/>
          </a:p>
        </p:txBody>
      </p:sp>
    </p:spTree>
    <p:extLst>
      <p:ext uri="{BB962C8B-B14F-4D97-AF65-F5344CB8AC3E}">
        <p14:creationId xmlns:p14="http://schemas.microsoft.com/office/powerpoint/2010/main" val="192825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dirty="0" smtClean="0">
                <a:solidFill>
                  <a:schemeClr val="tx1"/>
                </a:solidFill>
                <a:effectLst/>
                <a:latin typeface="+mn-lt"/>
                <a:ea typeface="+mn-ea"/>
                <a:cs typeface="+mn-cs"/>
              </a:rPr>
              <a:t>網頁文檔的聚類算法</a:t>
            </a:r>
            <a:endParaRPr lang="en-US" altLang="zh-TW" sz="1200" b="0" i="0" u="none" strike="noStrike" kern="1200" dirty="0" smtClean="0">
              <a:solidFill>
                <a:schemeClr val="tx1"/>
              </a:solidFill>
              <a:effectLst/>
              <a:latin typeface="+mn-lt"/>
              <a:ea typeface="+mn-ea"/>
              <a:cs typeface="+mn-cs"/>
            </a:endParaRPr>
          </a:p>
          <a:p>
            <a:endParaRPr lang="zh-TW" altLang="en-US" dirty="0" smtClean="0"/>
          </a:p>
          <a:p>
            <a:r>
              <a:rPr lang="zh-TW" altLang="en-US" dirty="0" smtClean="0"/>
              <a:t>對</a:t>
            </a:r>
            <a:r>
              <a:rPr lang="en-US" altLang="zh-TW" dirty="0" smtClean="0"/>
              <a:t>Web</a:t>
            </a:r>
            <a:r>
              <a:rPr lang="zh-TW" altLang="en-US" dirty="0" smtClean="0"/>
              <a:t>文檔進行聚類涉及使用大量單詞輸入聚類算法，例如</a:t>
            </a:r>
            <a:r>
              <a:rPr lang="en-US" altLang="zh-TW" dirty="0" smtClean="0"/>
              <a:t>K-Means</a:t>
            </a:r>
            <a:r>
              <a:rPr lang="zh-TW" altLang="en-US" dirty="0" smtClean="0"/>
              <a:t>，餘弦相似度，潛在</a:t>
            </a:r>
            <a:r>
              <a:rPr lang="en-US" altLang="zh-TW" dirty="0" err="1" smtClean="0"/>
              <a:t>Discetlet</a:t>
            </a:r>
            <a:r>
              <a:rPr lang="zh-TW" altLang="en-US" dirty="0" smtClean="0"/>
              <a:t>分配等。 隨著每個文檔中單詞數量的增加，這會導致聚類過程消耗大量時間。 在許多</a:t>
            </a:r>
            <a:r>
              <a:rPr lang="en-US" altLang="zh-TW" dirty="0" smtClean="0"/>
              <a:t>Web</a:t>
            </a:r>
            <a:r>
              <a:rPr lang="zh-TW" altLang="en-US" dirty="0" smtClean="0"/>
              <a:t>文檔中，</a:t>
            </a:r>
            <a:r>
              <a:rPr lang="en-US" altLang="zh-TW" dirty="0" smtClean="0"/>
              <a:t>Web</a:t>
            </a:r>
            <a:r>
              <a:rPr lang="zh-TW" altLang="en-US" dirty="0" smtClean="0"/>
              <a:t>鏈接及其內容均可用。 這些</a:t>
            </a:r>
            <a:r>
              <a:rPr lang="en-US" altLang="zh-TW" dirty="0" smtClean="0"/>
              <a:t>Web</a:t>
            </a:r>
            <a:r>
              <a:rPr lang="zh-TW" altLang="en-US" dirty="0" smtClean="0"/>
              <a:t>鏈接文本可能包含大量的信息以進行聚類。 在我們的工作中，我們表明僅使用</a:t>
            </a:r>
            <a:r>
              <a:rPr lang="en-US" altLang="zh-TW" dirty="0" smtClean="0"/>
              <a:t>Web</a:t>
            </a:r>
            <a:r>
              <a:rPr lang="zh-TW" altLang="en-US" dirty="0" smtClean="0"/>
              <a:t>鏈接文本比考慮整個文檔文本可提供更好的聚類效率。 我們用兩個基準數據集實現了我們的算法，結果表明，與現有方法相比，我們的算法提高了聚類效率。</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4</a:t>
            </a:fld>
            <a:endParaRPr lang="zh-TW" altLang="en-US"/>
          </a:p>
        </p:txBody>
      </p:sp>
    </p:spTree>
    <p:extLst>
      <p:ext uri="{BB962C8B-B14F-4D97-AF65-F5344CB8AC3E}">
        <p14:creationId xmlns:p14="http://schemas.microsoft.com/office/powerpoint/2010/main" val="337914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對</a:t>
            </a:r>
            <a:r>
              <a:rPr lang="en-US" altLang="zh-TW" dirty="0" smtClean="0"/>
              <a:t>Web</a:t>
            </a:r>
            <a:r>
              <a:rPr lang="zh-TW" altLang="en-US" dirty="0" smtClean="0"/>
              <a:t>文檔聚類的改進方法</a:t>
            </a:r>
            <a:endParaRPr lang="en-US" altLang="zh-TW" dirty="0" smtClean="0"/>
          </a:p>
          <a:p>
            <a:endParaRPr lang="en-US" altLang="zh-TW" dirty="0" smtClean="0"/>
          </a:p>
          <a:p>
            <a:r>
              <a:rPr lang="zh-TW" altLang="en-US" dirty="0" smtClean="0"/>
              <a:t>隨著數據量的不斷增長，數以千計的文本數據每天都通過各種來源以半結構化，非結構化和結構化數據的形式生成。 在處理諸如信息檢索之類的集群應用領域時，集群效率是主要關注的問題。 本文采用基於文檔間相似度度量的</a:t>
            </a:r>
            <a:r>
              <a:rPr lang="en-US" altLang="zh-TW" dirty="0" smtClean="0"/>
              <a:t>K-means</a:t>
            </a:r>
            <a:r>
              <a:rPr lang="zh-TW" altLang="en-US" dirty="0" smtClean="0"/>
              <a:t>聚類方法。 進一步的優化技術，特別是受生物啟發的技術，被用來智能地探索和重新調整來自預組織簇的文檔，然後採用分類方法對簇進行評估和驗證。</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5</a:t>
            </a:fld>
            <a:endParaRPr lang="zh-TW" altLang="en-US"/>
          </a:p>
        </p:txBody>
      </p:sp>
    </p:spTree>
    <p:extLst>
      <p:ext uri="{BB962C8B-B14F-4D97-AF65-F5344CB8AC3E}">
        <p14:creationId xmlns:p14="http://schemas.microsoft.com/office/powerpoint/2010/main" val="228879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基於頻繁的文本文檔聚類：一種新方法</a:t>
            </a:r>
            <a:endParaRPr lang="en-US" altLang="zh-TW" dirty="0" smtClean="0"/>
          </a:p>
          <a:p>
            <a:endParaRPr lang="en-US" altLang="zh-TW" dirty="0" smtClean="0"/>
          </a:p>
          <a:p>
            <a:r>
              <a:rPr lang="zh-TW" altLang="en-US" dirty="0" smtClean="0"/>
              <a:t>文檔群集用於將文檔組織成組。 </a:t>
            </a:r>
            <a:r>
              <a:rPr lang="en-US" altLang="zh-TW" dirty="0" smtClean="0"/>
              <a:t>VSM</a:t>
            </a:r>
            <a:r>
              <a:rPr lang="zh-TW" altLang="en-US" dirty="0" smtClean="0"/>
              <a:t>（矢量空間模型）是用於將文檔作為向量表示文檔的技術。使用</a:t>
            </a:r>
            <a:r>
              <a:rPr lang="en-US" altLang="zh-TW" dirty="0" err="1" smtClean="0"/>
              <a:t>vsm</a:t>
            </a:r>
            <a:r>
              <a:rPr lang="zh-TW" altLang="en-US" dirty="0" smtClean="0"/>
              <a:t>來聚類文件更容易。文本文檔聚類的主要問題是數據的非常高的數據。文檔中的術語表示維度。為了減少文檔矢量空間的尺寸，它是預處理的。所涉及的主要技術是威脅和術語濾波，用於減少文獻向量的尺寸。在尺寸減小之後，生成對應於每個文檔的術語頻率向量，其中術語頻率矢量中的每個小區表示術語的頻率。在紙張中使用所提出的方法，比較每對術語頻率向量，以在每兩個對應文檔之間找出相似度值。以這種方式，生成三個相似度矩陣最小值，最大值，最大值和均勻</a:t>
            </a:r>
            <a:r>
              <a:rPr lang="en-US" altLang="zh-TW" dirty="0" smtClean="0"/>
              <a:t>_match</a:t>
            </a:r>
            <a:r>
              <a:rPr lang="zh-TW" altLang="en-US" dirty="0" smtClean="0"/>
              <a:t>，其進一步用於各種聚類技術以產生群集。使用所提出的方法產生的集群與基於</a:t>
            </a:r>
            <a:r>
              <a:rPr lang="en-US" altLang="zh-TW" dirty="0" smtClean="0"/>
              <a:t>F</a:t>
            </a:r>
            <a:r>
              <a:rPr lang="zh-TW" altLang="en-US" dirty="0" smtClean="0"/>
              <a:t>測量值的基於餘弦相似性產生的集群進行比較。使用所提出的方法產生的簇的簇的</a:t>
            </a:r>
            <a:r>
              <a:rPr lang="en-US" altLang="zh-TW" dirty="0" smtClean="0"/>
              <a:t>F</a:t>
            </a:r>
            <a:r>
              <a:rPr lang="zh-TW" altLang="en-US" dirty="0" smtClean="0"/>
              <a:t>值的較高值表明，所提出的算法更好。</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6</a:t>
            </a:fld>
            <a:endParaRPr lang="zh-TW" altLang="en-US"/>
          </a:p>
        </p:txBody>
      </p:sp>
    </p:spTree>
    <p:extLst>
      <p:ext uri="{BB962C8B-B14F-4D97-AF65-F5344CB8AC3E}">
        <p14:creationId xmlns:p14="http://schemas.microsoft.com/office/powerpoint/2010/main" val="3646591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利用</a:t>
            </a:r>
            <a:r>
              <a:rPr lang="en-US" altLang="zh-TW" dirty="0" smtClean="0"/>
              <a:t>Wikipedia</a:t>
            </a:r>
            <a:r>
              <a:rPr lang="zh-TW" altLang="en-US" dirty="0" smtClean="0"/>
              <a:t>關於文檔概念分層聚類的知識</a:t>
            </a:r>
            <a:endParaRPr lang="en-US" altLang="zh-TW" dirty="0" smtClean="0"/>
          </a:p>
          <a:p>
            <a:endParaRPr lang="en-US" altLang="zh-TW" dirty="0" smtClean="0"/>
          </a:p>
          <a:p>
            <a:r>
              <a:rPr lang="zh-TW" altLang="en-US" dirty="0" smtClean="0"/>
              <a:t>在不尋常的年代中，值得在萬維網和圖書館中隨處拾起文件的小說，有責任使我們擁擠文件。聚類的主要目的是基於語義對文檔進行分組。文檔集群是數據挖掘中的眾所周知的應用程序。它包含一個眾所周知的應用程序，即提取包含相似語義描述的文檔。查找相似語義的概念有助於將文檔聚類。聚類是一個移動且高度複雜的研究領域，用於在後期應用中獲得耳朵中的相關跳蚤。出於同樣的原因，該活動啟動將作為無監督技術進行。它相互處理更多數量的文檔。聚類也代表了一種可用於累積同質類型的語義文檔的工具。通過觀察可信賴的蟻群，激發了螞蟻算法。在該算法中，螞蟻的作用力是隨機的。由於螞蟻的隨機反應，可以提高算法的效率。螞蟻將天才的工作用作基於文檔相似度支出的文檔拾取和放下。該費用是通過每個文檔的逆文檔頻率和歸一化頻率的文檔的餘弦相似度獲得的。然後，將聚類文檔與對比聚類技術進行相互比較。</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7</a:t>
            </a:fld>
            <a:endParaRPr lang="zh-TW" altLang="en-US"/>
          </a:p>
        </p:txBody>
      </p:sp>
    </p:spTree>
    <p:extLst>
      <p:ext uri="{BB962C8B-B14F-4D97-AF65-F5344CB8AC3E}">
        <p14:creationId xmlns:p14="http://schemas.microsoft.com/office/powerpoint/2010/main" val="2872099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利用</a:t>
            </a:r>
            <a:r>
              <a:rPr lang="en-US" altLang="zh-TW" dirty="0" smtClean="0"/>
              <a:t>Wikipedia</a:t>
            </a:r>
            <a:r>
              <a:rPr lang="zh-TW" altLang="en-US" dirty="0" smtClean="0"/>
              <a:t>關於文檔概念分層聚類的知識</a:t>
            </a:r>
            <a:endParaRPr lang="en-US" altLang="zh-TW" dirty="0" smtClean="0"/>
          </a:p>
          <a:p>
            <a:endParaRPr lang="en-US" altLang="zh-TW" dirty="0" smtClean="0"/>
          </a:p>
          <a:p>
            <a:r>
              <a:rPr lang="zh-TW" altLang="en-US" dirty="0" smtClean="0"/>
              <a:t>在本文中，我們提出了一種使用維基百科提取的知識提取了一種新的文檔概念分層聚類方法。該方法通過利用維基百科文本內容和鏈路結構克服了經典袋式模型的缺點。使用</a:t>
            </a:r>
            <a:r>
              <a:rPr lang="en-US" altLang="zh-TW" dirty="0" smtClean="0"/>
              <a:t>Wikipedia</a:t>
            </a:r>
            <a:r>
              <a:rPr lang="zh-TW" altLang="en-US" dirty="0" smtClean="0"/>
              <a:t>應用程序員的界面實時建立了強大而緊湊的文檔表示，無需在本地使用</a:t>
            </a:r>
            <a:r>
              <a:rPr lang="en-US" altLang="zh-TW" dirty="0" smtClean="0"/>
              <a:t>Wikipedia</a:t>
            </a:r>
            <a:r>
              <a:rPr lang="zh-TW" altLang="en-US" dirty="0" smtClean="0"/>
              <a:t>信息。群集過程是分層的，通過使用</a:t>
            </a:r>
            <a:r>
              <a:rPr lang="en-US" altLang="zh-TW" dirty="0" smtClean="0"/>
              <a:t>Wikipedia</a:t>
            </a:r>
            <a:r>
              <a:rPr lang="zh-TW" altLang="en-US" dirty="0" smtClean="0"/>
              <a:t>文章標題來選擇頻繁項目的想法，以選擇描述性和重要的語料庫的群集標籤。實驗表明，該技術大大提高了基線方法，無論是對</a:t>
            </a:r>
            <a:r>
              <a:rPr lang="en-US" altLang="zh-TW" dirty="0" smtClean="0"/>
              <a:t>F</a:t>
            </a:r>
            <a:r>
              <a:rPr lang="zh-TW" altLang="en-US" dirty="0" smtClean="0"/>
              <a:t>測量和熵一方面的熵和另一方面的計算成本。</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8</a:t>
            </a:fld>
            <a:endParaRPr lang="zh-TW" altLang="en-US"/>
          </a:p>
        </p:txBody>
      </p:sp>
    </p:spTree>
    <p:extLst>
      <p:ext uri="{BB962C8B-B14F-4D97-AF65-F5344CB8AC3E}">
        <p14:creationId xmlns:p14="http://schemas.microsoft.com/office/powerpoint/2010/main" val="3181264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網絡熱門主題文檔集群研究</a:t>
            </a:r>
            <a:endParaRPr lang="en-US" altLang="zh-TW" dirty="0" smtClean="0"/>
          </a:p>
          <a:p>
            <a:endParaRPr lang="en-US" altLang="zh-TW" dirty="0" smtClean="0"/>
          </a:p>
          <a:p>
            <a:pPr rtl="0"/>
            <a:r>
              <a:rPr lang="zh-TW" altLang="en-US" sz="1200" kern="1200" dirty="0" smtClean="0">
                <a:solidFill>
                  <a:schemeClr val="tx1"/>
                </a:solidFill>
                <a:effectLst/>
                <a:latin typeface="+mn-lt"/>
                <a:ea typeface="+mn-ea"/>
                <a:cs typeface="+mn-cs"/>
              </a:rPr>
              <a:t>有無盡的突發事件和熱點話題在網際網路上，從不同渠道大量的資源面臨的方法來尋找熱點話題，然後呈現給用戶的是發現熱點話題的關鍵技術。 如何有效地組織這些資源並從中獲取有價值的數據是要解決的主要問題，但是，群集是解決此問題的有效方法。</a:t>
            </a:r>
          </a:p>
          <a:p>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9</a:t>
            </a:fld>
            <a:endParaRPr lang="zh-TW" altLang="en-US"/>
          </a:p>
        </p:txBody>
      </p:sp>
    </p:spTree>
    <p:extLst>
      <p:ext uri="{BB962C8B-B14F-4D97-AF65-F5344CB8AC3E}">
        <p14:creationId xmlns:p14="http://schemas.microsoft.com/office/powerpoint/2010/main" val="3438117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使用</a:t>
            </a:r>
            <a:r>
              <a:rPr lang="en-US" altLang="zh-TW" sz="1200" b="0" i="0" kern="1200" dirty="0" smtClean="0">
                <a:solidFill>
                  <a:schemeClr val="tx1"/>
                </a:solidFill>
                <a:effectLst/>
                <a:latin typeface="+mn-lt"/>
                <a:ea typeface="+mn-ea"/>
                <a:cs typeface="+mn-cs"/>
              </a:rPr>
              <a:t>Word-clusters</a:t>
            </a:r>
            <a:r>
              <a:rPr lang="zh-TW" altLang="en-US" sz="1200" b="0" i="0" kern="1200" dirty="0" smtClean="0">
                <a:solidFill>
                  <a:schemeClr val="tx1"/>
                </a:solidFill>
                <a:effectLst/>
                <a:latin typeface="+mn-lt"/>
                <a:ea typeface="+mn-ea"/>
                <a:cs typeface="+mn-cs"/>
              </a:rPr>
              <a:t>進行分佈式文檔聚類</a:t>
            </a:r>
            <a:endParaRPr lang="en-US" altLang="zh-TW" sz="1200" b="0" i="0" kern="1200" dirty="0" smtClean="0">
              <a:solidFill>
                <a:schemeClr val="tx1"/>
              </a:solidFill>
              <a:effectLst/>
              <a:latin typeface="+mn-lt"/>
              <a:ea typeface="+mn-ea"/>
              <a:cs typeface="+mn-cs"/>
            </a:endParaRPr>
          </a:p>
          <a:p>
            <a:endParaRPr lang="en-US" altLang="zh-TW" dirty="0" smtClean="0"/>
          </a:p>
          <a:p>
            <a:pPr rtl="0"/>
            <a:r>
              <a:rPr lang="zh-TW" altLang="en-US" sz="1200" kern="1200" dirty="0" smtClean="0">
                <a:solidFill>
                  <a:schemeClr val="tx1"/>
                </a:solidFill>
                <a:effectLst/>
                <a:latin typeface="+mn-lt"/>
                <a:ea typeface="+mn-ea"/>
                <a:cs typeface="+mn-cs"/>
              </a:rPr>
              <a:t>在分析分佈在各個站點之間的大量文檔時，文檔聚類已變得越來越重要。具有挑戰性的方面是分析數量眾多的極高維度的分佈式文檔，並以一種更好地進行搜索和知識提取的方式來組織它們，而又不會帶來太多額外的成本和復雜性。本文提出了一種稱為分佈式信息瓶頸（</a:t>
            </a:r>
            <a:r>
              <a:rPr lang="en-US" altLang="zh-TW" sz="1200" kern="1200" dirty="0" smtClean="0">
                <a:solidFill>
                  <a:schemeClr val="tx1"/>
                </a:solidFill>
                <a:effectLst/>
                <a:latin typeface="+mn-lt"/>
                <a:ea typeface="+mn-ea"/>
                <a:cs typeface="+mn-cs"/>
              </a:rPr>
              <a:t>DIB</a:t>
            </a:r>
            <a:r>
              <a:rPr lang="zh-TW" altLang="en-US" sz="1200" kern="1200" dirty="0" smtClean="0">
                <a:solidFill>
                  <a:schemeClr val="tx1"/>
                </a:solidFill>
                <a:effectLst/>
                <a:latin typeface="+mn-lt"/>
                <a:ea typeface="+mn-ea"/>
                <a:cs typeface="+mn-cs"/>
              </a:rPr>
              <a:t>）的分佈式文檔聚類方法。 </a:t>
            </a:r>
            <a:r>
              <a:rPr lang="en-US" altLang="zh-TW" sz="1200" kern="1200" dirty="0" smtClean="0">
                <a:solidFill>
                  <a:schemeClr val="tx1"/>
                </a:solidFill>
                <a:effectLst/>
                <a:latin typeface="+mn-lt"/>
                <a:ea typeface="+mn-ea"/>
                <a:cs typeface="+mn-cs"/>
              </a:rPr>
              <a:t>DIB</a:t>
            </a:r>
            <a:r>
              <a:rPr lang="zh-TW" altLang="en-US" sz="1200" kern="1200" dirty="0" smtClean="0">
                <a:solidFill>
                  <a:schemeClr val="tx1"/>
                </a:solidFill>
                <a:effectLst/>
                <a:latin typeface="+mn-lt"/>
                <a:ea typeface="+mn-ea"/>
                <a:cs typeface="+mn-cs"/>
              </a:rPr>
              <a:t>採用兩階段的聚集信息瓶頸（</a:t>
            </a:r>
            <a:r>
              <a:rPr lang="en-US" altLang="zh-TW" sz="1200" kern="1200" dirty="0" err="1" smtClean="0">
                <a:solidFill>
                  <a:schemeClr val="tx1"/>
                </a:solidFill>
                <a:effectLst/>
                <a:latin typeface="+mn-lt"/>
                <a:ea typeface="+mn-ea"/>
                <a:cs typeface="+mn-cs"/>
              </a:rPr>
              <a:t>aIB</a:t>
            </a:r>
            <a:r>
              <a:rPr lang="zh-TW" altLang="en-US" sz="1200" kern="1200" dirty="0" smtClean="0">
                <a:solidFill>
                  <a:schemeClr val="tx1"/>
                </a:solidFill>
                <a:effectLst/>
                <a:latin typeface="+mn-lt"/>
                <a:ea typeface="+mn-ea"/>
                <a:cs typeface="+mn-cs"/>
              </a:rPr>
              <a:t>）算法來生成本地集群。在第一階段，高維文檔向量通過找到單詞簇而大大減少。然後，在第二階段中使用這些單詞組來獲取文檔組。然後，</a:t>
            </a:r>
            <a:r>
              <a:rPr lang="en-US" altLang="zh-TW" sz="1200" kern="1200" dirty="0" smtClean="0">
                <a:solidFill>
                  <a:schemeClr val="tx1"/>
                </a:solidFill>
                <a:effectLst/>
                <a:latin typeface="+mn-lt"/>
                <a:ea typeface="+mn-ea"/>
                <a:cs typeface="+mn-cs"/>
              </a:rPr>
              <a:t>DIB</a:t>
            </a:r>
            <a:r>
              <a:rPr lang="zh-TW" altLang="en-US" sz="1200" kern="1200" dirty="0" smtClean="0">
                <a:solidFill>
                  <a:schemeClr val="tx1"/>
                </a:solidFill>
                <a:effectLst/>
                <a:latin typeface="+mn-lt"/>
                <a:ea typeface="+mn-ea"/>
                <a:cs typeface="+mn-cs"/>
              </a:rPr>
              <a:t>從這些文檔集群中提取緊湊但內容豐富的本地模型，並將其轉移到中心站點。在全局站點上，首先將可能描述相同文檔集的本地模型組合在一起。然後，通過使用</a:t>
            </a:r>
            <a:r>
              <a:rPr lang="en-US" altLang="zh-TW" sz="1200" kern="1200" dirty="0" err="1" smtClean="0">
                <a:solidFill>
                  <a:schemeClr val="tx1"/>
                </a:solidFill>
                <a:effectLst/>
                <a:latin typeface="+mn-lt"/>
                <a:ea typeface="+mn-ea"/>
                <a:cs typeface="+mn-cs"/>
              </a:rPr>
              <a:t>aIB</a:t>
            </a:r>
            <a:r>
              <a:rPr lang="zh-TW" altLang="en-US" sz="1200" kern="1200" dirty="0" smtClean="0">
                <a:solidFill>
                  <a:schemeClr val="tx1"/>
                </a:solidFill>
                <a:effectLst/>
                <a:latin typeface="+mn-lt"/>
                <a:ea typeface="+mn-ea"/>
                <a:cs typeface="+mn-cs"/>
              </a:rPr>
              <a:t>算法對生成的局部模型進行聚類，以生成所有分佈式文檔的層次結構。我們的實驗結果證明了</a:t>
            </a:r>
            <a:r>
              <a:rPr lang="en-US" altLang="zh-TW" sz="1200" kern="1200" dirty="0" smtClean="0">
                <a:solidFill>
                  <a:schemeClr val="tx1"/>
                </a:solidFill>
                <a:effectLst/>
                <a:latin typeface="+mn-lt"/>
                <a:ea typeface="+mn-ea"/>
                <a:cs typeface="+mn-cs"/>
              </a:rPr>
              <a:t>DIB</a:t>
            </a:r>
            <a:r>
              <a:rPr lang="zh-TW" altLang="en-US" sz="1200" kern="1200" dirty="0" smtClean="0">
                <a:solidFill>
                  <a:schemeClr val="tx1"/>
                </a:solidFill>
                <a:effectLst/>
                <a:latin typeface="+mn-lt"/>
                <a:ea typeface="+mn-ea"/>
                <a:cs typeface="+mn-cs"/>
              </a:rPr>
              <a:t>方法對群集分佈式文檔的魯棒性，效率和有效性。</a:t>
            </a:r>
            <a:endParaRPr lang="zh-TW" altLang="en-US" dirty="0"/>
          </a:p>
        </p:txBody>
      </p:sp>
      <p:sp>
        <p:nvSpPr>
          <p:cNvPr id="4" name="投影片編號版面配置區 3"/>
          <p:cNvSpPr>
            <a:spLocks noGrp="1"/>
          </p:cNvSpPr>
          <p:nvPr>
            <p:ph type="sldNum" sz="quarter" idx="10"/>
          </p:nvPr>
        </p:nvSpPr>
        <p:spPr/>
        <p:txBody>
          <a:bodyPr/>
          <a:lstStyle/>
          <a:p>
            <a:fld id="{1318E1AB-02B1-4401-9F0C-262830C533C3}" type="slidenum">
              <a:rPr lang="zh-TW" altLang="en-US" smtClean="0"/>
              <a:t>10</a:t>
            </a:fld>
            <a:endParaRPr lang="zh-TW" altLang="en-US"/>
          </a:p>
        </p:txBody>
      </p:sp>
    </p:spTree>
    <p:extLst>
      <p:ext uri="{BB962C8B-B14F-4D97-AF65-F5344CB8AC3E}">
        <p14:creationId xmlns:p14="http://schemas.microsoft.com/office/powerpoint/2010/main" val="194540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164693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360006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410900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213058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341409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36307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19569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305572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282195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238836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FCF8281-B2DF-4425-B051-99F943F1B4B7}" type="datetimeFigureOut">
              <a:rPr lang="zh-TW" altLang="en-US" smtClean="0"/>
              <a:t>2021/1/7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259219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F8281-B2DF-4425-B051-99F943F1B4B7}" type="datetimeFigureOut">
              <a:rPr lang="zh-TW" altLang="en-US" smtClean="0"/>
              <a:t>2021/1/7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28C72-BFF9-4836-AEE0-E01D76E6A335}" type="slidenum">
              <a:rPr lang="zh-TW" altLang="en-US" smtClean="0"/>
              <a:t>‹#›</a:t>
            </a:fld>
            <a:endParaRPr lang="zh-TW" altLang="en-US"/>
          </a:p>
        </p:txBody>
      </p:sp>
    </p:spTree>
    <p:extLst>
      <p:ext uri="{BB962C8B-B14F-4D97-AF65-F5344CB8AC3E}">
        <p14:creationId xmlns:p14="http://schemas.microsoft.com/office/powerpoint/2010/main" val="35151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58729" y="2594811"/>
            <a:ext cx="7863840" cy="1857676"/>
          </a:xfrm>
          <a:prstGeom prst="rect">
            <a:avLst/>
          </a:prstGeom>
          <a:solidFill>
            <a:schemeClr val="accent6">
              <a:lumMod val="20000"/>
              <a:lumOff val="80000"/>
            </a:schemeClr>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2164080" y="2500162"/>
            <a:ext cx="7863840" cy="1857676"/>
          </a:xfrm>
          <a:prstGeom prst="rect">
            <a:avLst/>
          </a:prstGeom>
          <a:solidFill>
            <a:schemeClr val="accent2">
              <a:lumMod val="20000"/>
              <a:lumOff val="8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3046126" y="2828835"/>
            <a:ext cx="5564344" cy="1200329"/>
          </a:xfrm>
          <a:prstGeom prst="rect">
            <a:avLst/>
          </a:prstGeom>
        </p:spPr>
        <p:txBody>
          <a:bodyPr wrap="none">
            <a:spAutoFit/>
          </a:bodyPr>
          <a:lstStyle/>
          <a:p>
            <a:r>
              <a:rPr lang="en-US" altLang="zh-TW" sz="7200" dirty="0" smtClean="0"/>
              <a:t>1/7 </a:t>
            </a:r>
            <a:r>
              <a:rPr lang="zh-TW" altLang="en-US" sz="7200" dirty="0"/>
              <a:t>進度報告</a:t>
            </a:r>
          </a:p>
        </p:txBody>
      </p:sp>
    </p:spTree>
    <p:extLst>
      <p:ext uri="{BB962C8B-B14F-4D97-AF65-F5344CB8AC3E}">
        <p14:creationId xmlns:p14="http://schemas.microsoft.com/office/powerpoint/2010/main" val="125967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75900" y="2395318"/>
            <a:ext cx="10643000" cy="3970318"/>
          </a:xfrm>
          <a:prstGeom prst="rect">
            <a:avLst/>
          </a:prstGeom>
        </p:spPr>
        <p:txBody>
          <a:bodyPr wrap="square">
            <a:spAutoFit/>
          </a:bodyPr>
          <a:lstStyle/>
          <a:p>
            <a:r>
              <a:rPr lang="en-US" altLang="zh-TW" dirty="0"/>
              <a:t>Document clustering has become an increasingly important task in analyzing huge numbers of documents distributed among various sites. The challenging aspect is to analyze this enormous number of extremely high dimensional distributed documents and to organize them in such a way that results in better search and knowledge extraction without introducing much extra cost and complexity. This paper presents a distributed document clustering approach called distributed information bottleneck (DIB). DIB adopts a two stage agglomerative information bottleneck (</a:t>
            </a:r>
            <a:r>
              <a:rPr lang="en-US" altLang="zh-TW" dirty="0" err="1"/>
              <a:t>aIB</a:t>
            </a:r>
            <a:r>
              <a:rPr lang="en-US" altLang="zh-TW" dirty="0"/>
              <a:t>) algorithm to generate local clusters. At the first stage, the high-dimensional document vector is significantly reduced by finding word-clusters. These word-clusters are then used to obtain document-clusters in the second stage. DIB then extracts compact but informative local models from these document-clusters and transfers them to a central site. At the global site, the local models, that are likely to describe the same document set, are first combined. The resultant local models are then clustered by using the </a:t>
            </a:r>
            <a:r>
              <a:rPr lang="en-US" altLang="zh-TW" dirty="0" err="1"/>
              <a:t>aIB</a:t>
            </a:r>
            <a:r>
              <a:rPr lang="en-US" altLang="zh-TW" dirty="0"/>
              <a:t> algorithm to produce a hierarchical organization of all distributed documents. Our experimental results demonstrate the robustness, efficiency and effectiveness of DIB approach to cluster distributed documents.</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6345431" cy="830997"/>
          </a:xfrm>
          <a:prstGeom prst="rect">
            <a:avLst/>
          </a:prstGeom>
        </p:spPr>
        <p:txBody>
          <a:bodyPr wrap="square" lIns="91440" tIns="45720" rIns="91440" bIns="45720">
            <a:spAutoFit/>
          </a:bodyPr>
          <a:lstStyle/>
          <a:p>
            <a:r>
              <a:rPr lang="en-US" altLang="zh-TW" sz="2400" dirty="0" smtClean="0"/>
              <a:t>Distributed Document Clustering Using Word-clusters</a:t>
            </a:r>
            <a:endParaRPr lang="en-US" altLang="zh-TW" sz="2400" dirty="0"/>
          </a:p>
        </p:txBody>
      </p:sp>
    </p:spTree>
    <p:extLst>
      <p:ext uri="{BB962C8B-B14F-4D97-AF65-F5344CB8AC3E}">
        <p14:creationId xmlns:p14="http://schemas.microsoft.com/office/powerpoint/2010/main" val="1681724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447409" y="2436918"/>
            <a:ext cx="9278753" cy="3416320"/>
          </a:xfrm>
          <a:prstGeom prst="rect">
            <a:avLst/>
          </a:prstGeom>
        </p:spPr>
        <p:txBody>
          <a:bodyPr wrap="square">
            <a:spAutoFit/>
          </a:bodyPr>
          <a:lstStyle/>
          <a:p>
            <a:r>
              <a:rPr lang="en-US" altLang="zh-TW" dirty="0"/>
              <a:t>K _means algorithm is one of the typical clustering algorithms in text mining tasks. </a:t>
            </a:r>
            <a:r>
              <a:rPr lang="en-US" altLang="zh-TW" dirty="0" err="1"/>
              <a:t>K_means</a:t>
            </a:r>
            <a:r>
              <a:rPr lang="en-US" altLang="zh-TW" dirty="0"/>
              <a:t> algorithm is widely used in many areas because of its easy to implement and ability to handle large datasets with better scalability. However, the random selection of initial cluster centroid in traditional </a:t>
            </a:r>
            <a:r>
              <a:rPr lang="en-US" altLang="zh-TW" dirty="0" err="1"/>
              <a:t>K_means</a:t>
            </a:r>
            <a:r>
              <a:rPr lang="en-US" altLang="zh-TW" dirty="0"/>
              <a:t> algorithm for text clustering easily leads to local optimization and instability of clustering results. Therefore, in order to overcome this shortcoming, this paper propose an improved </a:t>
            </a:r>
            <a:r>
              <a:rPr lang="en-US" altLang="zh-TW" dirty="0" err="1"/>
              <a:t>K_means</a:t>
            </a:r>
            <a:r>
              <a:rPr lang="en-US" altLang="zh-TW" dirty="0"/>
              <a:t> algorithm for document clustering which based on following two points: (</a:t>
            </a:r>
            <a:r>
              <a:rPr lang="en-US" altLang="zh-TW" dirty="0" err="1"/>
              <a:t>i</a:t>
            </a:r>
            <a:r>
              <a:rPr lang="en-US" altLang="zh-TW" dirty="0"/>
              <a:t>)we used concept distance to optimize the choice of the initial cluster centroid, which can avoid the drawbacks caused by random selection; (ii)we adopted knowledge graphs to improve traditional </a:t>
            </a:r>
            <a:r>
              <a:rPr lang="en-US" altLang="zh-TW" dirty="0" err="1"/>
              <a:t>k_means</a:t>
            </a:r>
            <a:r>
              <a:rPr lang="en-US" altLang="zh-TW" dirty="0"/>
              <a:t> text clustering algorithm by optimizing the calculation of text similarity. Theoretical analysis and experimental results show that the improved algorithm could optimize the accuracy of text clustering effectively.</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7202080" cy="830997"/>
          </a:xfrm>
          <a:prstGeom prst="rect">
            <a:avLst/>
          </a:prstGeom>
        </p:spPr>
        <p:txBody>
          <a:bodyPr wrap="square" lIns="91440" tIns="45720" rIns="91440" bIns="45720">
            <a:spAutoFit/>
          </a:bodyPr>
          <a:lstStyle/>
          <a:p>
            <a:r>
              <a:rPr lang="en-US" altLang="zh-TW" sz="2400" dirty="0"/>
              <a:t>An Improved </a:t>
            </a:r>
            <a:r>
              <a:rPr lang="en-US" altLang="zh-TW" sz="2400" dirty="0" err="1"/>
              <a:t>K_Means</a:t>
            </a:r>
            <a:r>
              <a:rPr lang="en-US" altLang="zh-TW" sz="2400" dirty="0"/>
              <a:t> Algorithm for Document Clustering Based on Knowledge Graphs</a:t>
            </a:r>
          </a:p>
        </p:txBody>
      </p:sp>
    </p:spTree>
    <p:extLst>
      <p:ext uri="{BB962C8B-B14F-4D97-AF65-F5344CB8AC3E}">
        <p14:creationId xmlns:p14="http://schemas.microsoft.com/office/powerpoint/2010/main" val="2299237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936333" y="2312870"/>
            <a:ext cx="10459978" cy="3970318"/>
          </a:xfrm>
          <a:prstGeom prst="rect">
            <a:avLst/>
          </a:prstGeom>
        </p:spPr>
        <p:txBody>
          <a:bodyPr wrap="square">
            <a:spAutoFit/>
          </a:bodyPr>
          <a:lstStyle/>
          <a:p>
            <a:r>
              <a:rPr lang="en-US" altLang="zh-TW" dirty="0" smtClean="0"/>
              <a:t>With </a:t>
            </a:r>
            <a:r>
              <a:rPr lang="en-US" altLang="zh-TW" dirty="0"/>
              <a:t>the development of cloud era, more and more people have been attracted by Big data. More and more applications involve large data. Analysis methods of large data is particularly important. This paper mainly analyzes and research feature words weight which are used in unstructured data classification of big data. Firstly, we combine the traditional feature words weight calculation method and analyze the shortcoming of traditional TF-IDF algorithm, It doesn’t think about feature words distribution. It can lead that some feature words weight which don’t have strong discrimination have heavier weight. Aiming at the shortage of TFIDF algorithm, combining with practical effect to text classification, this paper modify traditional TFIDF algorithm formula, excluding the inner impact to disturb characteristic, adding the concept of intra-class dispersion, presenting a new TFIDF algorithm. In the experiment, experimental data comes from People news about the financial, military, entertainment and sports four categories, respectively calculating test value by using the traditional TFIDF algorithm and improved TFIDF algorithm. Results show that improved TFIDF algorithm has higher accuracy than traditional TFIDF algorithms.</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0" y="444927"/>
            <a:ext cx="7134703" cy="830997"/>
          </a:xfrm>
          <a:prstGeom prst="rect">
            <a:avLst/>
          </a:prstGeom>
        </p:spPr>
        <p:txBody>
          <a:bodyPr wrap="square" lIns="91440" tIns="45720" rIns="91440" bIns="45720">
            <a:spAutoFit/>
          </a:bodyPr>
          <a:lstStyle/>
          <a:p>
            <a:r>
              <a:rPr lang="en-US" altLang="zh-TW" sz="2400" dirty="0"/>
              <a:t>Research and improvement of feature words weight based on TFIDF algorithm</a:t>
            </a:r>
          </a:p>
        </p:txBody>
      </p:sp>
    </p:spTree>
    <p:extLst>
      <p:ext uri="{BB962C8B-B14F-4D97-AF65-F5344CB8AC3E}">
        <p14:creationId xmlns:p14="http://schemas.microsoft.com/office/powerpoint/2010/main" val="355852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66011" y="2395318"/>
            <a:ext cx="10459978" cy="3693319"/>
          </a:xfrm>
          <a:prstGeom prst="rect">
            <a:avLst/>
          </a:prstGeom>
        </p:spPr>
        <p:txBody>
          <a:bodyPr wrap="square">
            <a:spAutoFit/>
          </a:bodyPr>
          <a:lstStyle/>
          <a:p>
            <a:r>
              <a:rPr lang="en-US" altLang="zh-TW" dirty="0" smtClean="0"/>
              <a:t>In </a:t>
            </a:r>
            <a:r>
              <a:rPr lang="en-US" altLang="zh-TW" dirty="0"/>
              <a:t>information retrieval, documents are usually retrieved using lexical matching which matches where words in a user's query with words found in a set of documents. A significant model used in information retrieval is the vector space model where these words are represented as a vector in space and are assigned weights using a favorite weighting technique called TFIDF (Term Frequency Inverse Document Frequency). In this thesis, we have devised three new weighting techniques to improve the TFIDF weighting technique. The first technique is Dispersed Words Weight Augmentation (DWWA) which gives more weight to the words distributed in most of the document's paragraphs; we consider that those words are more significant than words found in few paragraphs. The second technique is called Title Weight Augmentation (TWA) which gives more weight to the words found in the document's title and first paragraphs. The third technique is called First Ranked Words Weight Augmentation (FRWWA) which increments further the weight of the most frequent words in a document. We tested the three techniques, and we found more relevant documents were retrieved in our system.</a:t>
            </a:r>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6557188" cy="830997"/>
          </a:xfrm>
          <a:prstGeom prst="rect">
            <a:avLst/>
          </a:prstGeom>
        </p:spPr>
        <p:txBody>
          <a:bodyPr wrap="square" lIns="91440" tIns="45720" rIns="91440" bIns="45720">
            <a:spAutoFit/>
          </a:bodyPr>
          <a:lstStyle/>
          <a:p>
            <a:r>
              <a:rPr lang="en-US" altLang="zh-TW" sz="2400" dirty="0"/>
              <a:t>Improved TFIDF weighting techniques in document Retrieval</a:t>
            </a:r>
          </a:p>
        </p:txBody>
      </p:sp>
    </p:spTree>
    <p:extLst>
      <p:ext uri="{BB962C8B-B14F-4D97-AF65-F5344CB8AC3E}">
        <p14:creationId xmlns:p14="http://schemas.microsoft.com/office/powerpoint/2010/main" val="115413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822252" y="2852416"/>
            <a:ext cx="8547496" cy="2585323"/>
          </a:xfrm>
          <a:prstGeom prst="rect">
            <a:avLst/>
          </a:prstGeom>
        </p:spPr>
        <p:txBody>
          <a:bodyPr wrap="square">
            <a:spAutoFit/>
          </a:bodyPr>
          <a:lstStyle/>
          <a:p>
            <a:r>
              <a:rPr lang="en-US" altLang="zh-TW" dirty="0" smtClean="0"/>
              <a:t>TFIDF </a:t>
            </a:r>
            <a:r>
              <a:rPr lang="en-US" altLang="zh-TW" dirty="0"/>
              <a:t>is a kind of common methods used to select the text feature, but it has many disadvantages. First, the method undervalues that this term can represent the characteristic of the documents of this class if it only frequently appears in the documents belongs to the same class while infrequently in the documents of the other class. Second TFIDF neglects the relations between the feature and the class. The paper proposed the improved TFIDF strategy, and combined with the text classification method of simple distance vector to compare to traditional TFIDF, and obtained the very good classified effect, the experiment proved its feasibility.</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7096202" cy="830997"/>
          </a:xfrm>
          <a:prstGeom prst="rect">
            <a:avLst/>
          </a:prstGeom>
        </p:spPr>
        <p:txBody>
          <a:bodyPr wrap="square" lIns="91440" tIns="45720" rIns="91440" bIns="45720">
            <a:spAutoFit/>
          </a:bodyPr>
          <a:lstStyle/>
          <a:p>
            <a:r>
              <a:rPr lang="en-US" altLang="zh-TW" sz="2400" dirty="0"/>
              <a:t>Improvement of Text Feature Selection Method Based on TFIDF</a:t>
            </a:r>
          </a:p>
        </p:txBody>
      </p:sp>
    </p:spTree>
    <p:extLst>
      <p:ext uri="{BB962C8B-B14F-4D97-AF65-F5344CB8AC3E}">
        <p14:creationId xmlns:p14="http://schemas.microsoft.com/office/powerpoint/2010/main" val="534850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472805" y="2395318"/>
            <a:ext cx="9246389" cy="3416320"/>
          </a:xfrm>
          <a:prstGeom prst="rect">
            <a:avLst/>
          </a:prstGeom>
        </p:spPr>
        <p:txBody>
          <a:bodyPr wrap="square">
            <a:spAutoFit/>
          </a:bodyPr>
          <a:lstStyle/>
          <a:p>
            <a:pPr>
              <a:lnSpc>
                <a:spcPct val="150000"/>
              </a:lnSpc>
            </a:pPr>
            <a:r>
              <a:rPr lang="en-US" altLang="zh-TW" dirty="0" smtClean="0">
                <a:solidFill>
                  <a:srgbClr val="333333"/>
                </a:solidFill>
                <a:latin typeface="Arial" panose="020B0604020202020204" pitchFamily="34" charset="0"/>
              </a:rPr>
              <a:t>In </a:t>
            </a:r>
            <a:r>
              <a:rPr lang="en-US" altLang="zh-TW" dirty="0">
                <a:solidFill>
                  <a:srgbClr val="333333"/>
                </a:solidFill>
                <a:latin typeface="Arial" panose="020B0604020202020204" pitchFamily="34" charset="0"/>
              </a:rPr>
              <a:t>Chinese text categorization system, for most classifiers using vector space model (VSM), all attributes of documents construct a high dimensional feature space. And the high dimensionality of feature space is the bottleneck of categorization. TFIDF is a kind of common methods used to measure the terms in a document. The method is easy but it doesn't consider the unbalance distribution of terms among classes. This paper analyzed the TFIDF feature selection algorithm deeply, and proposed a new TFIDF feature selection method based on Gini index theory. Experimental results show the method is valid in improving the accuracy of text categorization.</a:t>
            </a:r>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7096202" cy="830997"/>
          </a:xfrm>
          <a:prstGeom prst="rect">
            <a:avLst/>
          </a:prstGeom>
        </p:spPr>
        <p:txBody>
          <a:bodyPr wrap="square" lIns="91440" tIns="45720" rIns="91440" bIns="45720">
            <a:spAutoFit/>
          </a:bodyPr>
          <a:lstStyle/>
          <a:p>
            <a:r>
              <a:rPr lang="en-US" altLang="zh-TW" sz="2400" dirty="0"/>
              <a:t>A Text Feature Selection Algorithm Based on Improved TFIDF</a:t>
            </a:r>
          </a:p>
        </p:txBody>
      </p:sp>
    </p:spTree>
    <p:extLst>
      <p:ext uri="{BB962C8B-B14F-4D97-AF65-F5344CB8AC3E}">
        <p14:creationId xmlns:p14="http://schemas.microsoft.com/office/powerpoint/2010/main" val="222580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463591" y="2462374"/>
            <a:ext cx="9246389" cy="3365408"/>
          </a:xfrm>
          <a:prstGeom prst="rect">
            <a:avLst/>
          </a:prstGeom>
        </p:spPr>
        <p:txBody>
          <a:bodyPr wrap="square">
            <a:spAutoFit/>
          </a:bodyPr>
          <a:lstStyle/>
          <a:p>
            <a:pPr>
              <a:lnSpc>
                <a:spcPct val="150000"/>
              </a:lnSpc>
            </a:pPr>
            <a:r>
              <a:rPr lang="en-US" altLang="zh-TW" dirty="0" smtClean="0"/>
              <a:t>Feature </a:t>
            </a:r>
            <a:r>
              <a:rPr lang="en-US" altLang="zh-TW" dirty="0"/>
              <a:t>selection is a valid method to reduce the dimension </a:t>
            </a:r>
            <a:r>
              <a:rPr lang="en-US" altLang="zh-TW" dirty="0" err="1"/>
              <a:t>ofvector</a:t>
            </a:r>
            <a:r>
              <a:rPr lang="en-US" altLang="zh-TW" dirty="0"/>
              <a:t> in text categorization system. After analyzed several common evaluation functions for feature selection, we applied terms weight function to feature selection. A new evaluation function based on improved TFIDF method is presented; in this function the category information is introduced to feature items, and the feature items of relevant categories are selected to make up the shortcomings of the TFIDF. Experiments proved that the method is simple and feasible. It's advantageous in improving the efficiency </a:t>
            </a:r>
            <a:r>
              <a:rPr lang="en-US" altLang="zh-TW" dirty="0" err="1"/>
              <a:t>ofthe</a:t>
            </a:r>
            <a:r>
              <a:rPr lang="en-US" altLang="zh-TW" dirty="0"/>
              <a:t> </a:t>
            </a:r>
            <a:r>
              <a:rPr lang="en-US" altLang="zh-TW" dirty="0" err="1"/>
              <a:t>selectedfeature</a:t>
            </a:r>
            <a:r>
              <a:rPr lang="en-US" altLang="zh-TW" dirty="0"/>
              <a:t> subset. </a:t>
            </a:r>
            <a:endParaRPr lang="zh-TW" altLang="en-US" dirty="0"/>
          </a:p>
        </p:txBody>
      </p:sp>
      <p:sp>
        <p:nvSpPr>
          <p:cNvPr id="10" name="五邊形 9"/>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6" name="矩形 5"/>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p:cNvSpPr/>
          <p:nvPr/>
        </p:nvSpPr>
        <p:spPr>
          <a:xfrm>
            <a:off x="315251" y="444927"/>
            <a:ext cx="6383932" cy="830997"/>
          </a:xfrm>
          <a:prstGeom prst="rect">
            <a:avLst/>
          </a:prstGeom>
        </p:spPr>
        <p:txBody>
          <a:bodyPr wrap="square" lIns="91440" tIns="45720" rIns="91440" bIns="45720">
            <a:spAutoFit/>
          </a:bodyPr>
          <a:lstStyle/>
          <a:p>
            <a:r>
              <a:rPr lang="en-US" altLang="zh-TW" sz="2400" dirty="0"/>
              <a:t>A Feature Selection Method based on Improved TFIDF</a:t>
            </a:r>
          </a:p>
        </p:txBody>
      </p:sp>
    </p:spTree>
    <p:extLst>
      <p:ext uri="{BB962C8B-B14F-4D97-AF65-F5344CB8AC3E}">
        <p14:creationId xmlns:p14="http://schemas.microsoft.com/office/powerpoint/2010/main" val="2315635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21767" y="2440781"/>
            <a:ext cx="10530037" cy="3693319"/>
          </a:xfrm>
          <a:prstGeom prst="rect">
            <a:avLst/>
          </a:prstGeom>
        </p:spPr>
        <p:txBody>
          <a:bodyPr wrap="square">
            <a:spAutoFit/>
          </a:bodyPr>
          <a:lstStyle/>
          <a:p>
            <a:r>
              <a:rPr lang="en-US" altLang="zh-TW" dirty="0" smtClean="0"/>
              <a:t>In </a:t>
            </a:r>
            <a:r>
              <a:rPr lang="en-US" altLang="zh-TW" dirty="0"/>
              <a:t>information retrieval, documents are usually retrieved using lexical matching which matches where words in a user's query with words found in a set of documents. A significant model used in information retrieval is the vector space model where these words are represented as a vector in space and are assigned weights using a favorite weighting technique called TFIDF (Term Frequency Inverse Document Frequency). In this thesis, we have devised three new weighting techniques to improve the TFIDF weighting technique. The first technique is Dispersed Words Weight Augmentation (DWWA) which gives more weight to the words distributed in most of the document's paragraphs; we consider that those words are more significant than words found in few paragraphs. The second technique is called Title Weight Augmentation (TWA) which gives more weight to the words found in the document's title and first paragraphs. The third technique is called First Ranked Words Weight Augmentation (FRWWA) which increments further the weight of the most frequent words in a document. We tested the three techniques, and we found more relevant documents were retrieved in our system.</a:t>
            </a:r>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6364682" cy="830997"/>
          </a:xfrm>
          <a:prstGeom prst="rect">
            <a:avLst/>
          </a:prstGeom>
        </p:spPr>
        <p:txBody>
          <a:bodyPr wrap="square" lIns="91440" tIns="45720" rIns="91440" bIns="45720">
            <a:spAutoFit/>
          </a:bodyPr>
          <a:lstStyle/>
          <a:p>
            <a:r>
              <a:rPr lang="en-US" altLang="zh-TW" sz="2400" dirty="0"/>
              <a:t>Improved feature selection approach TFIDF in text mining</a:t>
            </a:r>
          </a:p>
        </p:txBody>
      </p:sp>
    </p:spTree>
    <p:extLst>
      <p:ext uri="{BB962C8B-B14F-4D97-AF65-F5344CB8AC3E}">
        <p14:creationId xmlns:p14="http://schemas.microsoft.com/office/powerpoint/2010/main" val="2920209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405494" y="2436918"/>
            <a:ext cx="9381012" cy="3693319"/>
          </a:xfrm>
          <a:prstGeom prst="rect">
            <a:avLst/>
          </a:prstGeom>
        </p:spPr>
        <p:txBody>
          <a:bodyPr wrap="square">
            <a:spAutoFit/>
          </a:bodyPr>
          <a:lstStyle/>
          <a:p>
            <a:r>
              <a:rPr lang="en-US" altLang="zh-TW" dirty="0" smtClean="0"/>
              <a:t>Term </a:t>
            </a:r>
            <a:r>
              <a:rPr lang="en-US" altLang="zh-TW" dirty="0"/>
              <a:t>weighting strategy plays an essential role in the areas related to text processing such as text categorization and information retrieval. In such systems, term frequency, inverse document frequency, and document length normalization are important factors to be considered when a term weighting strategy is developed. Term length normalization is proposed to give equal opportunities to retrieve both lengthy documents and shorter ones. However, terms in very short documents that may be useless for users, especially in the scenario of Web information retrieval, could be assigned very high weights, resulting in a situation where shorter documents are ranked higher than lengthy documents that are more relevant to users information needs. In this research, a new R-</a:t>
            </a:r>
            <a:r>
              <a:rPr lang="en-US" altLang="zh-TW" dirty="0" err="1"/>
              <a:t>tfidf</a:t>
            </a:r>
            <a:r>
              <a:rPr lang="en-US" altLang="zh-TW" dirty="0"/>
              <a:t> term weighting strategy is proposed to alleviate the side effects of document length normalization. Experimental results demonstrate the proposed approach can to some extent improve the performance of text categorization. </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7356084" cy="830997"/>
          </a:xfrm>
          <a:prstGeom prst="rect">
            <a:avLst/>
          </a:prstGeom>
        </p:spPr>
        <p:txBody>
          <a:bodyPr wrap="square" lIns="91440" tIns="45720" rIns="91440" bIns="45720">
            <a:spAutoFit/>
          </a:bodyPr>
          <a:lstStyle/>
          <a:p>
            <a:r>
              <a:rPr lang="en-US" altLang="zh-TW" sz="2400" dirty="0"/>
              <a:t>R-</a:t>
            </a:r>
            <a:r>
              <a:rPr lang="en-US" altLang="zh-TW" sz="2400" dirty="0" err="1"/>
              <a:t>tfidf</a:t>
            </a:r>
            <a:r>
              <a:rPr lang="en-US" altLang="zh-TW" sz="2400" dirty="0"/>
              <a:t>, a Variety of </a:t>
            </a:r>
            <a:r>
              <a:rPr lang="en-US" altLang="zh-TW" sz="2400" dirty="0" err="1"/>
              <a:t>tf-idf</a:t>
            </a:r>
            <a:r>
              <a:rPr lang="en-US" altLang="zh-TW" sz="2400" dirty="0"/>
              <a:t> Term Weighting Strategy in Document Categorization</a:t>
            </a:r>
          </a:p>
        </p:txBody>
      </p:sp>
    </p:spTree>
    <p:extLst>
      <p:ext uri="{BB962C8B-B14F-4D97-AF65-F5344CB8AC3E}">
        <p14:creationId xmlns:p14="http://schemas.microsoft.com/office/powerpoint/2010/main" val="1694049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405494" y="2436918"/>
            <a:ext cx="9381012" cy="3416320"/>
          </a:xfrm>
          <a:prstGeom prst="rect">
            <a:avLst/>
          </a:prstGeom>
        </p:spPr>
        <p:txBody>
          <a:bodyPr wrap="square">
            <a:spAutoFit/>
          </a:bodyPr>
          <a:lstStyle/>
          <a:p>
            <a:r>
              <a:rPr lang="en-US" altLang="zh-TW" dirty="0" smtClean="0"/>
              <a:t>With </a:t>
            </a:r>
            <a:r>
              <a:rPr lang="en-US" altLang="zh-TW" dirty="0"/>
              <a:t>the development of information technology, the amount of information in contemporary society has proliferated exponentially. It contains not only the information we need, but also the redundant information that we do not need. Therefore, how to pass the massive data the algorithm processing, filtering out the information we do not need, has always been a hotspot in the field of information retrieval. TF-IDF is one of the statistical methods, but the traditional TF-IDF method simply highlights the importance of small frequency vocabulary, but it does not reflect the role of the keyword in the context; once encountered some very useful vocabulary, it will have a bad influence on the classification results. Therefore, we introduce the word2vec model and the improved TFIDF algorithm for combining weights. Experiments show that the model retrieval results are better than the traditional two models. </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7125077" cy="830997"/>
          </a:xfrm>
          <a:prstGeom prst="rect">
            <a:avLst/>
          </a:prstGeom>
        </p:spPr>
        <p:txBody>
          <a:bodyPr wrap="square" lIns="91440" tIns="45720" rIns="91440" bIns="45720">
            <a:spAutoFit/>
          </a:bodyPr>
          <a:lstStyle/>
          <a:p>
            <a:r>
              <a:rPr lang="en-US" altLang="zh-TW" sz="2400" dirty="0"/>
              <a:t>Short text classification based on word2vec and improved TDFIDF merge weighting</a:t>
            </a:r>
          </a:p>
        </p:txBody>
      </p:sp>
    </p:spTree>
    <p:extLst>
      <p:ext uri="{BB962C8B-B14F-4D97-AF65-F5344CB8AC3E}">
        <p14:creationId xmlns:p14="http://schemas.microsoft.com/office/powerpoint/2010/main" val="2609129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矩形 1"/>
          <p:cNvSpPr/>
          <p:nvPr/>
        </p:nvSpPr>
        <p:spPr>
          <a:xfrm>
            <a:off x="546257" y="444927"/>
            <a:ext cx="5919021" cy="830997"/>
          </a:xfrm>
          <a:prstGeom prst="rect">
            <a:avLst/>
          </a:prstGeom>
        </p:spPr>
        <p:txBody>
          <a:bodyPr wrap="square" lIns="91440" tIns="45720" rIns="91440" bIns="45720">
            <a:spAutoFit/>
          </a:bodyPr>
          <a:lstStyle/>
          <a:p>
            <a:r>
              <a:rPr lang="en-US" altLang="zh-TW" sz="2400" dirty="0" smtClean="0">
                <a:solidFill>
                  <a:srgbClr val="000000"/>
                </a:solidFill>
                <a:latin typeface="+mj-lt"/>
              </a:rPr>
              <a:t>A Fast Spectral Method to Solve Document Cluster Ensemble Problem</a:t>
            </a:r>
            <a:r>
              <a:rPr lang="en-US" altLang="zh-TW" sz="2400" dirty="0" smtClean="0">
                <a:latin typeface="+mj-lt"/>
              </a:rPr>
              <a:t> </a:t>
            </a:r>
            <a:endParaRPr lang="zh-TW" altLang="en-US" sz="2400" dirty="0">
              <a:latin typeface="+mj-lt"/>
            </a:endParaRPr>
          </a:p>
        </p:txBody>
      </p:sp>
      <p:sp>
        <p:nvSpPr>
          <p:cNvPr id="3" name="矩形 2"/>
          <p:cNvSpPr/>
          <p:nvPr/>
        </p:nvSpPr>
        <p:spPr>
          <a:xfrm>
            <a:off x="1306907" y="2562958"/>
            <a:ext cx="9559758" cy="3416320"/>
          </a:xfrm>
          <a:prstGeom prst="rect">
            <a:avLst/>
          </a:prstGeom>
        </p:spPr>
        <p:txBody>
          <a:bodyPr wrap="square">
            <a:spAutoFit/>
          </a:bodyPr>
          <a:lstStyle/>
          <a:p>
            <a:pPr>
              <a:lnSpc>
                <a:spcPct val="150000"/>
              </a:lnSpc>
            </a:pPr>
            <a:r>
              <a:rPr lang="en-US" altLang="zh-TW" dirty="0"/>
              <a:t>The critical problem in cluster ensemble is how to combine </a:t>
            </a:r>
            <a:r>
              <a:rPr lang="en-US" altLang="zh-TW" dirty="0" err="1"/>
              <a:t>clusterers</a:t>
            </a:r>
            <a:r>
              <a:rPr lang="en-US" altLang="zh-TW" dirty="0"/>
              <a:t> to yield a final superior clustering result. In this paper, we introduce a spectral method to solve document cluster ensemble problem. Since spectral clustering inevitably needs to compute the eigenvalues and eigenvectors of a matrix, for large scale document datasets, </a:t>
            </a:r>
            <a:r>
              <a:rPr lang="en-US" altLang="zh-TW" dirty="0" err="1"/>
              <a:t>itpsilas</a:t>
            </a:r>
            <a:r>
              <a:rPr lang="en-US" altLang="zh-TW" dirty="0"/>
              <a:t> computationally intractable. By using algebraic transformation to similarity matrix we get a feasible algorithm. Experiments on TREC and Reuters document sets show that our spectral algorithm yields better clustering results than other typical cluster ensemble techniques without high computational cost.</a:t>
            </a:r>
            <a:endParaRPr lang="zh-TW" altLang="en-US" dirty="0"/>
          </a:p>
        </p:txBody>
      </p:sp>
      <p:sp>
        <p:nvSpPr>
          <p:cNvPr id="6" name="五邊形 5"/>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Tree>
    <p:extLst>
      <p:ext uri="{BB962C8B-B14F-4D97-AF65-F5344CB8AC3E}">
        <p14:creationId xmlns:p14="http://schemas.microsoft.com/office/powerpoint/2010/main" val="230863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769958" y="2562958"/>
            <a:ext cx="8633655" cy="2862322"/>
          </a:xfrm>
          <a:prstGeom prst="rect">
            <a:avLst/>
          </a:prstGeom>
        </p:spPr>
        <p:txBody>
          <a:bodyPr wrap="square">
            <a:spAutoFit/>
          </a:bodyPr>
          <a:lstStyle/>
          <a:p>
            <a:r>
              <a:rPr lang="en-US" altLang="zh-TW" dirty="0" smtClean="0">
                <a:solidFill>
                  <a:srgbClr val="333333"/>
                </a:solidFill>
                <a:latin typeface="Arial" panose="020B0604020202020204" pitchFamily="34" charset="0"/>
              </a:rPr>
              <a:t>In </a:t>
            </a:r>
            <a:r>
              <a:rPr lang="en-US" altLang="zh-TW" dirty="0">
                <a:solidFill>
                  <a:srgbClr val="333333"/>
                </a:solidFill>
                <a:latin typeface="Arial" panose="020B0604020202020204" pitchFamily="34" charset="0"/>
              </a:rPr>
              <a:t>natural language processing, sentiment lexicon is an effective method for sentiment analysis of text. Aiming at the shortcomings of existing sentiment lexicon in emotional and semantic expression, a method of constructing domain sentiment lexicon based on word2vec is proposed. Based on the existing Chinese affective dictionaries, this method uses TFIDF to measure the importance of vocabulary and the expression of word vectors in semantics to form the selection criteria and classification basis of seed vocabulary, and then forms a sentiment lexicon by category judgment. The comparative experiments show that this method has played a positive role in improving the accuracy of sentiment words classification and the construction of sentiment lexicon.</a:t>
            </a:r>
          </a:p>
        </p:txBody>
      </p:sp>
      <p:sp>
        <p:nvSpPr>
          <p:cNvPr id="10" name="五邊形 9"/>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6" name="矩形 5"/>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p:cNvSpPr/>
          <p:nvPr/>
        </p:nvSpPr>
        <p:spPr>
          <a:xfrm>
            <a:off x="315251" y="444927"/>
            <a:ext cx="7125077" cy="830997"/>
          </a:xfrm>
          <a:prstGeom prst="rect">
            <a:avLst/>
          </a:prstGeom>
        </p:spPr>
        <p:txBody>
          <a:bodyPr wrap="square" lIns="91440" tIns="45720" rIns="91440" bIns="45720">
            <a:spAutoFit/>
          </a:bodyPr>
          <a:lstStyle/>
          <a:p>
            <a:r>
              <a:rPr lang="en-US" altLang="zh-TW" sz="2400" dirty="0"/>
              <a:t>Construction Method of Sentiment Lexicon Based on Word2vec</a:t>
            </a:r>
          </a:p>
        </p:txBody>
      </p:sp>
    </p:spTree>
    <p:extLst>
      <p:ext uri="{BB962C8B-B14F-4D97-AF65-F5344CB8AC3E}">
        <p14:creationId xmlns:p14="http://schemas.microsoft.com/office/powerpoint/2010/main" val="1967849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096087" y="2562958"/>
            <a:ext cx="9981398" cy="2862322"/>
          </a:xfrm>
          <a:prstGeom prst="rect">
            <a:avLst/>
          </a:prstGeom>
        </p:spPr>
        <p:txBody>
          <a:bodyPr wrap="square">
            <a:spAutoFit/>
          </a:bodyPr>
          <a:lstStyle/>
          <a:p>
            <a:r>
              <a:rPr lang="en-US" altLang="zh-TW" dirty="0" smtClean="0"/>
              <a:t>Exact </a:t>
            </a:r>
            <a:r>
              <a:rPr lang="en-US" altLang="zh-TW" dirty="0"/>
              <a:t>calculation of the TF-IDF weighting function in massive streams of documents involves challenging memory space requirements. In this work, we propose TFSIDF, a novel solution for extracting relevant words from streams of documents with a high number of terms. TF-SIDF relies on the Count-Min Sketch data structure, which allows to estimate the counts of all the terms in the stream. Results of the experiments conducted with two dataset show that this sketch-based algorithm achieves good approximations of the TF-IDF weighting values (as a rule, the top terms with highest TF-IDF values remaining the same), while substantial savings in memory usage are observed. It is also observed that the performance is highly correlated with the sketch size, and that wider sketch configurations are preferable given the same sketch size.</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7125077" cy="830997"/>
          </a:xfrm>
          <a:prstGeom prst="rect">
            <a:avLst/>
          </a:prstGeom>
        </p:spPr>
        <p:txBody>
          <a:bodyPr wrap="square" lIns="91440" tIns="45720" rIns="91440" bIns="45720">
            <a:spAutoFit/>
          </a:bodyPr>
          <a:lstStyle/>
          <a:p>
            <a:r>
              <a:rPr lang="en-US" altLang="zh-TW" sz="2400" dirty="0"/>
              <a:t>TF-SIDF: Term frequency, sketched inverse document frequency</a:t>
            </a:r>
          </a:p>
        </p:txBody>
      </p:sp>
    </p:spTree>
    <p:extLst>
      <p:ext uri="{BB962C8B-B14F-4D97-AF65-F5344CB8AC3E}">
        <p14:creationId xmlns:p14="http://schemas.microsoft.com/office/powerpoint/2010/main" val="3414658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355372" y="2562958"/>
            <a:ext cx="9462827" cy="3416320"/>
          </a:xfrm>
          <a:prstGeom prst="rect">
            <a:avLst/>
          </a:prstGeom>
        </p:spPr>
        <p:txBody>
          <a:bodyPr wrap="square">
            <a:spAutoFit/>
          </a:bodyPr>
          <a:lstStyle/>
          <a:p>
            <a:r>
              <a:rPr lang="en-US" altLang="zh-TW" dirty="0" smtClean="0"/>
              <a:t>In </a:t>
            </a:r>
            <a:r>
              <a:rPr lang="en-US" altLang="zh-TW" dirty="0"/>
              <a:t>order for researchers in scientific and technological fields to find more proper information resources on Web, an auxiliary search structure is proposed, which is a class hierarchy of documents built based on the keywords of the documents. To cover the contents of the document properly, the keywords are extracted by means of mining maximal sequential frequent phrases. In this paper, the concept of maximal sequential frequent phrase is defined, and the corresponding mining algorithm is designed and implemented. The experiments show that keywords extraction using maximal sequential frequent phrase has better F-Measure than that of using traditional TFIDF weight. Moreover, compared with previous works, our extended class hierarchy tree represents a relationship hierarchy either between keywords themselves or between keywords and documents, by which the queries on different professional levels can be supported. </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7413835" cy="830997"/>
          </a:xfrm>
          <a:prstGeom prst="rect">
            <a:avLst/>
          </a:prstGeom>
        </p:spPr>
        <p:txBody>
          <a:bodyPr wrap="square" lIns="91440" tIns="45720" rIns="91440" bIns="45720">
            <a:spAutoFit/>
          </a:bodyPr>
          <a:lstStyle/>
          <a:p>
            <a:r>
              <a:rPr lang="en-US" altLang="zh-TW" sz="2400" dirty="0"/>
              <a:t>Building A Document Class Hierarchy for Obtaining More Proper Bibliographies from Web</a:t>
            </a:r>
          </a:p>
        </p:txBody>
      </p:sp>
    </p:spTree>
    <p:extLst>
      <p:ext uri="{BB962C8B-B14F-4D97-AF65-F5344CB8AC3E}">
        <p14:creationId xmlns:p14="http://schemas.microsoft.com/office/powerpoint/2010/main" val="557688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235540" y="2395318"/>
            <a:ext cx="9720919" cy="3693319"/>
          </a:xfrm>
          <a:prstGeom prst="rect">
            <a:avLst/>
          </a:prstGeom>
        </p:spPr>
        <p:txBody>
          <a:bodyPr wrap="square">
            <a:spAutoFit/>
          </a:bodyPr>
          <a:lstStyle/>
          <a:p>
            <a:r>
              <a:rPr lang="en-US" altLang="zh-TW" dirty="0" smtClean="0"/>
              <a:t>The </a:t>
            </a:r>
            <a:r>
              <a:rPr lang="en-US" altLang="zh-TW" dirty="0"/>
              <a:t>main objective of this work is to classify Hindi and Telugu stories based on their structure into three genres: Fable, Folk-tale and Legend. In this work, each story is divided into three parts: (</a:t>
            </a:r>
            <a:r>
              <a:rPr lang="en-US" altLang="zh-TW" dirty="0" err="1"/>
              <a:t>i</a:t>
            </a:r>
            <a:r>
              <a:rPr lang="en-US" altLang="zh-TW" dirty="0"/>
              <a:t>) introduction, (ii) main and (iii) climax. The objective of this work is to explore how story genre information is embedded in different parts of the story. We are proposing a framework for story classification using keyword and </a:t>
            </a:r>
            <a:r>
              <a:rPr lang="en-US" altLang="zh-TW" dirty="0" err="1"/>
              <a:t>Partof</a:t>
            </a:r>
            <a:r>
              <a:rPr lang="en-US" altLang="zh-TW" dirty="0"/>
              <a:t>-speech (POS) based features. Keyword based features like Term Frequency (TF) and Term Frequency Inverse Document Frequency (TFIDF) are used. Classification performance is analyzed for different story parts using various combinations of features with three classifiers: (</a:t>
            </a:r>
            <a:r>
              <a:rPr lang="en-US" altLang="zh-TW" dirty="0" err="1"/>
              <a:t>i</a:t>
            </a:r>
            <a:r>
              <a:rPr lang="en-US" altLang="zh-TW" dirty="0"/>
              <a:t>) Naive Bayes (NB), (ii) </a:t>
            </a:r>
            <a:r>
              <a:rPr lang="en-US" altLang="zh-TW" dirty="0" err="1"/>
              <a:t>kNearest</a:t>
            </a:r>
            <a:r>
              <a:rPr lang="en-US" altLang="zh-TW" dirty="0"/>
              <a:t> </a:t>
            </a:r>
            <a:r>
              <a:rPr lang="en-US" altLang="zh-TW" dirty="0" err="1"/>
              <a:t>Neighbour</a:t>
            </a:r>
            <a:r>
              <a:rPr lang="en-US" altLang="zh-TW" dirty="0"/>
              <a:t> (KNN) and (iii) Support Vector Machine (SVM). From the experimental studies, it has been observed that classification performance has not significantly improved by combining linguistic (POS) and keyword based features. Among classifiers, SVM outperformed the other classifiers. The main part of the story has the highest classification accuracy compared to introduction and climax parts of the story.</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6951823" cy="830997"/>
          </a:xfrm>
          <a:prstGeom prst="rect">
            <a:avLst/>
          </a:prstGeom>
        </p:spPr>
        <p:txBody>
          <a:bodyPr wrap="square" lIns="91440" tIns="45720" rIns="91440" bIns="45720">
            <a:spAutoFit/>
          </a:bodyPr>
          <a:lstStyle/>
          <a:p>
            <a:r>
              <a:rPr lang="en-US" altLang="zh-TW" sz="2400" dirty="0"/>
              <a:t>Children story classification based on structure of the story</a:t>
            </a:r>
          </a:p>
        </p:txBody>
      </p:sp>
    </p:spTree>
    <p:extLst>
      <p:ext uri="{BB962C8B-B14F-4D97-AF65-F5344CB8AC3E}">
        <p14:creationId xmlns:p14="http://schemas.microsoft.com/office/powerpoint/2010/main" val="762956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412373" y="2575417"/>
            <a:ext cx="9367253" cy="3416320"/>
          </a:xfrm>
          <a:prstGeom prst="rect">
            <a:avLst/>
          </a:prstGeom>
        </p:spPr>
        <p:txBody>
          <a:bodyPr wrap="square">
            <a:spAutoFit/>
          </a:bodyPr>
          <a:lstStyle/>
          <a:p>
            <a:r>
              <a:rPr lang="en-US" altLang="zh-TW" dirty="0" smtClean="0"/>
              <a:t>An </a:t>
            </a:r>
            <a:r>
              <a:rPr lang="en-US" altLang="zh-TW" dirty="0"/>
              <a:t>increase in the scientific literature related to COVID19 makes searching for scientific information a challenging task. In this paper, we present the implementation of a semantic search engine targeted at COVID19 research articles. The algorithm uses a modified Term Frequency-Inverse Document Frequency (TFIDF) features and cosine similarity with ontology maps for semantic search. The implementation includes sentiment analysis, keyword extraction, keyword-based search, phrase extraction, textual belief indication, and text summary. The system is lightweight and can be deployed as a standalone system on mobile devices. The analysis reported in the work is based on data from 50k research articles related to COVID19 research. The tool also assists the researchers to upload their own text or documents for performing analysis. The comparisons with state of the art algorithms such as BERT and Word2Vec indicate improved performance.</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6951823" cy="830997"/>
          </a:xfrm>
          <a:prstGeom prst="rect">
            <a:avLst/>
          </a:prstGeom>
        </p:spPr>
        <p:txBody>
          <a:bodyPr wrap="square" lIns="91440" tIns="45720" rIns="91440" bIns="45720">
            <a:spAutoFit/>
          </a:bodyPr>
          <a:lstStyle/>
          <a:p>
            <a:r>
              <a:rPr lang="en-US" altLang="zh-TW" sz="2400" dirty="0" err="1"/>
              <a:t>Vilokana</a:t>
            </a:r>
            <a:r>
              <a:rPr lang="en-US" altLang="zh-TW" sz="2400" dirty="0"/>
              <a:t> - Lightweight COVID19 Document Analysis</a:t>
            </a:r>
          </a:p>
        </p:txBody>
      </p:sp>
    </p:spTree>
    <p:extLst>
      <p:ext uri="{BB962C8B-B14F-4D97-AF65-F5344CB8AC3E}">
        <p14:creationId xmlns:p14="http://schemas.microsoft.com/office/powerpoint/2010/main" val="559753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矩形 1"/>
          <p:cNvSpPr/>
          <p:nvPr/>
        </p:nvSpPr>
        <p:spPr>
          <a:xfrm>
            <a:off x="546257" y="444927"/>
            <a:ext cx="6124050" cy="830997"/>
          </a:xfrm>
          <a:prstGeom prst="rect">
            <a:avLst/>
          </a:prstGeom>
        </p:spPr>
        <p:txBody>
          <a:bodyPr wrap="square" lIns="91440" tIns="45720" rIns="91440" bIns="45720">
            <a:spAutoFit/>
          </a:bodyPr>
          <a:lstStyle/>
          <a:p>
            <a:r>
              <a:rPr lang="en-US" altLang="zh-TW" sz="2400" dirty="0">
                <a:solidFill>
                  <a:srgbClr val="000000"/>
                </a:solidFill>
                <a:latin typeface="+mj-lt"/>
              </a:rPr>
              <a:t>A novel algorithm for automatic document clustering</a:t>
            </a:r>
          </a:p>
        </p:txBody>
      </p:sp>
      <p:sp>
        <p:nvSpPr>
          <p:cNvPr id="3" name="矩形 2"/>
          <p:cNvSpPr/>
          <p:nvPr/>
        </p:nvSpPr>
        <p:spPr>
          <a:xfrm>
            <a:off x="750771" y="2312870"/>
            <a:ext cx="10768129" cy="3970318"/>
          </a:xfrm>
          <a:prstGeom prst="rect">
            <a:avLst/>
          </a:prstGeom>
        </p:spPr>
        <p:txBody>
          <a:bodyPr wrap="square">
            <a:spAutoFit/>
          </a:bodyPr>
          <a:lstStyle/>
          <a:p>
            <a:r>
              <a:rPr lang="en-US" altLang="zh-TW" dirty="0" smtClean="0"/>
              <a:t>Internet </a:t>
            </a:r>
            <a:r>
              <a:rPr lang="en-US" altLang="zh-TW" dirty="0"/>
              <a:t>has become an </a:t>
            </a:r>
            <a:r>
              <a:rPr lang="en-US" altLang="zh-TW" dirty="0" err="1"/>
              <a:t>indispensible</a:t>
            </a:r>
            <a:r>
              <a:rPr lang="en-US" altLang="zh-TW" dirty="0"/>
              <a:t> part of today's life. World Wide Web (WWW) is the largest shared information source. Finding relevant information on the WWW is challenging. To respond to a user query, it is difficult to search through the large number of returned documents with the presence of today's search engines. There is a need to organize a large set of documents into categories through clustering. The documents can be a user query or simply a collection of documents. Document clustering is the task of combining a set of documents into clusters so that intra cluster documents are similar to each other than inter cluster documents. Partitioning and Hierarchical algorithms are commonly used for document clustering. Existing partitioning algorithms have the limitation that the number of clusters has to be given as input and the clustering result depends on this input. If the number of clusters is not known, results are not acceptable. In this paper, we have developed a novel algorithm which generates number of clusters automatically for any unknown text dataset and clusters the documents appropriately based on Cosine Similarity between them. We have also detected zero clustering issue in partitioning algorithm and solved it using our novel algorithm.</a:t>
            </a:r>
            <a:endParaRPr lang="zh-TW" altLang="en-US" dirty="0"/>
          </a:p>
        </p:txBody>
      </p:sp>
      <p:sp>
        <p:nvSpPr>
          <p:cNvPr id="6" name="五邊形 5"/>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Tree>
    <p:extLst>
      <p:ext uri="{BB962C8B-B14F-4D97-AF65-F5344CB8AC3E}">
        <p14:creationId xmlns:p14="http://schemas.microsoft.com/office/powerpoint/2010/main" val="1685060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矩形 1"/>
          <p:cNvSpPr/>
          <p:nvPr/>
        </p:nvSpPr>
        <p:spPr>
          <a:xfrm>
            <a:off x="439019" y="629593"/>
            <a:ext cx="6124050" cy="461665"/>
          </a:xfrm>
          <a:prstGeom prst="rect">
            <a:avLst/>
          </a:prstGeom>
        </p:spPr>
        <p:txBody>
          <a:bodyPr wrap="square" lIns="91440" tIns="45720" rIns="91440" bIns="45720">
            <a:spAutoFit/>
          </a:bodyPr>
          <a:lstStyle/>
          <a:p>
            <a:r>
              <a:rPr lang="en-US" altLang="zh-TW" sz="2400" dirty="0">
                <a:solidFill>
                  <a:srgbClr val="000000"/>
                </a:solidFill>
                <a:latin typeface="+mj-lt"/>
              </a:rPr>
              <a:t>Algorithm for clustering web documents</a:t>
            </a:r>
          </a:p>
        </p:txBody>
      </p:sp>
      <p:sp>
        <p:nvSpPr>
          <p:cNvPr id="3" name="矩形 2"/>
          <p:cNvSpPr/>
          <p:nvPr/>
        </p:nvSpPr>
        <p:spPr>
          <a:xfrm>
            <a:off x="1374808" y="2774882"/>
            <a:ext cx="9442383" cy="2585323"/>
          </a:xfrm>
          <a:prstGeom prst="rect">
            <a:avLst/>
          </a:prstGeom>
        </p:spPr>
        <p:txBody>
          <a:bodyPr wrap="square">
            <a:spAutoFit/>
          </a:bodyPr>
          <a:lstStyle/>
          <a:p>
            <a:r>
              <a:rPr lang="en-US" altLang="zh-TW" dirty="0"/>
              <a:t>Clustering web documents involves the use of a large amount of words to be  inputted to clustering algorithms such as K-Means, Cosine Similarity, Latent </a:t>
            </a:r>
            <a:r>
              <a:rPr lang="en-US" altLang="zh-TW" dirty="0" err="1"/>
              <a:t>Discelet</a:t>
            </a:r>
            <a:r>
              <a:rPr lang="en-US" altLang="zh-TW" dirty="0"/>
              <a:t>  Allocation, and so on. This causes the clustering process to consume much time as  the number of words in each document increases. In many web documents, web  links are available along with the contents; these web link texts may contain a  tremendous amount of information for clustering. In our work, we show that just  using the web link text alone gives better clustering efficiency than considering  the whole document text. We implemented our algorithm with two benchmark  datasets, and the results show that the clustering efficiency is increased by our  algorithm more than the existing methods.</a:t>
            </a:r>
            <a:endParaRPr lang="zh-TW" altLang="en-US" dirty="0"/>
          </a:p>
        </p:txBody>
      </p:sp>
      <p:sp>
        <p:nvSpPr>
          <p:cNvPr id="6" name="五邊形 5"/>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Tree>
    <p:extLst>
      <p:ext uri="{BB962C8B-B14F-4D97-AF65-F5344CB8AC3E}">
        <p14:creationId xmlns:p14="http://schemas.microsoft.com/office/powerpoint/2010/main" val="2065377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1600284" y="2622606"/>
            <a:ext cx="8973003" cy="3416320"/>
          </a:xfrm>
          <a:prstGeom prst="rect">
            <a:avLst/>
          </a:prstGeom>
        </p:spPr>
        <p:txBody>
          <a:bodyPr wrap="square">
            <a:spAutoFit/>
          </a:bodyPr>
          <a:lstStyle/>
          <a:p>
            <a:pPr>
              <a:lnSpc>
                <a:spcPct val="150000"/>
              </a:lnSpc>
            </a:pPr>
            <a:r>
              <a:rPr lang="en-US" altLang="zh-TW" dirty="0" smtClean="0"/>
              <a:t>With </a:t>
            </a:r>
            <a:r>
              <a:rPr lang="en-US" altLang="zh-TW" dirty="0"/>
              <a:t>an ever increasing volume of data, terabytes of text data is being generated everyday in the form of semi structured, unstructured and structured data via various sources. Efficiency of clusters is the major concern when dealing with application areas of clustering like information retrieval. In this paper K-means clustering approach is applied based on similarity measure among the documents. Further optimization technique specifically bio- inspired is used to intelligently explore and re-adjust the documents from the pre-organized clusters followed by a classification approach for the evaluation and validation of the clusters.</a:t>
            </a:r>
            <a:endParaRPr lang="zh-TW" altLang="en-US" dirty="0"/>
          </a:p>
        </p:txBody>
      </p:sp>
      <p:sp>
        <p:nvSpPr>
          <p:cNvPr id="6" name="五邊形 5"/>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7" name="矩形 6"/>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p:cNvSpPr/>
          <p:nvPr/>
        </p:nvSpPr>
        <p:spPr>
          <a:xfrm>
            <a:off x="546256" y="444927"/>
            <a:ext cx="5307263" cy="830997"/>
          </a:xfrm>
          <a:prstGeom prst="rect">
            <a:avLst/>
          </a:prstGeom>
        </p:spPr>
        <p:txBody>
          <a:bodyPr wrap="square" lIns="91440" tIns="45720" rIns="91440" bIns="45720">
            <a:spAutoFit/>
          </a:bodyPr>
          <a:lstStyle/>
          <a:p>
            <a:r>
              <a:rPr lang="en-US" altLang="zh-TW" sz="2400" dirty="0"/>
              <a:t>An Improved Approach for Web Document Clustering</a:t>
            </a:r>
            <a:endParaRPr lang="en-US" altLang="zh-TW" sz="2400" dirty="0"/>
          </a:p>
        </p:txBody>
      </p:sp>
    </p:spTree>
    <p:extLst>
      <p:ext uri="{BB962C8B-B14F-4D97-AF65-F5344CB8AC3E}">
        <p14:creationId xmlns:p14="http://schemas.microsoft.com/office/powerpoint/2010/main" val="2585782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585012" y="2312870"/>
            <a:ext cx="11003548" cy="4024563"/>
          </a:xfrm>
          <a:prstGeom prst="rect">
            <a:avLst/>
          </a:prstGeom>
        </p:spPr>
        <p:txBody>
          <a:bodyPr wrap="square">
            <a:spAutoFit/>
          </a:bodyPr>
          <a:lstStyle/>
          <a:p>
            <a:pPr>
              <a:lnSpc>
                <a:spcPts val="2200"/>
              </a:lnSpc>
            </a:pPr>
            <a:r>
              <a:rPr lang="en-US" altLang="zh-TW" dirty="0"/>
              <a:t>Document clustering is used to organize the documents into groups. VSM (Vector Space Model) is a technique used to represent the document as a vector. Working with VSM to cluster the documents is easier. The main problem with text documents clustering is very high dimensionality of data. A term in the document represents a dimension. To reduce the dimensions of the document vector space, it is preprocessed. The main techniques involved are stemming and term filtering for dimensions reduction of document vectors. After dimensions reduction, term frequency vectors corresponding to each document are generated, where each cell in the term frequency vector represents frequencies of a term. Using proposed method in the paper, each pair of term frequency vectors are compared to find out the similarity value between every two corresponding documents. In this way, three similarity matrices </a:t>
            </a:r>
            <a:r>
              <a:rPr lang="en-US" altLang="zh-TW" dirty="0" err="1"/>
              <a:t>minimum_match</a:t>
            </a:r>
            <a:r>
              <a:rPr lang="en-US" altLang="zh-TW" dirty="0"/>
              <a:t>, </a:t>
            </a:r>
            <a:r>
              <a:rPr lang="en-US" altLang="zh-TW" dirty="0" err="1"/>
              <a:t>maximum_match</a:t>
            </a:r>
            <a:r>
              <a:rPr lang="en-US" altLang="zh-TW" dirty="0"/>
              <a:t> and </a:t>
            </a:r>
            <a:r>
              <a:rPr lang="en-US" altLang="zh-TW" dirty="0" err="1"/>
              <a:t>average_match</a:t>
            </a:r>
            <a:r>
              <a:rPr lang="en-US" altLang="zh-TW" dirty="0"/>
              <a:t> are generated which are further used in various clustering techniques to produce clusters. Clusters produced using proposed approach are compared with that of clusters produced based on cosine similarity in terms of F-measure. Higher values of F-measure for clusters produced using proposed method shows that proposed algorithm is better.</a:t>
            </a:r>
            <a:endParaRPr lang="zh-TW" altLang="en-US" dirty="0"/>
          </a:p>
        </p:txBody>
      </p:sp>
      <p:sp>
        <p:nvSpPr>
          <p:cNvPr id="6" name="五邊形 5"/>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7" name="矩形 6"/>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p:cNvSpPr/>
          <p:nvPr/>
        </p:nvSpPr>
        <p:spPr>
          <a:xfrm>
            <a:off x="546257" y="444927"/>
            <a:ext cx="6845945" cy="830997"/>
          </a:xfrm>
          <a:prstGeom prst="rect">
            <a:avLst/>
          </a:prstGeom>
        </p:spPr>
        <p:txBody>
          <a:bodyPr wrap="square" lIns="91440" tIns="45720" rIns="91440" bIns="45720">
            <a:spAutoFit/>
          </a:bodyPr>
          <a:lstStyle/>
          <a:p>
            <a:r>
              <a:rPr lang="en-US" altLang="zh-TW" sz="2400" dirty="0"/>
              <a:t>Frequent term based text document clustering: A new approach</a:t>
            </a:r>
          </a:p>
        </p:txBody>
      </p:sp>
    </p:spTree>
    <p:extLst>
      <p:ext uri="{BB962C8B-B14F-4D97-AF65-F5344CB8AC3E}">
        <p14:creationId xmlns:p14="http://schemas.microsoft.com/office/powerpoint/2010/main" val="1603649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744335" y="2268985"/>
            <a:ext cx="10684901" cy="4247317"/>
          </a:xfrm>
          <a:prstGeom prst="rect">
            <a:avLst/>
          </a:prstGeom>
        </p:spPr>
        <p:txBody>
          <a:bodyPr wrap="square">
            <a:spAutoFit/>
          </a:bodyPr>
          <a:lstStyle/>
          <a:p>
            <a:r>
              <a:rPr lang="en-US" altLang="zh-TW" dirty="0"/>
              <a:t>In unusual years, merit to the pick up the novel of the documents everywhere the World Wide Web and libraries, has duty bound us to crowd the documents. The main desire of clustering is to group the documents based on the semantics. Document clustering is a well-known application in data mining. It contains applications a well-known as extracting the documents consisting of description of similar semantics. The concept of finding similar semantics helps in clustering the documents. Clustering is a move and intensely complicated research area for obtaining the relevant flea in ear in late applications. This campaign boot by the same token be experienced as unsupervised technique. It deals mutually with more number of documents. Clustering is also represented a tool that can be used to accumulate homogeneous type of semantic documents. The Ant algorithms were stimulated by observations of trustworthy ant colonies. In this algorithm, the force of ant is around random. Because of the randomness reaction of the ant, the efficiency of algorithm can be increased. The ant uses the work of genius as picking up and dropping down the documents based similarity outlay of the documents. This outlay is obtained by the cosine similarity of the documents per the inverse document frequency and normalized order frequency. Then the clustered documents are compared mutually the contrasting clustering techniques.</a:t>
            </a:r>
            <a:endParaRPr lang="en-US" altLang="zh-TW" dirty="0">
              <a:solidFill>
                <a:srgbClr val="333333"/>
              </a:solidFill>
              <a:latin typeface="Arial" panose="020B0604020202020204" pitchFamily="34" charset="0"/>
            </a:endParaRPr>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0" y="629593"/>
            <a:ext cx="7202081" cy="461665"/>
          </a:xfrm>
          <a:prstGeom prst="rect">
            <a:avLst/>
          </a:prstGeom>
        </p:spPr>
        <p:txBody>
          <a:bodyPr wrap="square" lIns="91440" tIns="45720" rIns="91440" bIns="45720">
            <a:spAutoFit/>
          </a:bodyPr>
          <a:lstStyle/>
          <a:p>
            <a:r>
              <a:rPr lang="en-US" altLang="zh-TW" sz="2400" dirty="0"/>
              <a:t>Document clustering using ant colony algorithm</a:t>
            </a:r>
          </a:p>
        </p:txBody>
      </p:sp>
    </p:spTree>
    <p:extLst>
      <p:ext uri="{BB962C8B-B14F-4D97-AF65-F5344CB8AC3E}">
        <p14:creationId xmlns:p14="http://schemas.microsoft.com/office/powerpoint/2010/main" val="3394055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183048" y="2268985"/>
            <a:ext cx="9807475" cy="4247317"/>
          </a:xfrm>
          <a:prstGeom prst="rect">
            <a:avLst/>
          </a:prstGeom>
        </p:spPr>
        <p:txBody>
          <a:bodyPr wrap="square">
            <a:spAutoFit/>
          </a:bodyPr>
          <a:lstStyle/>
          <a:p>
            <a:pPr>
              <a:lnSpc>
                <a:spcPct val="150000"/>
              </a:lnSpc>
            </a:pPr>
            <a:r>
              <a:rPr lang="en-US" altLang="zh-TW" dirty="0" smtClean="0">
                <a:solidFill>
                  <a:srgbClr val="333333"/>
                </a:solidFill>
                <a:latin typeface="Arial" panose="020B0604020202020204" pitchFamily="34" charset="0"/>
              </a:rPr>
              <a:t>In </a:t>
            </a:r>
            <a:r>
              <a:rPr lang="en-US" altLang="zh-TW" dirty="0">
                <a:solidFill>
                  <a:srgbClr val="333333"/>
                </a:solidFill>
                <a:latin typeface="Arial" panose="020B0604020202020204" pitchFamily="34" charset="0"/>
              </a:rPr>
              <a:t>this paper, we propose a novel method for conceptual hierarchical clustering of documents using knowledge extracted from Wikipedia. The proposed method overcomes the classic bag-of-words models disadvantages through the exploitation of Wikipedia textual content and link structure. A robust and compact document representation is built in real-time using the Wikipedia application programmer's interface, without the need to store locally any Wikipedia information. The clustering process is hierarchical and extends the idea of frequent items by using Wikipedia article titles for selecting cluster labels that are descriptive and important for the examined corpus. Experiments show that the proposed technique greatly improves over the baseline approach, both in terms of F-measure and entropy on the one hand and computational cost on the other.</a:t>
            </a:r>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0" y="444927"/>
            <a:ext cx="7202081" cy="830997"/>
          </a:xfrm>
          <a:prstGeom prst="rect">
            <a:avLst/>
          </a:prstGeom>
        </p:spPr>
        <p:txBody>
          <a:bodyPr wrap="square" lIns="91440" tIns="45720" rIns="91440" bIns="45720">
            <a:spAutoFit/>
          </a:bodyPr>
          <a:lstStyle/>
          <a:p>
            <a:r>
              <a:rPr lang="en-US" altLang="zh-TW" sz="2400" dirty="0"/>
              <a:t>Exploiting Wikipedia Knowledge for Conceptual Hierarchical Clustering of Documents</a:t>
            </a:r>
            <a:endParaRPr lang="en-US" altLang="zh-TW" sz="2400" dirty="0"/>
          </a:p>
        </p:txBody>
      </p:sp>
    </p:spTree>
    <p:extLst>
      <p:ext uri="{BB962C8B-B14F-4D97-AF65-F5344CB8AC3E}">
        <p14:creationId xmlns:p14="http://schemas.microsoft.com/office/powerpoint/2010/main" val="2972624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256" y="1773855"/>
            <a:ext cx="11081061" cy="4742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081740" y="2780329"/>
            <a:ext cx="8010091" cy="2534412"/>
          </a:xfrm>
          <a:prstGeom prst="rect">
            <a:avLst/>
          </a:prstGeom>
        </p:spPr>
        <p:txBody>
          <a:bodyPr wrap="square">
            <a:spAutoFit/>
          </a:bodyPr>
          <a:lstStyle/>
          <a:p>
            <a:pPr>
              <a:lnSpc>
                <a:spcPct val="150000"/>
              </a:lnSpc>
            </a:pPr>
            <a:r>
              <a:rPr lang="en-US" altLang="zh-TW" dirty="0" smtClean="0"/>
              <a:t>There </a:t>
            </a:r>
            <a:r>
              <a:rPr lang="en-US" altLang="zh-TW" dirty="0"/>
              <a:t>are endless of unexpected events and hot topics on the internet, facing with massive resources from different channels, the method to find hot topics and then present to the users is the key technology to discover hot topics. How to effectively organize these resources and obtain valuable data from it is the primary problem to be solved, however, clustering is an effective solution to this problem. </a:t>
            </a:r>
            <a:endParaRPr lang="zh-TW" altLang="en-US" dirty="0"/>
          </a:p>
        </p:txBody>
      </p:sp>
      <p:sp>
        <p:nvSpPr>
          <p:cNvPr id="9" name="五邊形 8"/>
          <p:cNvSpPr/>
          <p:nvPr/>
        </p:nvSpPr>
        <p:spPr>
          <a:xfrm>
            <a:off x="439019" y="1606215"/>
            <a:ext cx="2544813" cy="53901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Abstract </a:t>
            </a:r>
          </a:p>
        </p:txBody>
      </p:sp>
      <p:sp>
        <p:nvSpPr>
          <p:cNvPr id="5" name="矩形 4"/>
          <p:cNvSpPr/>
          <p:nvPr/>
        </p:nvSpPr>
        <p:spPr>
          <a:xfrm>
            <a:off x="221381" y="364725"/>
            <a:ext cx="7295950" cy="9914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315251" y="444927"/>
            <a:ext cx="6865196" cy="830997"/>
          </a:xfrm>
          <a:prstGeom prst="rect">
            <a:avLst/>
          </a:prstGeom>
        </p:spPr>
        <p:txBody>
          <a:bodyPr wrap="square" lIns="91440" tIns="45720" rIns="91440" bIns="45720">
            <a:spAutoFit/>
          </a:bodyPr>
          <a:lstStyle/>
          <a:p>
            <a:r>
              <a:rPr lang="en-US" altLang="zh-TW" sz="2400" dirty="0"/>
              <a:t>The research on document clustering of network hot topics</a:t>
            </a:r>
          </a:p>
        </p:txBody>
      </p:sp>
    </p:spTree>
    <p:extLst>
      <p:ext uri="{BB962C8B-B14F-4D97-AF65-F5344CB8AC3E}">
        <p14:creationId xmlns:p14="http://schemas.microsoft.com/office/powerpoint/2010/main" val="1564774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軟正黑體">
      <a:majorFont>
        <a:latin typeface="微軟正黑體"/>
        <a:ea typeface="微軟正黑體"/>
        <a:cs typeface=""/>
      </a:majorFont>
      <a:minorFont>
        <a:latin typeface="微軟正黑體"/>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7718</Words>
  <Application>Microsoft Office PowerPoint</Application>
  <PresentationFormat>寬螢幕</PresentationFormat>
  <Paragraphs>161</Paragraphs>
  <Slides>24</Slides>
  <Notes>23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24</vt:i4>
      </vt:variant>
    </vt:vector>
  </HeadingPairs>
  <TitlesOfParts>
    <vt:vector size="29" baseType="lpstr">
      <vt:lpstr>微軟正黑體</vt:lpstr>
      <vt:lpstr>新細明體</vt:lpstr>
      <vt:lpstr>Arial</vt:lpstr>
      <vt:lpstr>Calibri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ting</dc:creator>
  <cp:lastModifiedBy>ting</cp:lastModifiedBy>
  <cp:revision>36</cp:revision>
  <dcterms:created xsi:type="dcterms:W3CDTF">2021-01-06T09:51:17Z</dcterms:created>
  <dcterms:modified xsi:type="dcterms:W3CDTF">2021-01-07T03:32:41Z</dcterms:modified>
</cp:coreProperties>
</file>