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260" r:id="rId4"/>
    <p:sldId id="262"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300"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 id="294" r:id="rId34"/>
    <p:sldId id="295" r:id="rId35"/>
    <p:sldId id="296" r:id="rId36"/>
    <p:sldId id="297" r:id="rId37"/>
    <p:sldId id="298" r:id="rId38"/>
    <p:sldId id="299" r:id="rId39"/>
    <p:sldId id="259" r:id="rId4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4" autoAdjust="0"/>
    <p:restoredTop sz="87556" autoAdjust="0"/>
  </p:normalViewPr>
  <p:slideViewPr>
    <p:cSldViewPr snapToGrid="0">
      <p:cViewPr>
        <p:scale>
          <a:sx n="75" d="100"/>
          <a:sy n="75" d="100"/>
        </p:scale>
        <p:origin x="2280" y="74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96F15-2FA9-4ED3-8BA6-51496420377F}" type="datetimeFigureOut">
              <a:rPr lang="zh-TW" altLang="en-US" smtClean="0"/>
              <a:t>2021/2/23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2B499-7583-4AA1-B581-9FC75D4252EA}" type="slidenum">
              <a:rPr lang="zh-TW" altLang="en-US" smtClean="0"/>
              <a:t>‹#›</a:t>
            </a:fld>
            <a:endParaRPr lang="zh-TW" altLang="en-US"/>
          </a:p>
        </p:txBody>
      </p:sp>
    </p:spTree>
    <p:extLst>
      <p:ext uri="{BB962C8B-B14F-4D97-AF65-F5344CB8AC3E}">
        <p14:creationId xmlns:p14="http://schemas.microsoft.com/office/powerpoint/2010/main" val="258804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向量空間中單詞表示的有效估計</a:t>
            </a:r>
            <a:endParaRPr lang="en-US" altLang="zh-TW" sz="120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a:t>
            </a:fld>
            <a:endParaRPr lang="zh-TW" altLang="en-US"/>
          </a:p>
        </p:txBody>
      </p:sp>
    </p:spTree>
    <p:extLst>
      <p:ext uri="{BB962C8B-B14F-4D97-AF65-F5344CB8AC3E}">
        <p14:creationId xmlns:p14="http://schemas.microsoft.com/office/powerpoint/2010/main" val="2405339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但是，</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的最雄心勃勃的功能是它嘗試根據詞義而不是單詞形式來組織詞彙信息。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在這方面，</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比詞典更像是一個詞庫，事實上，</a:t>
            </a:r>
            <a:r>
              <a:rPr lang="en-US" altLang="zh-TW" sz="1200" kern="1200" dirty="0" smtClean="0">
                <a:solidFill>
                  <a:schemeClr val="tx1"/>
                </a:solidFill>
                <a:effectLst/>
                <a:latin typeface="+mn-lt"/>
                <a:ea typeface="+mn-ea"/>
                <a:cs typeface="+mn-cs"/>
              </a:rPr>
              <a:t>Laurence </a:t>
            </a:r>
            <a:r>
              <a:rPr lang="en-US" altLang="zh-TW" sz="1200" kern="1200" dirty="0" err="1" smtClean="0">
                <a:solidFill>
                  <a:schemeClr val="tx1"/>
                </a:solidFill>
                <a:effectLst/>
                <a:latin typeface="+mn-lt"/>
                <a:ea typeface="+mn-ea"/>
                <a:cs typeface="+mn-cs"/>
              </a:rPr>
              <a:t>Urdang</a:t>
            </a:r>
            <a:r>
              <a:rPr lang="zh-TW" altLang="en-US" sz="1200" kern="1200" dirty="0" smtClean="0">
                <a:solidFill>
                  <a:schemeClr val="tx1"/>
                </a:solidFill>
                <a:effectLst/>
                <a:latin typeface="+mn-lt"/>
                <a:ea typeface="+mn-ea"/>
                <a:cs typeface="+mn-cs"/>
              </a:rPr>
              <a:t>對</a:t>
            </a:r>
            <a:r>
              <a:rPr lang="en-US" altLang="zh-TW" sz="1200" kern="1200" dirty="0" smtClean="0">
                <a:solidFill>
                  <a:schemeClr val="tx1"/>
                </a:solidFill>
                <a:effectLst/>
                <a:latin typeface="+mn-lt"/>
                <a:ea typeface="+mn-ea"/>
                <a:cs typeface="+mn-cs"/>
              </a:rPr>
              <a:t>Rodale</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The Synonym Finder</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1978</a:t>
            </a:r>
            <a:r>
              <a:rPr lang="zh-TW" altLang="en-US" sz="1200" kern="1200" dirty="0" smtClean="0">
                <a:solidFill>
                  <a:schemeClr val="tx1"/>
                </a:solidFill>
                <a:effectLst/>
                <a:latin typeface="+mn-lt"/>
                <a:ea typeface="+mn-ea"/>
                <a:cs typeface="+mn-cs"/>
              </a:rPr>
              <a:t>）的修訂和</a:t>
            </a:r>
            <a:r>
              <a:rPr lang="en-US" altLang="zh-TW" sz="1200" kern="1200" dirty="0" smtClean="0">
                <a:solidFill>
                  <a:schemeClr val="tx1"/>
                </a:solidFill>
                <a:effectLst/>
                <a:latin typeface="+mn-lt"/>
                <a:ea typeface="+mn-ea"/>
                <a:cs typeface="+mn-cs"/>
              </a:rPr>
              <a:t>Robert L. Chapman</a:t>
            </a:r>
            <a:r>
              <a:rPr lang="zh-TW" altLang="en-US" sz="1200" kern="1200" dirty="0" smtClean="0">
                <a:solidFill>
                  <a:schemeClr val="tx1"/>
                </a:solidFill>
                <a:effectLst/>
                <a:latin typeface="+mn-lt"/>
                <a:ea typeface="+mn-ea"/>
                <a:cs typeface="+mn-cs"/>
              </a:rPr>
              <a:t>對</a:t>
            </a:r>
            <a:r>
              <a:rPr lang="en-US" altLang="zh-TW" sz="1200" kern="1200" dirty="0" smtClean="0">
                <a:solidFill>
                  <a:schemeClr val="tx1"/>
                </a:solidFill>
                <a:effectLst/>
                <a:latin typeface="+mn-lt"/>
                <a:ea typeface="+mn-ea"/>
                <a:cs typeface="+mn-cs"/>
              </a:rPr>
              <a:t>Roget</a:t>
            </a:r>
            <a:r>
              <a:rPr lang="zh-TW" altLang="en-US" sz="1200" kern="1200" dirty="0" smtClean="0">
                <a:solidFill>
                  <a:schemeClr val="tx1"/>
                </a:solidFill>
                <a:effectLst/>
                <a:latin typeface="+mn-lt"/>
                <a:ea typeface="+mn-ea"/>
                <a:cs typeface="+mn-cs"/>
              </a:rPr>
              <a:t>的</a:t>
            </a:r>
            <a:r>
              <a:rPr lang="en-US" altLang="zh-TW" sz="1200" kern="1200" dirty="0" smtClean="0">
                <a:solidFill>
                  <a:schemeClr val="tx1"/>
                </a:solidFill>
                <a:effectLst/>
                <a:latin typeface="+mn-lt"/>
                <a:ea typeface="+mn-ea"/>
                <a:cs typeface="+mn-cs"/>
              </a:rPr>
              <a:t>International Thesaurus</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1977</a:t>
            </a:r>
            <a:r>
              <a:rPr lang="zh-TW" altLang="en-US" sz="1200" kern="1200" dirty="0" smtClean="0">
                <a:solidFill>
                  <a:schemeClr val="tx1"/>
                </a:solidFill>
                <a:effectLst/>
                <a:latin typeface="+mn-lt"/>
                <a:ea typeface="+mn-ea"/>
                <a:cs typeface="+mn-cs"/>
              </a:rPr>
              <a:t>）的修訂一直是將</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整合在一起的有用工具。</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 但是，這些出色的作品都不適合印刷形式。 字母詞庫的問題是多餘的條目：如果單詞</a:t>
            </a:r>
            <a:r>
              <a:rPr lang="en-US" altLang="zh-TW" sz="1200" kern="1200" dirty="0" err="1" smtClean="0">
                <a:solidFill>
                  <a:schemeClr val="tx1"/>
                </a:solidFill>
                <a:effectLst/>
                <a:latin typeface="+mn-lt"/>
                <a:ea typeface="+mn-ea"/>
                <a:cs typeface="+mn-cs"/>
              </a:rPr>
              <a:t>Wx</a:t>
            </a:r>
            <a:r>
              <a:rPr lang="zh-TW" altLang="en-US" sz="1200" kern="1200" dirty="0" smtClean="0">
                <a:solidFill>
                  <a:schemeClr val="tx1"/>
                </a:solidFill>
                <a:effectLst/>
                <a:latin typeface="+mn-lt"/>
                <a:ea typeface="+mn-ea"/>
                <a:cs typeface="+mn-cs"/>
              </a:rPr>
              <a:t>和單詞</a:t>
            </a:r>
            <a:r>
              <a:rPr lang="en-US" altLang="zh-TW" sz="1200" kern="1200" dirty="0" err="1" smtClean="0">
                <a:solidFill>
                  <a:schemeClr val="tx1"/>
                </a:solidFill>
                <a:effectLst/>
                <a:latin typeface="+mn-lt"/>
                <a:ea typeface="+mn-ea"/>
                <a:cs typeface="+mn-cs"/>
              </a:rPr>
              <a:t>Wy</a:t>
            </a:r>
            <a:r>
              <a:rPr lang="zh-TW" altLang="en-US" sz="1200" kern="1200" dirty="0" smtClean="0">
                <a:solidFill>
                  <a:schemeClr val="tx1"/>
                </a:solidFill>
                <a:effectLst/>
                <a:latin typeface="+mn-lt"/>
                <a:ea typeface="+mn-ea"/>
                <a:cs typeface="+mn-cs"/>
              </a:rPr>
              <a:t>是同義詞，則該對應該輸入兩次，一次在</a:t>
            </a:r>
            <a:r>
              <a:rPr lang="en-US" altLang="zh-TW" sz="1200" kern="1200" dirty="0" err="1" smtClean="0">
                <a:solidFill>
                  <a:schemeClr val="tx1"/>
                </a:solidFill>
                <a:effectLst/>
                <a:latin typeface="+mn-lt"/>
                <a:ea typeface="+mn-ea"/>
                <a:cs typeface="+mn-cs"/>
              </a:rPr>
              <a:t>Wx</a:t>
            </a:r>
            <a:r>
              <a:rPr lang="zh-TW" altLang="en-US" sz="1200" kern="1200" dirty="0" smtClean="0">
                <a:solidFill>
                  <a:schemeClr val="tx1"/>
                </a:solidFill>
                <a:effectLst/>
                <a:latin typeface="+mn-lt"/>
                <a:ea typeface="+mn-ea"/>
                <a:cs typeface="+mn-cs"/>
              </a:rPr>
              <a:t>下按字母順序，再一次在</a:t>
            </a:r>
            <a:r>
              <a:rPr lang="en-US" altLang="zh-TW" sz="1200" kern="1200" dirty="0" err="1" smtClean="0">
                <a:solidFill>
                  <a:schemeClr val="tx1"/>
                </a:solidFill>
                <a:effectLst/>
                <a:latin typeface="+mn-lt"/>
                <a:ea typeface="+mn-ea"/>
                <a:cs typeface="+mn-cs"/>
              </a:rPr>
              <a:t>Wy</a:t>
            </a:r>
            <a:r>
              <a:rPr lang="zh-TW" altLang="en-US" sz="1200" kern="1200" dirty="0" smtClean="0">
                <a:solidFill>
                  <a:schemeClr val="tx1"/>
                </a:solidFill>
                <a:effectLst/>
                <a:latin typeface="+mn-lt"/>
                <a:ea typeface="+mn-ea"/>
                <a:cs typeface="+mn-cs"/>
              </a:rPr>
              <a:t>下按字母順序。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主題詞表的問題在於，需要進行兩次查找，首先是按字母順序列表，然後是在適當的詞庫中，因此使用戶的搜索時間加倍。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當然，這些正是計算機可以快速有效執行的機械雜務。</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10</a:t>
            </a:fld>
            <a:endParaRPr lang="zh-TW" altLang="en-US"/>
          </a:p>
        </p:txBody>
      </p:sp>
    </p:spTree>
    <p:extLst>
      <p:ext uri="{BB962C8B-B14F-4D97-AF65-F5344CB8AC3E}">
        <p14:creationId xmlns:p14="http://schemas.microsoft.com/office/powerpoint/2010/main" val="335170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詞法語義學首先認識到單詞是詞法化概念與起句法作用的話語之間的常規關聯。</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 “單詞”的定義至少提出了三類研究問題。</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首先，什麼樣的話語進入了這些詞彙聯想？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第二，單詞可以表達的詞彙化概念的性質和組織是什麼？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第三，不同的單詞起什麼句法作用？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儘管僅考慮一個問題就不可能忽略所有這些問題，但是這裡的重點將放在第二類問題上，即那些處理英語詞典語義結構的問題。</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將使用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單詞形式</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來指代物理話語或題詞，而使用</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單詞含義</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來指代可以使用形式來表達的詞彙化概念。</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11</a:t>
            </a:fld>
            <a:endParaRPr lang="zh-TW" altLang="en-US"/>
          </a:p>
        </p:txBody>
      </p:sp>
    </p:spTree>
    <p:extLst>
      <p:ext uri="{BB962C8B-B14F-4D97-AF65-F5344CB8AC3E}">
        <p14:creationId xmlns:p14="http://schemas.microsoft.com/office/powerpoint/2010/main" val="4291492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提供表</a:t>
            </a: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只是為了使詞彙矩陣的概念具體化。 單詞形式被認為是列標題</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Fn</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單詞的含義作為行的標題</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Mn</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矩陣單元格中的一個條目表示該列中的形式（在適當的上下文中）可用於表達該行中的含義。 因此，條目</a:t>
            </a:r>
            <a:r>
              <a:rPr lang="en-US" altLang="zh-TW" sz="1200" kern="1200" dirty="0" smtClean="0">
                <a:solidFill>
                  <a:schemeClr val="tx1"/>
                </a:solidFill>
                <a:effectLst/>
                <a:latin typeface="+mn-lt"/>
                <a:ea typeface="+mn-ea"/>
                <a:cs typeface="+mn-cs"/>
              </a:rPr>
              <a:t>E1,1</a:t>
            </a:r>
            <a:r>
              <a:rPr lang="zh-TW" altLang="en-US" sz="1200" kern="1200" dirty="0" smtClean="0">
                <a:solidFill>
                  <a:schemeClr val="tx1"/>
                </a:solidFill>
                <a:effectLst/>
                <a:latin typeface="+mn-lt"/>
                <a:ea typeface="+mn-ea"/>
                <a:cs typeface="+mn-cs"/>
              </a:rPr>
              <a:t>表示單詞形式</a:t>
            </a:r>
            <a:r>
              <a:rPr lang="en-US" altLang="zh-TW" sz="1200" kern="1200" dirty="0" smtClean="0">
                <a:solidFill>
                  <a:schemeClr val="tx1"/>
                </a:solidFill>
                <a:effectLst/>
                <a:latin typeface="+mn-lt"/>
                <a:ea typeface="+mn-ea"/>
                <a:cs typeface="+mn-cs"/>
              </a:rPr>
              <a:t>F1</a:t>
            </a:r>
            <a:r>
              <a:rPr lang="zh-TW" altLang="en-US" sz="1200" kern="1200" dirty="0" smtClean="0">
                <a:solidFill>
                  <a:schemeClr val="tx1"/>
                </a:solidFill>
                <a:effectLst/>
                <a:latin typeface="+mn-lt"/>
                <a:ea typeface="+mn-ea"/>
                <a:cs typeface="+mn-cs"/>
              </a:rPr>
              <a:t>可用於表達單詞含義</a:t>
            </a:r>
            <a:r>
              <a:rPr lang="en-US" altLang="zh-TW" sz="1200" kern="1200" dirty="0" smtClean="0">
                <a:solidFill>
                  <a:schemeClr val="tx1"/>
                </a:solidFill>
                <a:effectLst/>
                <a:latin typeface="+mn-lt"/>
                <a:ea typeface="+mn-ea"/>
                <a:cs typeface="+mn-cs"/>
              </a:rPr>
              <a:t>M1</a:t>
            </a:r>
            <a:r>
              <a:rPr lang="zh-TW" altLang="en-US" sz="1200" kern="1200" dirty="0" smtClean="0">
                <a:solidFill>
                  <a:schemeClr val="tx1"/>
                </a:solidFill>
                <a:effectLst/>
                <a:latin typeface="+mn-lt"/>
                <a:ea typeface="+mn-ea"/>
                <a:cs typeface="+mn-cs"/>
              </a:rPr>
              <a:t>。 如果同一列中有兩個條目，則單詞形式是多義的； 如果同一行中有兩個條目，則這兩個詞形式是同義詞（相對於上下文）。</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12</a:t>
            </a:fld>
            <a:endParaRPr lang="zh-TW" altLang="en-US"/>
          </a:p>
        </p:txBody>
      </p:sp>
    </p:spTree>
    <p:extLst>
      <p:ext uri="{BB962C8B-B14F-4D97-AF65-F5344CB8AC3E}">
        <p14:creationId xmlns:p14="http://schemas.microsoft.com/office/powerpoint/2010/main" val="140998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形式和含義之間的映射很多：很多</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有些形式具有幾種不同的含義，而某些含義可以用幾種不同的形式表示。 詞典編纂的兩個困難問題，即多義性和同義詞，可以看作是這種映射的補充方面。 也就是說，多義性和同義詞是在獲取心理詞典中信息的過程中出現的問題：識別形式的聽者或閱讀者必須應對其多義性。 希望表達含義的說話者或作家必須在同義詞之間做出選擇。</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13</a:t>
            </a:fld>
            <a:endParaRPr lang="zh-TW" altLang="en-US"/>
          </a:p>
        </p:txBody>
      </p:sp>
    </p:spTree>
    <p:extLst>
      <p:ext uri="{BB962C8B-B14F-4D97-AF65-F5344CB8AC3E}">
        <p14:creationId xmlns:p14="http://schemas.microsoft.com/office/powerpoint/2010/main" val="403968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作為附帶的註釋，應該注意的是，</a:t>
            </a:r>
            <a:r>
              <a:rPr lang="zh-TW" altLang="en-US" sz="1200" u="sng" kern="1200" dirty="0" smtClean="0">
                <a:solidFill>
                  <a:schemeClr val="tx1"/>
                </a:solidFill>
                <a:effectLst/>
                <a:latin typeface="+mn-lt"/>
                <a:ea typeface="+mn-ea"/>
                <a:cs typeface="+mn-cs"/>
              </a:rPr>
              <a:t>心理語言學家經常通過方框圖和箭頭圖來表示關於語言處理的假設</a:t>
            </a:r>
            <a:r>
              <a:rPr lang="zh-TW" altLang="en-US" sz="1200" kern="1200" dirty="0" smtClean="0">
                <a:solidFill>
                  <a:schemeClr val="tx1"/>
                </a:solidFill>
                <a:effectLst/>
                <a:latin typeface="+mn-lt"/>
                <a:ea typeface="+mn-ea"/>
                <a:cs typeface="+mn-cs"/>
              </a:rPr>
              <a:t>。用這種表示法，詞彙矩陣可以由兩個框表示，兩個框之間有兩個方向的箭頭。</a:t>
            </a:r>
            <a:r>
              <a:rPr lang="zh-TW" altLang="en-US" sz="1200" u="sng" kern="1200" dirty="0" smtClean="0">
                <a:solidFill>
                  <a:schemeClr val="tx1"/>
                </a:solidFill>
                <a:effectLst/>
                <a:latin typeface="+mn-lt"/>
                <a:ea typeface="+mn-ea"/>
                <a:cs typeface="+mn-cs"/>
              </a:rPr>
              <a:t>一個框標為“單詞含義”，另一個框標為“單詞形式”；箭頭將指示語言用戶可以以一種含義開頭並尋找適當的形式來表達它，或者可以以一種形式開頭並檢索適當的含義。</a:t>
            </a:r>
            <a:r>
              <a:rPr lang="zh-TW" altLang="en-US" sz="1200" kern="1200" dirty="0" smtClean="0">
                <a:solidFill>
                  <a:schemeClr val="tx1"/>
                </a:solidFill>
                <a:effectLst/>
                <a:latin typeface="+mn-lt"/>
                <a:ea typeface="+mn-ea"/>
                <a:cs typeface="+mn-cs"/>
              </a:rPr>
              <a:t>此框和箭頭表示法清楚了意義：含義關係（在“單詞含義”框中）和詞：單詞關係（在“單詞形式”框中）之間的區別。</a:t>
            </a:r>
            <a:r>
              <a:rPr lang="zh-TW" altLang="en-US" sz="1200" u="sng" kern="1200" dirty="0" smtClean="0">
                <a:solidFill>
                  <a:schemeClr val="tx1"/>
                </a:solidFill>
                <a:effectLst/>
                <a:latin typeface="+mn-lt"/>
                <a:ea typeface="+mn-ea"/>
                <a:cs typeface="+mn-cs"/>
              </a:rPr>
              <a:t>在最初的概念中，</a:t>
            </a:r>
            <a:r>
              <a:rPr lang="en-US" altLang="zh-TW" sz="1200" u="sng" kern="1200" dirty="0" smtClean="0">
                <a:solidFill>
                  <a:schemeClr val="tx1"/>
                </a:solidFill>
                <a:effectLst/>
                <a:latin typeface="+mn-lt"/>
                <a:ea typeface="+mn-ea"/>
                <a:cs typeface="+mn-cs"/>
              </a:rPr>
              <a:t>WordNet</a:t>
            </a:r>
            <a:r>
              <a:rPr lang="zh-TW" altLang="en-US" sz="1200" u="sng" kern="1200" dirty="0" smtClean="0">
                <a:solidFill>
                  <a:schemeClr val="tx1"/>
                </a:solidFill>
                <a:effectLst/>
                <a:latin typeface="+mn-lt"/>
                <a:ea typeface="+mn-ea"/>
                <a:cs typeface="+mn-cs"/>
              </a:rPr>
              <a:t>僅關注詞彙化概念之間的語義關係模式。也就是說，這將是“詞義”框的理論。</a:t>
            </a:r>
            <a:r>
              <a:rPr lang="zh-TW" altLang="en-US" sz="1200" kern="1200" dirty="0" smtClean="0">
                <a:solidFill>
                  <a:schemeClr val="tx1"/>
                </a:solidFill>
                <a:effectLst/>
                <a:latin typeface="+mn-lt"/>
                <a:ea typeface="+mn-ea"/>
                <a:cs typeface="+mn-cs"/>
              </a:rPr>
              <a:t>但是，隨著工作的進行，越來越明顯的是，</a:t>
            </a:r>
            <a:r>
              <a:rPr lang="zh-TW" altLang="en-US" sz="1200" u="sng" kern="1200" dirty="0" smtClean="0">
                <a:solidFill>
                  <a:schemeClr val="tx1"/>
                </a:solidFill>
                <a:effectLst/>
                <a:latin typeface="+mn-lt"/>
                <a:ea typeface="+mn-ea"/>
                <a:cs typeface="+mn-cs"/>
              </a:rPr>
              <a:t>“單詞形式”框中的詞彙關係不容忽視。目前，</a:t>
            </a:r>
            <a:r>
              <a:rPr lang="en-US" altLang="zh-TW" sz="1200" u="sng" kern="1200" dirty="0" smtClean="0">
                <a:solidFill>
                  <a:schemeClr val="tx1"/>
                </a:solidFill>
                <a:effectLst/>
                <a:latin typeface="+mn-lt"/>
                <a:ea typeface="+mn-ea"/>
                <a:cs typeface="+mn-cs"/>
              </a:rPr>
              <a:t>WordNet</a:t>
            </a:r>
            <a:r>
              <a:rPr lang="zh-TW" altLang="en-US" sz="1200" u="sng" kern="1200" dirty="0" smtClean="0">
                <a:solidFill>
                  <a:schemeClr val="tx1"/>
                </a:solidFill>
                <a:effectLst/>
                <a:latin typeface="+mn-lt"/>
                <a:ea typeface="+mn-ea"/>
                <a:cs typeface="+mn-cs"/>
              </a:rPr>
              <a:t>區分語義關係和詞彙關係。重點仍然是意義之間的語義關係，但單詞之間的關係也包括在內。 </a:t>
            </a:r>
            <a:r>
              <a:rPr lang="en-US" altLang="zh-TW" sz="1200" kern="1200" dirty="0" smtClean="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14</a:t>
            </a:fld>
            <a:endParaRPr lang="zh-TW" altLang="en-US"/>
          </a:p>
        </p:txBody>
      </p:sp>
    </p:spTree>
    <p:extLst>
      <p:ext uri="{BB962C8B-B14F-4D97-AF65-F5344CB8AC3E}">
        <p14:creationId xmlns:p14="http://schemas.microsoft.com/office/powerpoint/2010/main" val="1469105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雖然方框和箭頭表示尊重這兩種關係之間的差異，但其缺點是，許多複雜的細節：意義和形式之間有很多的映射被輕視，它不僅掩蓋了多義和同義的互惠， 但是也模糊了</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中用來表示含義的主要設備。 因此，對</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的描述是根據詞彙矩陣而不是方框圖來進行的。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15</a:t>
            </a:fld>
            <a:endParaRPr lang="zh-TW" altLang="en-US"/>
          </a:p>
        </p:txBody>
      </p:sp>
    </p:spTree>
    <p:extLst>
      <p:ext uri="{BB962C8B-B14F-4D97-AF65-F5344CB8AC3E}">
        <p14:creationId xmlns:p14="http://schemas.microsoft.com/office/powerpoint/2010/main" val="218351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中的單詞含義如何表示？ 為了模擬詞彙矩陣，必須有某種方式來表示計算機中的形式和含義。 提詞可以為形式提供合理令人滿意的解決方案，但是對於任何詞彙語義學理論而言，應該如何表達含義都構成了關鍵問題。 缺乏適當的心理學理論，詞典編纂者開發的方法可以提供一個臨時解決方案：定義在模擬中的作用與語言使用者心目中的意義相同。</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16</a:t>
            </a:fld>
            <a:endParaRPr lang="zh-TW" altLang="en-US"/>
          </a:p>
        </p:txBody>
      </p:sp>
    </p:spTree>
    <p:extLst>
      <p:ext uri="{BB962C8B-B14F-4D97-AF65-F5344CB8AC3E}">
        <p14:creationId xmlns:p14="http://schemas.microsoft.com/office/powerpoint/2010/main" val="58037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詞彙語義學理論中如何用定義來表示詞彙化的概念，取決於該理論是構造性的還是僅僅是差異性的。</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在建設性理論中，表示形式應包含足夠的信息以支持對概念的準確構造（由人或機器進行）。建設性理論的要求不容易滿足，並且有一些理由認為大多數標準詞典中的定義不符合它們（格羅斯，凱格爾，吉爾迪亞和米勒，</a:t>
            </a:r>
            <a:r>
              <a:rPr lang="en-US" altLang="zh-TW" sz="1200" kern="1200" dirty="0" smtClean="0">
                <a:solidFill>
                  <a:schemeClr val="tx1"/>
                </a:solidFill>
                <a:effectLst/>
                <a:latin typeface="+mn-lt"/>
                <a:ea typeface="+mn-ea"/>
                <a:cs typeface="+mn-cs"/>
              </a:rPr>
              <a:t>1989</a:t>
            </a:r>
            <a:r>
              <a:rPr lang="zh-TW" altLang="en-US" sz="1200" kern="1200" dirty="0" smtClean="0">
                <a:solidFill>
                  <a:schemeClr val="tx1"/>
                </a:solidFill>
                <a:effectLst/>
                <a:latin typeface="+mn-lt"/>
                <a:ea typeface="+mn-ea"/>
                <a:cs typeface="+mn-cs"/>
              </a:rPr>
              <a:t>；米勒和吉爾迪亞，</a:t>
            </a:r>
            <a:r>
              <a:rPr lang="en-US" altLang="zh-TW" sz="1200" kern="1200" dirty="0" smtClean="0">
                <a:solidFill>
                  <a:schemeClr val="tx1"/>
                </a:solidFill>
                <a:effectLst/>
                <a:latin typeface="+mn-lt"/>
                <a:ea typeface="+mn-ea"/>
                <a:cs typeface="+mn-cs"/>
              </a:rPr>
              <a:t>1987</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pPr marL="228600" indent="-228600">
              <a:buAutoNum type="arabicPeriod"/>
            </a:pPr>
            <a:r>
              <a:rPr lang="zh-TW" altLang="en-US" sz="1200" kern="1200" dirty="0" smtClean="0">
                <a:solidFill>
                  <a:schemeClr val="tx1"/>
                </a:solidFill>
                <a:effectLst/>
                <a:latin typeface="+mn-lt"/>
                <a:ea typeface="+mn-ea"/>
                <a:cs typeface="+mn-cs"/>
              </a:rPr>
              <a:t>另一方面，在微分理論中，意義可以用任何能使理論家區分的符號來表示。</a:t>
            </a:r>
            <a:r>
              <a:rPr lang="zh-TW" altLang="en-US" sz="1200" u="sng" kern="1200" dirty="0" smtClean="0">
                <a:solidFill>
                  <a:schemeClr val="tx1"/>
                </a:solidFill>
                <a:effectLst/>
                <a:latin typeface="+mn-lt"/>
                <a:ea typeface="+mn-ea"/>
                <a:cs typeface="+mn-cs"/>
              </a:rPr>
              <a:t>微分理論的要求較為適中，但足以滿足所需映射的構造。如果閱讀定義的人已經掌握了概念並且僅需要識別它，那麼同義詞（或近似同義詞）通常就足夠了。</a:t>
            </a:r>
            <a:endParaRPr lang="en-US" altLang="zh-TW" sz="1200" u="sng" kern="1200" dirty="0" smtClean="0">
              <a:solidFill>
                <a:schemeClr val="tx1"/>
              </a:solidFill>
              <a:effectLst/>
              <a:latin typeface="+mn-lt"/>
              <a:ea typeface="+mn-ea"/>
              <a:cs typeface="+mn-cs"/>
            </a:endParaRPr>
          </a:p>
          <a:p>
            <a:pPr marL="0" indent="0">
              <a:buNone/>
            </a:pPr>
            <a:r>
              <a:rPr lang="zh-TW" altLang="en-US" sz="1200" kern="1200" dirty="0" smtClean="0">
                <a:solidFill>
                  <a:schemeClr val="tx1"/>
                </a:solidFill>
                <a:effectLst/>
                <a:latin typeface="+mn-lt"/>
                <a:ea typeface="+mn-ea"/>
                <a:cs typeface="+mn-cs"/>
              </a:rPr>
              <a:t>換句話說，表</a:t>
            </a: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中的單詞</a:t>
            </a:r>
            <a:r>
              <a:rPr lang="en-US" altLang="zh-TW" sz="1200" kern="1200" dirty="0" smtClean="0">
                <a:solidFill>
                  <a:schemeClr val="tx1"/>
                </a:solidFill>
                <a:effectLst/>
                <a:latin typeface="+mn-lt"/>
                <a:ea typeface="+mn-ea"/>
                <a:cs typeface="+mn-cs"/>
              </a:rPr>
              <a:t>M1</a:t>
            </a:r>
            <a:r>
              <a:rPr lang="zh-TW" altLang="en-US" sz="1200" kern="1200" dirty="0" smtClean="0">
                <a:solidFill>
                  <a:schemeClr val="tx1"/>
                </a:solidFill>
                <a:effectLst/>
                <a:latin typeface="+mn-lt"/>
                <a:ea typeface="+mn-ea"/>
                <a:cs typeface="+mn-cs"/>
              </a:rPr>
              <a:t>可以通過簡單列出可以用來表達它的單詞形式來表示：</a:t>
            </a:r>
            <a:r>
              <a:rPr lang="en-US" altLang="zh-TW" sz="1200" kern="1200" dirty="0" smtClean="0">
                <a:solidFill>
                  <a:schemeClr val="tx1"/>
                </a:solidFill>
                <a:effectLst/>
                <a:latin typeface="+mn-lt"/>
                <a:ea typeface="+mn-ea"/>
                <a:cs typeface="+mn-cs"/>
              </a:rPr>
              <a:t>{F1</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F2</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 。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（此後，大括號“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包圍著同義詞集，這些詞彙集用於標識詞彙化概念的定義。）例如，知道董事會的人可以表示一塊木材或一組木板出於某種目的而集結的人們將能夠在沒有木板或委員會幫助的情況下挑選出想要的感覺。同義詞集</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plank}</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，委員會</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可以明確地指示</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的這兩種含義。這些同義詞集（</a:t>
            </a:r>
            <a:r>
              <a:rPr lang="en-US" altLang="zh-TW" sz="1200" kern="1200" dirty="0" err="1" smtClean="0">
                <a:solidFill>
                  <a:schemeClr val="tx1"/>
                </a:solidFill>
                <a:effectLst/>
                <a:latin typeface="+mn-lt"/>
                <a:ea typeface="+mn-ea"/>
                <a:cs typeface="+mn-cs"/>
              </a:rPr>
              <a:t>synsets</a:t>
            </a:r>
            <a:r>
              <a:rPr lang="zh-TW" altLang="en-US" sz="1200" kern="1200" dirty="0" smtClean="0">
                <a:solidFill>
                  <a:schemeClr val="tx1"/>
                </a:solidFill>
                <a:effectLst/>
                <a:latin typeface="+mn-lt"/>
                <a:ea typeface="+mn-ea"/>
                <a:cs typeface="+mn-cs"/>
              </a:rPr>
              <a:t>）沒有解釋概念是什麼。它們僅表示這些概念存在。假定懂英語的人已經掌握了這些概念，並希望從同義詞集中列出的單詞中識別它們。</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17</a:t>
            </a:fld>
            <a:endParaRPr lang="zh-TW" altLang="en-US"/>
          </a:p>
        </p:txBody>
      </p:sp>
    </p:spTree>
    <p:extLst>
      <p:ext uri="{BB962C8B-B14F-4D97-AF65-F5344CB8AC3E}">
        <p14:creationId xmlns:p14="http://schemas.microsoft.com/office/powerpoint/2010/main" val="31994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換句話說，表</a:t>
            </a:r>
            <a:r>
              <a:rPr lang="en-US" altLang="zh-TW" sz="1200" kern="12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中的單詞</a:t>
            </a:r>
            <a:r>
              <a:rPr lang="en-US" altLang="zh-TW" sz="1200" kern="1200" dirty="0" smtClean="0">
                <a:solidFill>
                  <a:schemeClr val="tx1"/>
                </a:solidFill>
                <a:effectLst/>
                <a:latin typeface="+mn-lt"/>
                <a:ea typeface="+mn-ea"/>
                <a:cs typeface="+mn-cs"/>
              </a:rPr>
              <a:t>M1</a:t>
            </a:r>
            <a:r>
              <a:rPr lang="zh-TW" altLang="en-US" sz="1200" kern="1200" dirty="0" smtClean="0">
                <a:solidFill>
                  <a:schemeClr val="tx1"/>
                </a:solidFill>
                <a:effectLst/>
                <a:latin typeface="+mn-lt"/>
                <a:ea typeface="+mn-ea"/>
                <a:cs typeface="+mn-cs"/>
              </a:rPr>
              <a:t>可以通過簡單列出可以用來表達它的單詞形式來表示：</a:t>
            </a:r>
            <a:r>
              <a:rPr lang="en-US" altLang="zh-TW" sz="1200" kern="1200" dirty="0" smtClean="0">
                <a:solidFill>
                  <a:schemeClr val="tx1"/>
                </a:solidFill>
                <a:effectLst/>
                <a:latin typeface="+mn-lt"/>
                <a:ea typeface="+mn-ea"/>
                <a:cs typeface="+mn-cs"/>
              </a:rPr>
              <a:t>{F1</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F2</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（此後，大括號“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包圍著同義詞集，這些詞彙集用於標識詞彙化概念的定義。）</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例如，某些人知道</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可以表示一塊木材或出於某種目的而聚集的一群人的人將能夠在沒有木板</a:t>
            </a:r>
            <a:r>
              <a:rPr lang="en-US" altLang="zh-TW" sz="120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政策準則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或委員會的幫助下挑選出預期的意義。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同義詞集</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plank}</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a:t>
            </a:r>
            <a:r>
              <a:rPr lang="en-US" altLang="zh-TW" sz="1200" dirty="0" smtClean="0"/>
              <a:t>committee</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可以明確地指示</a:t>
            </a:r>
            <a:r>
              <a:rPr lang="en-US" altLang="zh-TW" sz="1200" kern="1200" dirty="0" smtClean="0">
                <a:solidFill>
                  <a:schemeClr val="tx1"/>
                </a:solidFill>
                <a:effectLst/>
                <a:latin typeface="+mn-lt"/>
                <a:ea typeface="+mn-ea"/>
                <a:cs typeface="+mn-cs"/>
              </a:rPr>
              <a:t>board</a:t>
            </a:r>
            <a:r>
              <a:rPr lang="zh-TW" altLang="en-US" sz="1200" kern="1200" dirty="0" smtClean="0">
                <a:solidFill>
                  <a:schemeClr val="tx1"/>
                </a:solidFill>
                <a:effectLst/>
                <a:latin typeface="+mn-lt"/>
                <a:ea typeface="+mn-ea"/>
                <a:cs typeface="+mn-cs"/>
              </a:rPr>
              <a:t>的這兩種含義。這些同義詞集（</a:t>
            </a:r>
            <a:r>
              <a:rPr lang="en-US" altLang="zh-TW" sz="1200" kern="1200" dirty="0" err="1" smtClean="0">
                <a:solidFill>
                  <a:schemeClr val="tx1"/>
                </a:solidFill>
                <a:effectLst/>
                <a:latin typeface="+mn-lt"/>
                <a:ea typeface="+mn-ea"/>
                <a:cs typeface="+mn-cs"/>
              </a:rPr>
              <a:t>synsets</a:t>
            </a:r>
            <a:r>
              <a:rPr lang="zh-TW" altLang="en-US" sz="1200" kern="1200" dirty="0" smtClean="0">
                <a:solidFill>
                  <a:schemeClr val="tx1"/>
                </a:solidFill>
                <a:effectLst/>
                <a:latin typeface="+mn-lt"/>
                <a:ea typeface="+mn-ea"/>
                <a:cs typeface="+mn-cs"/>
              </a:rPr>
              <a:t>）沒有解釋概念是什麼。 它們僅表示這些概念存在。</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假定懂英語的人已經掌握了這些概念，並希望從同義詞集中列出的單詞中識別它們。</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18</a:t>
            </a:fld>
            <a:endParaRPr lang="zh-TW" altLang="en-US"/>
          </a:p>
        </p:txBody>
      </p:sp>
    </p:spTree>
    <p:extLst>
      <p:ext uri="{BB962C8B-B14F-4D97-AF65-F5344CB8AC3E}">
        <p14:creationId xmlns:p14="http://schemas.microsoft.com/office/powerpoint/2010/main" val="2001504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因此，出於理論上的目的，詞彙矩陣可以通過文字與同義詞集之間的映射來表示。 由於英語具有豐富的同義詞，因此同義詞集通常足以滿足不同的目的。 但是，有時無法使用適當的同義詞，在這種情況下，多義性可以通過簡短的註解來解決，例如</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膳食，（一個人的飯菜，定期供款）</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可以將這種膳宿感與其他膳感區分開來； 它可以被視為具有單個成員的同義詞集。 術語不打算由尚未熟悉的人用來構建新的詞法概念，它與同義詞不同，在於它不用於訪問存儲在心理詞典中的信息。 如果它使假定會英語的</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用戶能夠將這種意識與可能與之混淆的其他語言區分開，則它可以實現其目的。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19</a:t>
            </a:fld>
            <a:endParaRPr lang="zh-TW" altLang="en-US"/>
          </a:p>
        </p:txBody>
      </p:sp>
    </p:spTree>
    <p:extLst>
      <p:ext uri="{BB962C8B-B14F-4D97-AF65-F5344CB8AC3E}">
        <p14:creationId xmlns:p14="http://schemas.microsoft.com/office/powerpoint/2010/main" val="233433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WordNet</a:t>
            </a:r>
            <a:r>
              <a:rPr lang="zh-TW" altLang="en-US" sz="1200" b="0" i="0" kern="1200" dirty="0">
                <a:solidFill>
                  <a:schemeClr val="tx1"/>
                </a:solidFill>
                <a:effectLst/>
                <a:latin typeface="+mn-lt"/>
                <a:ea typeface="+mn-ea"/>
                <a:cs typeface="+mn-cs"/>
              </a:rPr>
              <a:t>是一個在線詞彙參考系統，其設計受到當前人類詞彙記憶的心理語言學理論的啟發。英語名詞，動詞和形容詞被組織成同義詞集，每個同義詞集代表一個基本的詞彙概念。不同的關係鏈接同義詞集。</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a:t>
            </a:fld>
            <a:endParaRPr lang="zh-TW" altLang="en-US"/>
          </a:p>
        </p:txBody>
      </p:sp>
    </p:spTree>
    <p:extLst>
      <p:ext uri="{BB962C8B-B14F-4D97-AF65-F5344CB8AC3E}">
        <p14:creationId xmlns:p14="http://schemas.microsoft.com/office/powerpoint/2010/main" val="2707807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當然，同義詞是單詞形式之間的詞法關係，但是由於在</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中同義詞被賦予了這種中心作用，因此在同義詞之間用符號表示法進行了區分，這些單詞用大括號“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括起來， 以及其他詞法關係，這些關係將放在方括號“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中。 語義關係由指針指示。</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20</a:t>
            </a:fld>
            <a:endParaRPr lang="zh-TW" altLang="en-US"/>
          </a:p>
        </p:txBody>
      </p:sp>
    </p:spTree>
    <p:extLst>
      <p:ext uri="{BB962C8B-B14F-4D97-AF65-F5344CB8AC3E}">
        <p14:creationId xmlns:p14="http://schemas.microsoft.com/office/powerpoint/2010/main" val="1964135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en-US" altLang="zh-TW" sz="1200" dirty="0" smtClean="0"/>
              <a:t>WordNet</a:t>
            </a:r>
            <a:r>
              <a:rPr lang="zh-TW" altLang="en-US" sz="1200" dirty="0" smtClean="0"/>
              <a:t>由語義關係組織。 由於語義關係是意義之間的關係，並且因為意義可以由同義詞集表示，所以自然而然地將語義關係視為同義詞集之間的指針。 語義關係的往復關係是其特徵：如果含義</a:t>
            </a:r>
            <a:r>
              <a:rPr lang="en-US" altLang="zh-TW" sz="1200" dirty="0" smtClean="0"/>
              <a:t>{x</a:t>
            </a:r>
            <a:r>
              <a:rPr lang="zh-TW" altLang="en-US" sz="1200" dirty="0" smtClean="0"/>
              <a:t>，</a:t>
            </a:r>
            <a:r>
              <a:rPr lang="en-US" altLang="zh-TW" sz="1200" dirty="0" smtClean="0"/>
              <a:t>x'</a:t>
            </a:r>
            <a:r>
              <a:rPr lang="zh-TW" altLang="en-US" sz="1200" dirty="0" smtClean="0"/>
              <a:t>，</a:t>
            </a:r>
            <a:r>
              <a:rPr lang="en-US" altLang="zh-TW" sz="1200" dirty="0" smtClean="0"/>
              <a:t>...}</a:t>
            </a:r>
            <a:r>
              <a:rPr lang="zh-TW" altLang="en-US" sz="1200" dirty="0" smtClean="0"/>
              <a:t>與含義</a:t>
            </a:r>
            <a:r>
              <a:rPr lang="en-US" altLang="zh-TW" sz="1200" dirty="0" smtClean="0"/>
              <a:t>{y</a:t>
            </a:r>
            <a:r>
              <a:rPr lang="zh-TW" altLang="en-US" sz="1200" dirty="0" smtClean="0"/>
              <a:t>，</a:t>
            </a:r>
            <a:r>
              <a:rPr lang="en-US" altLang="zh-TW" sz="1200" dirty="0" smtClean="0"/>
              <a:t>y'</a:t>
            </a:r>
            <a:r>
              <a:rPr lang="zh-TW" altLang="en-US" sz="1200" dirty="0" smtClean="0"/>
              <a:t>，</a:t>
            </a:r>
            <a:r>
              <a:rPr lang="en-US" altLang="zh-TW" sz="1200" dirty="0" smtClean="0"/>
              <a:t>...}</a:t>
            </a:r>
            <a:r>
              <a:rPr lang="zh-TW" altLang="en-US" sz="1200" dirty="0" smtClean="0"/>
              <a:t>之間存在語義關係</a:t>
            </a:r>
            <a:r>
              <a:rPr lang="en-US" altLang="zh-TW" sz="1200" dirty="0" smtClean="0"/>
              <a:t>R</a:t>
            </a:r>
            <a:r>
              <a:rPr lang="zh-TW" altLang="en-US" sz="1200" dirty="0" smtClean="0"/>
              <a:t>，則也存在關係</a:t>
            </a:r>
            <a:r>
              <a:rPr lang="en-US" altLang="zh-TW" sz="1200" dirty="0" smtClean="0"/>
              <a:t>R </a:t>
            </a:r>
            <a:r>
              <a:rPr lang="zh-TW" altLang="en-US" sz="1200" dirty="0" smtClean="0"/>
              <a:t>在</a:t>
            </a:r>
            <a:r>
              <a:rPr lang="en-US" altLang="zh-TW" sz="1200" dirty="0" smtClean="0"/>
              <a:t>{y</a:t>
            </a:r>
            <a:r>
              <a:rPr lang="zh-TW" altLang="en-US" sz="1200" dirty="0" smtClean="0"/>
              <a:t>，</a:t>
            </a:r>
            <a:r>
              <a:rPr lang="en-US" altLang="zh-TW" sz="1200" dirty="0" smtClean="0"/>
              <a:t>y'</a:t>
            </a:r>
            <a:r>
              <a:rPr lang="zh-TW" altLang="en-US" sz="1200" dirty="0" smtClean="0"/>
              <a:t>，</a:t>
            </a:r>
            <a:r>
              <a:rPr lang="en-US" altLang="zh-TW" sz="1200" dirty="0" smtClean="0"/>
              <a:t>...}</a:t>
            </a:r>
            <a:r>
              <a:rPr lang="zh-TW" altLang="en-US" sz="1200" dirty="0" smtClean="0"/>
              <a:t>和</a:t>
            </a:r>
            <a:r>
              <a:rPr lang="en-US" altLang="zh-TW" sz="1200" dirty="0" smtClean="0"/>
              <a:t>{x</a:t>
            </a:r>
            <a:r>
              <a:rPr lang="zh-TW" altLang="en-US" sz="1200" dirty="0" smtClean="0"/>
              <a:t>，</a:t>
            </a:r>
            <a:r>
              <a:rPr lang="en-US" altLang="zh-TW" sz="1200" dirty="0" smtClean="0"/>
              <a:t>x'</a:t>
            </a:r>
            <a:r>
              <a:rPr lang="zh-TW" altLang="en-US" sz="1200" dirty="0" smtClean="0"/>
              <a:t>，</a:t>
            </a:r>
            <a:r>
              <a:rPr lang="en-US" altLang="zh-TW" sz="1200" dirty="0" smtClean="0"/>
              <a:t>...}</a:t>
            </a:r>
            <a:r>
              <a:rPr lang="zh-TW" altLang="en-US" sz="1200" dirty="0" smtClean="0"/>
              <a:t>之間。 為了本討論的目的，語義關係的名稱將起雙重作用：如果含義</a:t>
            </a:r>
            <a:r>
              <a:rPr lang="en-US" altLang="zh-TW" sz="1200" dirty="0" smtClean="0"/>
              <a:t>{x</a:t>
            </a:r>
            <a:r>
              <a:rPr lang="zh-TW" altLang="en-US" sz="1200" dirty="0" smtClean="0"/>
              <a:t>，</a:t>
            </a:r>
            <a:r>
              <a:rPr lang="en-US" altLang="zh-TW" sz="1200" dirty="0" smtClean="0"/>
              <a:t>x'</a:t>
            </a:r>
            <a:r>
              <a:rPr lang="zh-TW" altLang="en-US" sz="1200" dirty="0" smtClean="0"/>
              <a:t>，</a:t>
            </a:r>
            <a:r>
              <a:rPr lang="en-US" altLang="zh-TW" sz="1200" dirty="0" smtClean="0"/>
              <a:t>...}</a:t>
            </a:r>
            <a:r>
              <a:rPr lang="zh-TW" altLang="en-US" sz="1200" dirty="0" smtClean="0"/>
              <a:t>和</a:t>
            </a:r>
            <a:r>
              <a:rPr lang="en-US" altLang="zh-TW" sz="1200" dirty="0" smtClean="0"/>
              <a:t>{y</a:t>
            </a:r>
            <a:r>
              <a:rPr lang="zh-TW" altLang="en-US" sz="1200" dirty="0" smtClean="0"/>
              <a:t>，</a:t>
            </a:r>
            <a:r>
              <a:rPr lang="en-US" altLang="zh-TW" sz="1200" dirty="0" smtClean="0"/>
              <a:t>y'</a:t>
            </a:r>
            <a:r>
              <a:rPr lang="zh-TW" altLang="en-US" sz="1200" dirty="0" smtClean="0"/>
              <a:t>，</a:t>
            </a:r>
            <a:r>
              <a:rPr lang="en-US" altLang="zh-TW" sz="1200" dirty="0" smtClean="0"/>
              <a:t>...}</a:t>
            </a:r>
            <a:r>
              <a:rPr lang="zh-TW" altLang="en-US" sz="1200" dirty="0" smtClean="0"/>
              <a:t>之間的關係稱為</a:t>
            </a:r>
            <a:r>
              <a:rPr lang="en-US" altLang="zh-TW" sz="1200" dirty="0" smtClean="0"/>
              <a:t>R </a:t>
            </a:r>
            <a:r>
              <a:rPr lang="zh-TW" altLang="en-US" sz="1200" dirty="0" smtClean="0"/>
              <a:t>，則</a:t>
            </a:r>
            <a:r>
              <a:rPr lang="en-US" altLang="zh-TW" sz="1200" dirty="0" smtClean="0"/>
              <a:t>R</a:t>
            </a:r>
            <a:r>
              <a:rPr lang="zh-TW" altLang="en-US" sz="1200" dirty="0" smtClean="0"/>
              <a:t>也將用於指定屬於這些同義詞集的單個單詞形式之間的關係。 從邏輯上講，為含義之間的關係和形式之間的關係引入單獨的術語，但是引入如此多的新技術術語可能會造成更大的混亂。</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21</a:t>
            </a:fld>
            <a:endParaRPr lang="zh-TW" altLang="en-US"/>
          </a:p>
        </p:txBody>
      </p:sp>
    </p:spTree>
    <p:extLst>
      <p:ext uri="{BB962C8B-B14F-4D97-AF65-F5344CB8AC3E}">
        <p14:creationId xmlns:p14="http://schemas.microsoft.com/office/powerpoint/2010/main" val="823187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同義</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從已經說過的內容來看，很顯然，</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最重要的關係是意義的相似性，因為判斷詞形之間的關係的能力是在詞彙矩陣中表達意義的前提。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根據一個定義（通常歸因於萊布尼茲），如果將一個替換為另一個永遠不會改變進行替換的句子的真值，則兩個表達式是同義的。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根據該定義，真正的同義詞很少存在，即使它們存在。 此定義的弱化版本將成為相對於上下文的同義詞：如果在</a:t>
            </a:r>
            <a:r>
              <a:rPr lang="en-US" altLang="zh-TW" sz="1200" kern="1200" dirty="0" smtClean="0">
                <a:solidFill>
                  <a:schemeClr val="tx1"/>
                </a:solidFill>
                <a:effectLst/>
                <a:latin typeface="+mn-lt"/>
                <a:ea typeface="+mn-ea"/>
                <a:cs typeface="+mn-cs"/>
              </a:rPr>
              <a:t>C</a:t>
            </a:r>
            <a:r>
              <a:rPr lang="zh-TW" altLang="en-US" sz="1200" kern="1200" dirty="0" smtClean="0">
                <a:solidFill>
                  <a:schemeClr val="tx1"/>
                </a:solidFill>
                <a:effectLst/>
                <a:latin typeface="+mn-lt"/>
                <a:ea typeface="+mn-ea"/>
                <a:cs typeface="+mn-cs"/>
              </a:rPr>
              <a:t>語言中用一個替換為另一個不會改變真值，則兩個表達式在語言上下文</a:t>
            </a:r>
            <a:r>
              <a:rPr lang="en-US" altLang="zh-TW" sz="1200" kern="1200" dirty="0" smtClean="0">
                <a:solidFill>
                  <a:schemeClr val="tx1"/>
                </a:solidFill>
                <a:effectLst/>
                <a:latin typeface="+mn-lt"/>
                <a:ea typeface="+mn-ea"/>
                <a:cs typeface="+mn-cs"/>
              </a:rPr>
              <a:t>C</a:t>
            </a:r>
            <a:r>
              <a:rPr lang="zh-TW" altLang="en-US" sz="1200" kern="1200" dirty="0" smtClean="0">
                <a:solidFill>
                  <a:schemeClr val="tx1"/>
                </a:solidFill>
                <a:effectLst/>
                <a:latin typeface="+mn-lt"/>
                <a:ea typeface="+mn-ea"/>
                <a:cs typeface="+mn-cs"/>
              </a:rPr>
              <a:t>中是同義詞。 </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例如，用木板代替木板在木工環境中很少會改變真值，儘管在木板的其他環境中，這種替代是完全不合適的。</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22</a:t>
            </a:fld>
            <a:endParaRPr lang="zh-TW" altLang="en-US"/>
          </a:p>
        </p:txBody>
      </p:sp>
    </p:spTree>
    <p:extLst>
      <p:ext uri="{BB962C8B-B14F-4D97-AF65-F5344CB8AC3E}">
        <p14:creationId xmlns:p14="http://schemas.microsoft.com/office/powerpoint/2010/main" val="1406457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請注意，根據可替代性來定義同義詞使得有必要將</a:t>
            </a:r>
            <a:r>
              <a:rPr lang="en-US" altLang="zh-TW" sz="1200" dirty="0" smtClean="0"/>
              <a:t>WordNet</a:t>
            </a:r>
            <a:r>
              <a:rPr lang="zh-TW" altLang="en-US" sz="1200" dirty="0" smtClean="0"/>
              <a:t>劃分為名詞，動詞，形容詞和副詞。 </a:t>
            </a:r>
            <a:endParaRPr lang="en-US" altLang="zh-TW" sz="1200" dirty="0" smtClean="0"/>
          </a:p>
          <a:p>
            <a:pPr algn="just">
              <a:lnSpc>
                <a:spcPts val="3800"/>
              </a:lnSpc>
            </a:pPr>
            <a:r>
              <a:rPr lang="zh-TW" altLang="en-US" sz="1200" dirty="0" smtClean="0"/>
              <a:t>也就是說，</a:t>
            </a:r>
            <a:r>
              <a:rPr lang="zh-TW" altLang="en-US" sz="1200" u="sng" dirty="0" smtClean="0"/>
              <a:t>如果概念由同義詞集表示，並且同義詞必須是可互換的，則不同語法類別中的單詞就不能成為同義詞（無法形成同義詞集），因為它們是不可互換的。 </a:t>
            </a:r>
            <a:endParaRPr lang="en-US" altLang="zh-TW" sz="1200" u="sng" dirty="0" smtClean="0"/>
          </a:p>
          <a:p>
            <a:pPr algn="just">
              <a:lnSpc>
                <a:spcPts val="3800"/>
              </a:lnSpc>
            </a:pPr>
            <a:r>
              <a:rPr lang="zh-TW" altLang="en-US" sz="1200" dirty="0" smtClean="0"/>
              <a:t>名詞表示名詞概念，動詞表示語言概念，而修飾語則提供了限定這些概念的方式。 </a:t>
            </a:r>
            <a:endParaRPr lang="en-US" altLang="zh-TW" sz="1200" dirty="0" smtClean="0"/>
          </a:p>
          <a:p>
            <a:pPr algn="just">
              <a:lnSpc>
                <a:spcPts val="3800"/>
              </a:lnSpc>
            </a:pPr>
            <a:r>
              <a:rPr lang="zh-TW" altLang="en-US" sz="1200" dirty="0" smtClean="0"/>
              <a:t>換句話說，使用同義詞集表示詞義與心理語言學證據一致，即名詞，動詞和修飾語在語義記憶中是獨立組織的。 </a:t>
            </a:r>
            <a:endParaRPr lang="en-US" altLang="zh-TW" sz="1200" dirty="0" smtClean="0"/>
          </a:p>
          <a:p>
            <a:pPr algn="just">
              <a:lnSpc>
                <a:spcPts val="3800"/>
              </a:lnSpc>
            </a:pPr>
            <a:r>
              <a:rPr lang="zh-TW" altLang="en-US" sz="1200" dirty="0" smtClean="0"/>
              <a:t>可能會提出一個論點，以支持進一步的劃分：同一句法類別中的某些單詞（尤其是動詞）表達的概念非常相似，但是如果不使句子變得不合語法就不能互換。</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23</a:t>
            </a:fld>
            <a:endParaRPr lang="zh-TW" altLang="en-US"/>
          </a:p>
        </p:txBody>
      </p:sp>
    </p:spTree>
    <p:extLst>
      <p:ext uri="{BB962C8B-B14F-4D97-AF65-F5344CB8AC3E}">
        <p14:creationId xmlns:p14="http://schemas.microsoft.com/office/powerpoint/2010/main" val="188374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用真值定義同義詞似乎使同義詞成為一個離散的問題：兩個單詞要么是同義詞，要么不是。 </a:t>
            </a:r>
            <a:endParaRPr lang="en-US" altLang="zh-TW" sz="1200" dirty="0" smtClean="0"/>
          </a:p>
          <a:p>
            <a:pPr algn="just">
              <a:lnSpc>
                <a:spcPts val="3800"/>
              </a:lnSpc>
            </a:pPr>
            <a:r>
              <a:rPr lang="zh-TW" altLang="en-US" sz="1200" dirty="0" smtClean="0"/>
              <a:t>但是，正如一些哲學家所爭論的那樣，大多數心理學家都在不考慮其他選擇的情況下接受了同義詞，最好將同義詞視為可以對意義相似度進行分級的連續體的一端。 </a:t>
            </a:r>
            <a:endParaRPr lang="en-US" altLang="zh-TW" sz="1200" u="sng" dirty="0" smtClean="0"/>
          </a:p>
          <a:p>
            <a:pPr algn="just">
              <a:lnSpc>
                <a:spcPts val="3800"/>
              </a:lnSpc>
            </a:pPr>
            <a:r>
              <a:rPr lang="zh-TW" altLang="en-US" sz="1200" u="sng" dirty="0" smtClean="0"/>
              <a:t>語義上相似的單詞可能比語義上不同的單詞可以在更多的上下文中互換。 但是這裡的重點是，詞彙語義學理論不依賴於意義的真函數概念； 語義相似就足夠了。 </a:t>
            </a:r>
            <a:endParaRPr lang="en-US" altLang="zh-TW" sz="1200" u="sng" dirty="0" smtClean="0"/>
          </a:p>
          <a:p>
            <a:pPr algn="just">
              <a:lnSpc>
                <a:spcPts val="3800"/>
              </a:lnSpc>
            </a:pPr>
            <a:r>
              <a:rPr lang="zh-TW" altLang="en-US" sz="1200" u="sng" dirty="0" smtClean="0"/>
              <a:t>方便地假設該關係是對稱的：如果</a:t>
            </a:r>
            <a:r>
              <a:rPr lang="en-US" altLang="zh-TW" sz="1200" u="sng" dirty="0" smtClean="0"/>
              <a:t>x</a:t>
            </a:r>
            <a:r>
              <a:rPr lang="zh-TW" altLang="en-US" sz="1200" u="sng" dirty="0" smtClean="0"/>
              <a:t>與</a:t>
            </a:r>
            <a:r>
              <a:rPr lang="en-US" altLang="zh-TW" sz="1200" u="sng" dirty="0" smtClean="0"/>
              <a:t>y</a:t>
            </a:r>
            <a:r>
              <a:rPr lang="zh-TW" altLang="en-US" sz="1200" u="sng" dirty="0" smtClean="0"/>
              <a:t>相似，則</a:t>
            </a:r>
            <a:r>
              <a:rPr lang="en-US" altLang="zh-TW" sz="1200" u="sng" dirty="0" smtClean="0"/>
              <a:t>y</a:t>
            </a:r>
            <a:r>
              <a:rPr lang="zh-TW" altLang="en-US" sz="1200" u="sng" dirty="0" smtClean="0"/>
              <a:t>與</a:t>
            </a:r>
            <a:r>
              <a:rPr lang="en-US" altLang="zh-TW" sz="1200" u="sng" dirty="0" smtClean="0"/>
              <a:t>x</a:t>
            </a:r>
            <a:r>
              <a:rPr lang="zh-TW" altLang="en-US" sz="1200" u="sng" dirty="0" smtClean="0"/>
              <a:t>相似。</a:t>
            </a:r>
          </a:p>
          <a:p>
            <a:pPr algn="just">
              <a:lnSpc>
                <a:spcPts val="3800"/>
              </a:lnSpc>
            </a:pPr>
            <a:r>
              <a:rPr lang="zh-TW" altLang="en-US" sz="1200" dirty="0" smtClean="0"/>
              <a:t>語義相似性的可分級性無處不在，但是對於理解形容詞和副詞含義的組織而言，這是最重要的。</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24</a:t>
            </a:fld>
            <a:endParaRPr lang="zh-TW" altLang="en-US"/>
          </a:p>
        </p:txBody>
      </p:sp>
    </p:spTree>
    <p:extLst>
      <p:ext uri="{BB962C8B-B14F-4D97-AF65-F5344CB8AC3E}">
        <p14:creationId xmlns:p14="http://schemas.microsoft.com/office/powerpoint/2010/main" val="3937308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反義詞</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反義詞是單詞形式之間的詞彙關係，而不是單詞含義之間的語義關係。 例如，含義</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上升，上升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下降，下降</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可能是概念上的對立，但它們不是反義詞。 </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下降</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是反義詞，</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上升</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下降</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也是反義詞，但是當詢問是否上升或下降或上升或下降是反義詞時，大多數人會猶豫和周到。 這些事實使得需要區分單詞形式之間的語義關係和單詞含義之間的語義關係。 反義詞為</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中的形容詞和副詞提供了主要的組織原則，在這種情況下，反義詞是單詞之間的語義關係這一事實引起的複雜性得到了更好的討論。</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25</a:t>
            </a:fld>
            <a:endParaRPr lang="zh-TW" altLang="en-US"/>
          </a:p>
        </p:txBody>
      </p:sp>
    </p:spTree>
    <p:extLst>
      <p:ext uri="{BB962C8B-B14F-4D97-AF65-F5344CB8AC3E}">
        <p14:creationId xmlns:p14="http://schemas.microsoft.com/office/powerpoint/2010/main" val="1111720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請注意，根據可替代性來定義同義詞使得有必要將</a:t>
            </a:r>
            <a:r>
              <a:rPr lang="en-US" altLang="zh-TW" sz="1200" dirty="0" smtClean="0"/>
              <a:t>WordNet</a:t>
            </a:r>
            <a:r>
              <a:rPr lang="zh-TW" altLang="en-US" sz="1200" dirty="0" smtClean="0"/>
              <a:t>劃分為名詞，動詞，形容詞和副詞。</a:t>
            </a:r>
            <a:r>
              <a:rPr lang="zh-TW" altLang="en-US" sz="1200" u="none" dirty="0" smtClean="0"/>
              <a:t> </a:t>
            </a:r>
            <a:endParaRPr lang="en-US" altLang="zh-TW" sz="1200" u="none" dirty="0" smtClean="0"/>
          </a:p>
          <a:p>
            <a:pPr algn="just">
              <a:lnSpc>
                <a:spcPts val="3800"/>
              </a:lnSpc>
            </a:pPr>
            <a:r>
              <a:rPr lang="zh-TW" altLang="en-US" sz="1200" u="sng" dirty="0" smtClean="0"/>
              <a:t>也就是說，如果概念由同義詞集表示，並且同義詞必須是可互換的，則不同語法類別中的單詞就不能成為同義詞（無法形成同義詞集），因為它們是不可互換的。 </a:t>
            </a:r>
            <a:endParaRPr lang="en-US" altLang="zh-TW" sz="1200" u="sng" dirty="0" smtClean="0"/>
          </a:p>
          <a:p>
            <a:pPr algn="just">
              <a:lnSpc>
                <a:spcPts val="3800"/>
              </a:lnSpc>
            </a:pPr>
            <a:r>
              <a:rPr lang="zh-TW" altLang="en-US" sz="1200" dirty="0" smtClean="0"/>
              <a:t>名詞表示名詞概念，動詞表示語言概念，而修飾語則提供了限定這些概念的方式。 </a:t>
            </a:r>
            <a:endParaRPr lang="en-US" altLang="zh-TW" sz="1200" dirty="0" smtClean="0"/>
          </a:p>
          <a:p>
            <a:pPr algn="just">
              <a:lnSpc>
                <a:spcPts val="3800"/>
              </a:lnSpc>
            </a:pPr>
            <a:r>
              <a:rPr lang="zh-TW" altLang="en-US" sz="1200" dirty="0" smtClean="0"/>
              <a:t>換句話說，使用同義詞集表示詞義與心理語言學證據一致，即名詞，動詞和修飾語在語義記憶中是獨立組織的。 </a:t>
            </a:r>
            <a:endParaRPr lang="en-US" altLang="zh-TW" sz="1200" dirty="0" smtClean="0"/>
          </a:p>
          <a:p>
            <a:pPr algn="just">
              <a:lnSpc>
                <a:spcPts val="3800"/>
              </a:lnSpc>
            </a:pPr>
            <a:r>
              <a:rPr lang="zh-TW" altLang="en-US" sz="1200" dirty="0" smtClean="0"/>
              <a:t>可能會提出一個論點，以支持進一步的劃分：同一句法類別中的某些單詞（尤其是動詞）表達的概念非常相似，但是如果不使句子變得不合語法就不能互換。</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26</a:t>
            </a:fld>
            <a:endParaRPr lang="zh-TW" altLang="en-US"/>
          </a:p>
        </p:txBody>
      </p:sp>
    </p:spTree>
    <p:extLst>
      <p:ext uri="{BB962C8B-B14F-4D97-AF65-F5344CB8AC3E}">
        <p14:creationId xmlns:p14="http://schemas.microsoft.com/office/powerpoint/2010/main" val="2514973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下位詞</a:t>
            </a:r>
          </a:p>
          <a:p>
            <a:r>
              <a:rPr lang="zh-TW" altLang="en-US" sz="1200" kern="1200" dirty="0" smtClean="0">
                <a:solidFill>
                  <a:schemeClr val="tx1"/>
                </a:solidFill>
                <a:effectLst/>
                <a:latin typeface="+mn-lt"/>
                <a:ea typeface="+mn-ea"/>
                <a:cs typeface="+mn-cs"/>
              </a:rPr>
              <a:t>與同義詞和反義詞不同，後者是單詞形式之間的詞彙關係，下位詞</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上位詞是詞義之間的語義關係：例如，</a:t>
            </a:r>
            <a:r>
              <a:rPr lang="en-US" altLang="zh-TW" sz="1200" kern="1200" dirty="0" smtClean="0">
                <a:solidFill>
                  <a:schemeClr val="tx1"/>
                </a:solidFill>
                <a:effectLst/>
                <a:latin typeface="+mn-lt"/>
                <a:ea typeface="+mn-ea"/>
                <a:cs typeface="+mn-cs"/>
              </a:rPr>
              <a:t>{maple}</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{tree}</a:t>
            </a:r>
            <a:r>
              <a:rPr lang="zh-TW" altLang="en-US" sz="1200" kern="1200" dirty="0" smtClean="0">
                <a:solidFill>
                  <a:schemeClr val="tx1"/>
                </a:solidFill>
                <a:effectLst/>
                <a:latin typeface="+mn-lt"/>
                <a:ea typeface="+mn-ea"/>
                <a:cs typeface="+mn-cs"/>
              </a:rPr>
              <a:t>的下位詞，</a:t>
            </a:r>
            <a:r>
              <a:rPr lang="en-US" altLang="zh-TW" sz="1200" kern="1200" dirty="0" smtClean="0">
                <a:solidFill>
                  <a:schemeClr val="tx1"/>
                </a:solidFill>
                <a:effectLst/>
                <a:latin typeface="+mn-lt"/>
                <a:ea typeface="+mn-ea"/>
                <a:cs typeface="+mn-cs"/>
              </a:rPr>
              <a:t>{tree}</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{plant}</a:t>
            </a:r>
            <a:r>
              <a:rPr lang="zh-TW" altLang="en-US" sz="1200" kern="1200" dirty="0" smtClean="0">
                <a:solidFill>
                  <a:schemeClr val="tx1"/>
                </a:solidFill>
                <a:effectLst/>
                <a:latin typeface="+mn-lt"/>
                <a:ea typeface="+mn-ea"/>
                <a:cs typeface="+mn-cs"/>
              </a:rPr>
              <a:t>的下位詞。</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注意力集中於下位詞</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上位詞（通常稱為從屬</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上位，子集</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超集或</a:t>
            </a:r>
            <a:r>
              <a:rPr lang="en-US" altLang="zh-TW" sz="1200" kern="1200" dirty="0" smtClean="0">
                <a:solidFill>
                  <a:schemeClr val="tx1"/>
                </a:solidFill>
                <a:effectLst/>
                <a:latin typeface="+mn-lt"/>
                <a:ea typeface="+mn-ea"/>
                <a:cs typeface="+mn-cs"/>
              </a:rPr>
              <a:t>ISA</a:t>
            </a:r>
            <a:r>
              <a:rPr lang="zh-TW" altLang="en-US" sz="1200" kern="1200" dirty="0" smtClean="0">
                <a:solidFill>
                  <a:schemeClr val="tx1"/>
                </a:solidFill>
                <a:effectLst/>
                <a:latin typeface="+mn-lt"/>
                <a:ea typeface="+mn-ea"/>
                <a:cs typeface="+mn-cs"/>
              </a:rPr>
              <a:t>關係）。</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如果英語為母語的人接受由這樣的框架構成的句子，則由同義詞集</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表示的概念被稱為由同義詞集</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表示的概念的下位詞 因為</a:t>
            </a:r>
            <a:r>
              <a:rPr lang="en-US" altLang="zh-TW" sz="1200" kern="1200" dirty="0" smtClean="0">
                <a:solidFill>
                  <a:schemeClr val="tx1"/>
                </a:solidFill>
                <a:effectLst/>
                <a:latin typeface="+mn-lt"/>
                <a:ea typeface="+mn-ea"/>
                <a:cs typeface="+mn-cs"/>
              </a:rPr>
              <a:t>An x</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（的一種）。</a:t>
            </a:r>
          </a:p>
          <a:p>
            <a:endParaRPr lang="zh-TW" altLang="en-US"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該關係可以通過在</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中包含指向其上級的指針並在</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中包含指向其下標的指針來表示。</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27</a:t>
            </a:fld>
            <a:endParaRPr lang="zh-TW" altLang="en-US"/>
          </a:p>
        </p:txBody>
      </p:sp>
    </p:spTree>
    <p:extLst>
      <p:ext uri="{BB962C8B-B14F-4D97-AF65-F5344CB8AC3E}">
        <p14:creationId xmlns:p14="http://schemas.microsoft.com/office/powerpoint/2010/main" val="3361901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別名是過度的且不對稱的（</a:t>
            </a:r>
            <a:r>
              <a:rPr lang="en-US" altLang="zh-TW" sz="1200" dirty="0" smtClean="0"/>
              <a:t>Lyons</a:t>
            </a:r>
            <a:r>
              <a:rPr lang="zh-TW" altLang="en-US" sz="1200" dirty="0" smtClean="0"/>
              <a:t>，</a:t>
            </a:r>
            <a:r>
              <a:rPr lang="en-US" altLang="zh-TW" sz="1200" dirty="0" smtClean="0"/>
              <a:t>1977</a:t>
            </a:r>
            <a:r>
              <a:rPr lang="zh-TW" altLang="en-US" sz="1200" dirty="0" smtClean="0"/>
              <a:t>，第</a:t>
            </a:r>
            <a:r>
              <a:rPr lang="en-US" altLang="zh-TW" sz="1200" dirty="0" smtClean="0"/>
              <a:t>1</a:t>
            </a:r>
            <a:r>
              <a:rPr lang="zh-TW" altLang="en-US" sz="1200" dirty="0" smtClean="0"/>
              <a:t>卷），並且由於通常只有一個上級，因此它生成了一個階層式的語義結構，其中下位詞被稱為低於上級。</a:t>
            </a:r>
          </a:p>
          <a:p>
            <a:pPr algn="just">
              <a:lnSpc>
                <a:spcPts val="3800"/>
              </a:lnSpc>
            </a:pPr>
            <a:r>
              <a:rPr lang="zh-TW" altLang="en-US" sz="1200" u="sng" dirty="0" smtClean="0"/>
              <a:t>這種層次化表示形式廣泛地用於資訊檢索系統的構建中</a:t>
            </a:r>
            <a:r>
              <a:rPr lang="zh-TW" altLang="en-US" sz="1200" dirty="0" smtClean="0"/>
              <a:t>，這些系統被稱為繼承系統（</a:t>
            </a:r>
            <a:r>
              <a:rPr lang="en-US" altLang="zh-TW" sz="1200" dirty="0" err="1" smtClean="0"/>
              <a:t>Touretzky</a:t>
            </a:r>
            <a:r>
              <a:rPr lang="zh-TW" altLang="en-US" sz="1200" dirty="0" smtClean="0"/>
              <a:t>，</a:t>
            </a:r>
            <a:r>
              <a:rPr lang="en-US" altLang="zh-TW" sz="1200" dirty="0" smtClean="0"/>
              <a:t>1986</a:t>
            </a:r>
            <a:r>
              <a:rPr lang="zh-TW" altLang="en-US" sz="1200" dirty="0" smtClean="0"/>
              <a:t>年）：下位詞繼承了更通用概念的所有特徵，並至少添加了一個區別於上級概念和上位概念的特徵。 來自該上級的任何其他下位詞。</a:t>
            </a:r>
          </a:p>
          <a:p>
            <a:pPr algn="just">
              <a:lnSpc>
                <a:spcPts val="3800"/>
              </a:lnSpc>
            </a:pPr>
            <a:r>
              <a:rPr lang="zh-TW" altLang="en-US" sz="1200" dirty="0" smtClean="0"/>
              <a:t>例如，楓樹繼承了其上級樹的特徵，但由於其木材的硬度，葉子的形狀，其汁液用於糖漿等而與其他樹木區分開。此約定為 </a:t>
            </a:r>
            <a:r>
              <a:rPr lang="en-US" altLang="zh-TW" sz="1200" dirty="0" smtClean="0"/>
              <a:t>WordNet</a:t>
            </a:r>
            <a:r>
              <a:rPr lang="zh-TW" altLang="en-US" sz="1200" dirty="0" smtClean="0"/>
              <a:t>中的名詞。</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28</a:t>
            </a:fld>
            <a:endParaRPr lang="zh-TW" altLang="en-US"/>
          </a:p>
        </p:txBody>
      </p:sp>
    </p:spTree>
    <p:extLst>
      <p:ext uri="{BB962C8B-B14F-4D97-AF65-F5344CB8AC3E}">
        <p14:creationId xmlns:p14="http://schemas.microsoft.com/office/powerpoint/2010/main" val="158697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代名詞</a:t>
            </a:r>
          </a:p>
          <a:p>
            <a:r>
              <a:rPr lang="zh-TW" altLang="en-US" sz="1200" kern="1200" dirty="0" smtClean="0">
                <a:solidFill>
                  <a:schemeClr val="tx1"/>
                </a:solidFill>
                <a:effectLst/>
                <a:latin typeface="+mn-lt"/>
                <a:ea typeface="+mn-ea"/>
                <a:cs typeface="+mn-cs"/>
              </a:rPr>
              <a:t>同義詞，反義詞和下位詞是熟悉的關係。它們在整個詞典中得到廣泛應用，人們不需要專門的語言學培訓就能欣賞它們。</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共享這些優點的另一個關係（語義關係）是部分整體（或</a:t>
            </a:r>
            <a:r>
              <a:rPr lang="en-US" altLang="zh-TW" sz="1200" kern="1200" dirty="0" smtClean="0">
                <a:solidFill>
                  <a:schemeClr val="tx1"/>
                </a:solidFill>
                <a:effectLst/>
                <a:latin typeface="+mn-lt"/>
                <a:ea typeface="+mn-ea"/>
                <a:cs typeface="+mn-cs"/>
              </a:rPr>
              <a:t>HASA</a:t>
            </a:r>
            <a:r>
              <a:rPr lang="zh-TW" altLang="en-US" sz="1200" kern="1200" dirty="0" smtClean="0">
                <a:solidFill>
                  <a:schemeClr val="tx1"/>
                </a:solidFill>
                <a:effectLst/>
                <a:latin typeface="+mn-lt"/>
                <a:ea typeface="+mn-ea"/>
                <a:cs typeface="+mn-cs"/>
              </a:rPr>
              <a:t>）關係，詞彙語義學家將其稱為代名詞</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全稱。</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如果英語為母語的人接受由諸如</a:t>
            </a:r>
            <a:r>
              <a:rPr lang="en-US" altLang="zh-TW" sz="1200" kern="1200" dirty="0" smtClean="0">
                <a:solidFill>
                  <a:schemeClr val="tx1"/>
                </a:solidFill>
                <a:effectLst/>
                <a:latin typeface="+mn-lt"/>
                <a:ea typeface="+mn-ea"/>
                <a:cs typeface="+mn-cs"/>
              </a:rPr>
              <a:t>A y</a:t>
            </a:r>
            <a:r>
              <a:rPr lang="zh-TW" altLang="en-US" sz="1200" kern="1200" dirty="0" smtClean="0">
                <a:solidFill>
                  <a:schemeClr val="tx1"/>
                </a:solidFill>
                <a:effectLst/>
                <a:latin typeface="+mn-lt"/>
                <a:ea typeface="+mn-ea"/>
                <a:cs typeface="+mn-cs"/>
              </a:rPr>
              <a:t>這樣的框架構成的句子，則由同義詞集</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表示的概念是由同義詞集</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表示的概念的同義詞。</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有一個</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（作為一部分）或一個</a:t>
            </a:r>
            <a:r>
              <a:rPr lang="en-US" altLang="zh-TW" sz="1200" kern="1200" dirty="0" smtClean="0">
                <a:solidFill>
                  <a:schemeClr val="tx1"/>
                </a:solidFill>
                <a:effectLst/>
                <a:latin typeface="+mn-lt"/>
                <a:ea typeface="+mn-ea"/>
                <a:cs typeface="+mn-cs"/>
              </a:rPr>
              <a:t>x</a:t>
            </a:r>
            <a:r>
              <a:rPr lang="zh-TW" altLang="en-US" sz="1200" kern="1200" dirty="0" smtClean="0">
                <a:solidFill>
                  <a:schemeClr val="tx1"/>
                </a:solidFill>
                <a:effectLst/>
                <a:latin typeface="+mn-lt"/>
                <a:ea typeface="+mn-ea"/>
                <a:cs typeface="+mn-cs"/>
              </a:rPr>
              <a:t>是</a:t>
            </a:r>
            <a:r>
              <a:rPr lang="en-US" altLang="zh-TW" sz="1200" kern="1200" dirty="0" smtClean="0">
                <a:solidFill>
                  <a:schemeClr val="tx1"/>
                </a:solidFill>
                <a:effectLst/>
                <a:latin typeface="+mn-lt"/>
                <a:ea typeface="+mn-ea"/>
                <a:cs typeface="+mn-cs"/>
              </a:rPr>
              <a:t>y</a:t>
            </a:r>
            <a:r>
              <a:rPr lang="zh-TW" altLang="en-US" sz="1200" kern="1200" dirty="0" smtClean="0">
                <a:solidFill>
                  <a:schemeClr val="tx1"/>
                </a:solidFill>
                <a:effectLst/>
                <a:latin typeface="+mn-lt"/>
                <a:ea typeface="+mn-ea"/>
                <a:cs typeface="+mn-cs"/>
              </a:rPr>
              <a:t>的一部分。</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人稱關係是可傳遞的（具有限定條件）和不對稱的（</a:t>
            </a:r>
            <a:r>
              <a:rPr lang="en-US" altLang="zh-TW" sz="1200" kern="1200" dirty="0" smtClean="0">
                <a:solidFill>
                  <a:schemeClr val="tx1"/>
                </a:solidFill>
                <a:effectLst/>
                <a:latin typeface="+mn-lt"/>
                <a:ea typeface="+mn-ea"/>
                <a:cs typeface="+mn-cs"/>
              </a:rPr>
              <a:t>Cruse</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1986</a:t>
            </a:r>
            <a:r>
              <a:rPr lang="zh-TW" altLang="en-US" sz="1200" kern="1200" dirty="0" smtClean="0">
                <a:solidFill>
                  <a:schemeClr val="tx1"/>
                </a:solidFill>
                <a:effectLst/>
                <a:latin typeface="+mn-lt"/>
                <a:ea typeface="+mn-ea"/>
                <a:cs typeface="+mn-cs"/>
              </a:rPr>
              <a:t>），並且可以用於構造零件層次結構（有些保留，因為人稱可以有許多全稱）。</a:t>
            </a:r>
            <a:endParaRPr lang="en-US" altLang="zh-TW" sz="1200" kern="1200" dirty="0" smtClean="0">
              <a:solidFill>
                <a:schemeClr val="tx1"/>
              </a:solidFill>
              <a:effectLst/>
              <a:latin typeface="+mn-lt"/>
              <a:ea typeface="+mn-ea"/>
              <a:cs typeface="+mn-cs"/>
            </a:endParaRPr>
          </a:p>
          <a:p>
            <a:r>
              <a:rPr lang="zh-TW" altLang="en-US" sz="1200" kern="1200" dirty="0" smtClean="0">
                <a:solidFill>
                  <a:schemeClr val="tx1"/>
                </a:solidFill>
                <a:effectLst/>
                <a:latin typeface="+mn-lt"/>
                <a:ea typeface="+mn-ea"/>
                <a:cs typeface="+mn-cs"/>
              </a:rPr>
              <a:t>將假定整體的一部分的概念可以是整體的概念的一部分，儘管已經認識到，這種假設的含義值得在這裡進行更多的討論。</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29</a:t>
            </a:fld>
            <a:endParaRPr lang="zh-TW" altLang="en-US"/>
          </a:p>
        </p:txBody>
      </p:sp>
    </p:spTree>
    <p:extLst>
      <p:ext uri="{BB962C8B-B14F-4D97-AF65-F5344CB8AC3E}">
        <p14:creationId xmlns:p14="http://schemas.microsoft.com/office/powerpoint/2010/main" val="394819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用於組織</a:t>
            </a:r>
            <a:r>
              <a:rPr lang="zh-TW" altLang="en-US" sz="1200" b="0" i="0" kern="1200" dirty="0" smtClean="0">
                <a:solidFill>
                  <a:schemeClr val="tx1"/>
                </a:solidFill>
                <a:effectLst/>
                <a:latin typeface="+mn-lt"/>
                <a:ea typeface="+mn-ea"/>
                <a:cs typeface="+mn-cs"/>
              </a:rPr>
              <a:t>詞彙資訊的</a:t>
            </a:r>
            <a:r>
              <a:rPr lang="zh-TW" altLang="en-US" sz="1200" b="0" i="0" kern="1200" dirty="0">
                <a:solidFill>
                  <a:schemeClr val="tx1"/>
                </a:solidFill>
                <a:effectLst/>
                <a:latin typeface="+mn-lt"/>
                <a:ea typeface="+mn-ea"/>
                <a:cs typeface="+mn-cs"/>
              </a:rPr>
              <a:t>標準字母程序將拼寫相同的</a:t>
            </a:r>
            <a:r>
              <a:rPr lang="zh-TW" altLang="en-US" sz="1200" b="0" i="0" kern="1200" dirty="0" smtClean="0">
                <a:solidFill>
                  <a:schemeClr val="tx1"/>
                </a:solidFill>
                <a:effectLst/>
                <a:latin typeface="+mn-lt"/>
                <a:ea typeface="+mn-ea"/>
                <a:cs typeface="+mn-cs"/>
              </a:rPr>
              <a:t>單字組合</a:t>
            </a:r>
            <a:r>
              <a:rPr lang="zh-TW" altLang="en-US" sz="1200" b="0" i="0" kern="1200" dirty="0">
                <a:solidFill>
                  <a:schemeClr val="tx1"/>
                </a:solidFill>
                <a:effectLst/>
                <a:latin typeface="+mn-lt"/>
                <a:ea typeface="+mn-ea"/>
                <a:cs typeface="+mn-cs"/>
              </a:rPr>
              <a:t>在一起，並通過列表隨意散佈具有相似或相關含義的</a:t>
            </a:r>
            <a:r>
              <a:rPr lang="zh-TW" altLang="en-US" sz="1200" b="0" i="0" kern="1200" dirty="0" smtClean="0">
                <a:solidFill>
                  <a:schemeClr val="tx1"/>
                </a:solidFill>
                <a:effectLst/>
                <a:latin typeface="+mn-lt"/>
                <a:ea typeface="+mn-ea"/>
                <a:cs typeface="+mn-cs"/>
              </a:rPr>
              <a:t>單字。 </a:t>
            </a:r>
            <a:r>
              <a:rPr lang="zh-TW" altLang="en-US" sz="1200" b="0" i="0" kern="1200" dirty="0">
                <a:solidFill>
                  <a:schemeClr val="tx1"/>
                </a:solidFill>
                <a:effectLst/>
                <a:latin typeface="+mn-lt"/>
                <a:ea typeface="+mn-ea"/>
                <a:cs typeface="+mn-cs"/>
              </a:rPr>
              <a:t>不幸的是，沒有明顯的替代方法，對於詞典編輯者來說，沒有其他簡單的方法</a:t>
            </a:r>
            <a:r>
              <a:rPr lang="zh-TW" altLang="en-US" sz="1200" b="0" i="0" kern="1200" dirty="0" smtClean="0">
                <a:solidFill>
                  <a:schemeClr val="tx1"/>
                </a:solidFill>
                <a:effectLst/>
                <a:latin typeface="+mn-lt"/>
                <a:ea typeface="+mn-ea"/>
                <a:cs typeface="+mn-cs"/>
              </a:rPr>
              <a:t>可以追蹤已</a:t>
            </a:r>
            <a:r>
              <a:rPr lang="zh-TW" altLang="en-US" sz="1200" b="0" i="0" kern="1200" dirty="0">
                <a:solidFill>
                  <a:schemeClr val="tx1"/>
                </a:solidFill>
                <a:effectLst/>
                <a:latin typeface="+mn-lt"/>
                <a:ea typeface="+mn-ea"/>
                <a:cs typeface="+mn-cs"/>
              </a:rPr>
              <a:t>完成的操作或讓讀者找到他們要查找的單詞。 但是，對此解決方案經常提出的異議是，在字母順序的列表中查找內容可能既乏味又耗時。 許多想參考字典的人決定不去理會它，因為</a:t>
            </a:r>
            <a:r>
              <a:rPr lang="zh-TW" altLang="en-US" sz="1200" b="0" i="0" kern="1200" dirty="0" smtClean="0">
                <a:solidFill>
                  <a:schemeClr val="tx1"/>
                </a:solidFill>
                <a:effectLst/>
                <a:latin typeface="+mn-lt"/>
                <a:ea typeface="+mn-ea"/>
                <a:cs typeface="+mn-cs"/>
              </a:rPr>
              <a:t>找到資訊會</a:t>
            </a:r>
            <a:r>
              <a:rPr lang="zh-TW" altLang="en-US" sz="1200" b="0" i="0" kern="1200" dirty="0">
                <a:solidFill>
                  <a:schemeClr val="tx1"/>
                </a:solidFill>
                <a:effectLst/>
                <a:latin typeface="+mn-lt"/>
                <a:ea typeface="+mn-ea"/>
                <a:cs typeface="+mn-cs"/>
              </a:rPr>
              <a:t>打斷他們的工作並打破思路。</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a:t>
            </a:fld>
            <a:endParaRPr lang="zh-TW" altLang="en-US"/>
          </a:p>
        </p:txBody>
      </p:sp>
    </p:spTree>
    <p:extLst>
      <p:ext uri="{BB962C8B-B14F-4D97-AF65-F5344CB8AC3E}">
        <p14:creationId xmlns:p14="http://schemas.microsoft.com/office/powerpoint/2010/main" val="229437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這些和其他類似的關係有助於組織心理詞典。</a:t>
            </a:r>
          </a:p>
          <a:p>
            <a:pPr algn="just">
              <a:lnSpc>
                <a:spcPts val="3800"/>
              </a:lnSpc>
            </a:pPr>
            <a:r>
              <a:rPr lang="zh-TW" altLang="en-US" sz="1200" dirty="0" smtClean="0"/>
              <a:t>它們可以在</a:t>
            </a:r>
            <a:r>
              <a:rPr lang="en-US" altLang="zh-TW" sz="1200" dirty="0" smtClean="0"/>
              <a:t>WordNet</a:t>
            </a:r>
            <a:r>
              <a:rPr lang="zh-TW" altLang="en-US" sz="1200" dirty="0" smtClean="0"/>
              <a:t>中通過括號分組或從一個同義集到另一個同義集的指針（標記為弧）來表示。</a:t>
            </a:r>
          </a:p>
          <a:p>
            <a:pPr algn="just">
              <a:lnSpc>
                <a:spcPts val="3800"/>
              </a:lnSpc>
            </a:pPr>
            <a:r>
              <a:rPr lang="zh-TW" altLang="en-US" sz="1200" dirty="0" smtClean="0"/>
              <a:t>這些關係代表形成複雜網絡的關聯。</a:t>
            </a:r>
          </a:p>
          <a:p>
            <a:pPr algn="just">
              <a:lnSpc>
                <a:spcPts val="3800"/>
              </a:lnSpc>
            </a:pPr>
            <a:r>
              <a:rPr lang="zh-TW" altLang="en-US" sz="1200" dirty="0" smtClean="0"/>
              <a:t>知道單詞在該網絡中的位置是了解單詞含義的重要部分。</a:t>
            </a:r>
          </a:p>
          <a:p>
            <a:pPr algn="just">
              <a:lnSpc>
                <a:spcPts val="3800"/>
              </a:lnSpc>
            </a:pPr>
            <a:r>
              <a:rPr lang="zh-TW" altLang="en-US" sz="1200" dirty="0" smtClean="0"/>
              <a:t>然而，抽像地討論這些關係是無濟於事的，因為它們在組織與不同句法類別相關的詞彙知識中扮演著不同的角色。</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30</a:t>
            </a:fld>
            <a:endParaRPr lang="zh-TW" altLang="en-US"/>
          </a:p>
        </p:txBody>
      </p:sp>
    </p:spTree>
    <p:extLst>
      <p:ext uri="{BB962C8B-B14F-4D97-AF65-F5344CB8AC3E}">
        <p14:creationId xmlns:p14="http://schemas.microsoft.com/office/powerpoint/2010/main" val="638111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形態關係</a:t>
            </a:r>
          </a:p>
          <a:p>
            <a:r>
              <a:rPr lang="zh-TW" altLang="en-US" sz="1200" kern="1200" dirty="0" smtClean="0">
                <a:solidFill>
                  <a:schemeClr val="tx1"/>
                </a:solidFill>
                <a:effectLst/>
                <a:latin typeface="+mn-lt"/>
                <a:ea typeface="+mn-ea"/>
                <a:cs typeface="+mn-cs"/>
              </a:rPr>
              <a:t>一類重要的詞彙關係是詞形之間的形態關係。</a:t>
            </a:r>
          </a:p>
          <a:p>
            <a:r>
              <a:rPr lang="zh-TW" altLang="en-US" sz="1200" kern="1200" dirty="0" smtClean="0">
                <a:solidFill>
                  <a:schemeClr val="tx1"/>
                </a:solidFill>
                <a:effectLst/>
                <a:latin typeface="+mn-lt"/>
                <a:ea typeface="+mn-ea"/>
                <a:cs typeface="+mn-cs"/>
              </a:rPr>
              <a:t>最初，興趣僅限於語義關係。</a:t>
            </a:r>
          </a:p>
          <a:p>
            <a:r>
              <a:rPr lang="zh-TW" altLang="en-US" sz="1200" kern="1200" dirty="0" smtClean="0">
                <a:solidFill>
                  <a:schemeClr val="tx1"/>
                </a:solidFill>
                <a:effectLst/>
                <a:latin typeface="+mn-lt"/>
                <a:ea typeface="+mn-ea"/>
                <a:cs typeface="+mn-cs"/>
              </a:rPr>
              <a:t>沒有計劃在</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中包含形態關係。</a:t>
            </a:r>
          </a:p>
          <a:p>
            <a:r>
              <a:rPr lang="zh-TW" altLang="en-US" sz="1200" kern="1200" dirty="0" smtClean="0">
                <a:solidFill>
                  <a:schemeClr val="tx1"/>
                </a:solidFill>
                <a:effectLst/>
                <a:latin typeface="+mn-lt"/>
                <a:ea typeface="+mn-ea"/>
                <a:cs typeface="+mn-cs"/>
              </a:rPr>
              <a:t>但是，隨著工作的進行，越來越明顯的是，如果</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對任何人都具有實際用途，那麼它就必須處理變形的形態。</a:t>
            </a:r>
          </a:p>
          <a:p>
            <a:r>
              <a:rPr lang="zh-TW" altLang="en-US" sz="1200" kern="1200" dirty="0" smtClean="0">
                <a:solidFill>
                  <a:schemeClr val="tx1"/>
                </a:solidFill>
                <a:effectLst/>
                <a:latin typeface="+mn-lt"/>
                <a:ea typeface="+mn-ea"/>
                <a:cs typeface="+mn-cs"/>
              </a:rPr>
              <a:t>例如，如果有人將電腦的游標放在單詞樹上並點擊了訊息請求，則</a:t>
            </a:r>
            <a:r>
              <a:rPr lang="en-US" altLang="zh-TW" sz="1200" kern="1200" dirty="0" smtClean="0">
                <a:solidFill>
                  <a:schemeClr val="tx1"/>
                </a:solidFill>
                <a:effectLst/>
                <a:latin typeface="+mn-lt"/>
                <a:ea typeface="+mn-ea"/>
                <a:cs typeface="+mn-cs"/>
              </a:rPr>
              <a:t>WordNet</a:t>
            </a:r>
            <a:r>
              <a:rPr lang="zh-TW" altLang="en-US" sz="1200" kern="1200" dirty="0" smtClean="0">
                <a:solidFill>
                  <a:schemeClr val="tx1"/>
                </a:solidFill>
                <a:effectLst/>
                <a:latin typeface="+mn-lt"/>
                <a:ea typeface="+mn-ea"/>
                <a:cs typeface="+mn-cs"/>
              </a:rPr>
              <a:t>不應回答該單詞不在數據庫中。</a:t>
            </a:r>
          </a:p>
          <a:p>
            <a:r>
              <a:rPr lang="zh-TW" altLang="en-US" sz="1200" kern="1200" dirty="0" smtClean="0">
                <a:solidFill>
                  <a:schemeClr val="tx1"/>
                </a:solidFill>
                <a:effectLst/>
                <a:latin typeface="+mn-lt"/>
                <a:ea typeface="+mn-ea"/>
                <a:cs typeface="+mn-cs"/>
              </a:rPr>
              <a:t>需要一個程序來刪除複數後綴，然後查找樹，該樹肯定在數據庫中。</a:t>
            </a:r>
          </a:p>
          <a:p>
            <a:r>
              <a:rPr lang="zh-TW" altLang="en-US" sz="1200" kern="1200" dirty="0" smtClean="0">
                <a:solidFill>
                  <a:schemeClr val="tx1"/>
                </a:solidFill>
                <a:effectLst/>
                <a:latin typeface="+mn-lt"/>
                <a:ea typeface="+mn-ea"/>
                <a:cs typeface="+mn-cs"/>
              </a:rPr>
              <a:t>這種需求導致開發了處理變形形態的程序。</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31</a:t>
            </a:fld>
            <a:endParaRPr lang="zh-TW" altLang="en-US"/>
          </a:p>
        </p:txBody>
      </p:sp>
    </p:spTree>
    <p:extLst>
      <p:ext uri="{BB962C8B-B14F-4D97-AF65-F5344CB8AC3E}">
        <p14:creationId xmlns:p14="http://schemas.microsoft.com/office/powerpoint/2010/main" val="4101320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lnSpc>
                <a:spcPts val="3800"/>
              </a:lnSpc>
            </a:pPr>
            <a:r>
              <a:rPr lang="zh-TW" altLang="en-US" sz="1200" dirty="0" smtClean="0"/>
              <a:t>儘管英語的屈折形態比較簡單，但是事實證明編寫一個計算機程序來處理它比預期的要復雜得多。</a:t>
            </a:r>
          </a:p>
          <a:p>
            <a:pPr algn="just">
              <a:lnSpc>
                <a:spcPts val="3800"/>
              </a:lnSpc>
            </a:pPr>
            <a:r>
              <a:rPr lang="zh-TW" altLang="en-US" sz="1200" dirty="0" smtClean="0"/>
              <a:t>當然，動詞是主要問題，因為它有四種形式和許多不規則動詞。</a:t>
            </a:r>
          </a:p>
          <a:p>
            <a:pPr algn="just">
              <a:lnSpc>
                <a:spcPts val="3800"/>
              </a:lnSpc>
            </a:pPr>
            <a:r>
              <a:rPr lang="zh-TW" altLang="en-US" sz="1200" dirty="0" smtClean="0"/>
              <a:t>但是該軟件已經編寫，目前可以作為詞法數據庫和用戶之間接口的一部分使用。</a:t>
            </a:r>
          </a:p>
          <a:p>
            <a:pPr algn="just">
              <a:lnSpc>
                <a:spcPts val="3800"/>
              </a:lnSpc>
            </a:pPr>
            <a:r>
              <a:rPr lang="zh-TW" altLang="en-US" sz="1200" dirty="0" smtClean="0"/>
              <a:t>在這一發展過程中，很明顯，處理派生形態的程序將大大提高</a:t>
            </a:r>
            <a:r>
              <a:rPr lang="en-US" altLang="zh-TW" sz="1200" dirty="0" smtClean="0"/>
              <a:t>WordNet</a:t>
            </a:r>
            <a:r>
              <a:rPr lang="zh-TW" altLang="en-US" sz="1200" dirty="0" smtClean="0"/>
              <a:t>的價值，但尚未開展更具雄心的項目。</a:t>
            </a:r>
            <a:endParaRPr lang="en-US" altLang="zh-TW" sz="1200"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32</a:t>
            </a:fld>
            <a:endParaRPr lang="zh-TW" altLang="en-US"/>
          </a:p>
        </p:txBody>
      </p:sp>
    </p:spTree>
    <p:extLst>
      <p:ext uri="{BB962C8B-B14F-4D97-AF65-F5344CB8AC3E}">
        <p14:creationId xmlns:p14="http://schemas.microsoft.com/office/powerpoint/2010/main" val="2888952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WordNet</a:t>
            </a:r>
            <a:r>
              <a:rPr lang="zh-TW" altLang="en-US" dirty="0" smtClean="0"/>
              <a:t>中的名詞：</a:t>
            </a:r>
          </a:p>
          <a:p>
            <a:r>
              <a:rPr lang="zh-TW" altLang="en-US" dirty="0" smtClean="0"/>
              <a:t>詞彙繼承系統</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33</a:t>
            </a:fld>
            <a:endParaRPr lang="zh-TW" altLang="en-US"/>
          </a:p>
        </p:txBody>
      </p:sp>
    </p:spTree>
    <p:extLst>
      <p:ext uri="{BB962C8B-B14F-4D97-AF65-F5344CB8AC3E}">
        <p14:creationId xmlns:p14="http://schemas.microsoft.com/office/powerpoint/2010/main" val="3872882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WordNet</a:t>
            </a:r>
            <a:r>
              <a:rPr lang="zh-TW" altLang="en-US" sz="1200" b="0" i="0" kern="1200" dirty="0">
                <a:solidFill>
                  <a:schemeClr val="tx1"/>
                </a:solidFill>
                <a:effectLst/>
                <a:latin typeface="+mn-lt"/>
                <a:ea typeface="+mn-ea"/>
                <a:cs typeface="+mn-cs"/>
              </a:rPr>
              <a:t>是一個在線詞彙參考系統，其設計受到當前人類詞彙記憶的心理語言學理論的啟發。英語名詞，動詞和形容詞被組織成同義詞集，每個同義詞集代表一個基本的詞彙概念。不同的關係鏈接同義詞集。</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34</a:t>
            </a:fld>
            <a:endParaRPr lang="zh-TW" altLang="en-US"/>
          </a:p>
        </p:txBody>
      </p:sp>
    </p:spTree>
    <p:extLst>
      <p:ext uri="{BB962C8B-B14F-4D97-AF65-F5344CB8AC3E}">
        <p14:creationId xmlns:p14="http://schemas.microsoft.com/office/powerpoint/2010/main" val="1661716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WordNet</a:t>
            </a:r>
            <a:r>
              <a:rPr lang="zh-TW" altLang="en-US" dirty="0" smtClean="0"/>
              <a:t>中的形容詞</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35</a:t>
            </a:fld>
            <a:endParaRPr lang="zh-TW" altLang="en-US"/>
          </a:p>
        </p:txBody>
      </p:sp>
    </p:spTree>
    <p:extLst>
      <p:ext uri="{BB962C8B-B14F-4D97-AF65-F5344CB8AC3E}">
        <p14:creationId xmlns:p14="http://schemas.microsoft.com/office/powerpoint/2010/main" val="233531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WordNet</a:t>
            </a:r>
            <a:r>
              <a:rPr lang="zh-TW" altLang="en-US" sz="1200" b="0" i="0" kern="1200" dirty="0" smtClean="0">
                <a:solidFill>
                  <a:schemeClr val="tx1"/>
                </a:solidFill>
                <a:effectLst/>
                <a:latin typeface="+mn-lt"/>
                <a:ea typeface="+mn-ea"/>
                <a:cs typeface="+mn-cs"/>
              </a:rPr>
              <a:t>將形容詞分為兩大類：描述性和關係性。</a:t>
            </a:r>
          </a:p>
          <a:p>
            <a:r>
              <a:rPr lang="zh-TW" altLang="en-US" sz="1200" b="0" i="0" kern="1200" dirty="0" smtClean="0">
                <a:solidFill>
                  <a:schemeClr val="tx1"/>
                </a:solidFill>
                <a:effectLst/>
                <a:latin typeface="+mn-lt"/>
                <a:ea typeface="+mn-ea"/>
                <a:cs typeface="+mn-cs"/>
              </a:rPr>
              <a:t>形容詞形容詞的頭部名詞歸因於（通常）雙極屬性的值，因此根據二元對立（反義）和含義相似（同義）來組織。</a:t>
            </a:r>
          </a:p>
          <a:p>
            <a:r>
              <a:rPr lang="zh-TW" altLang="en-US" sz="1200" b="0" i="0" kern="1200" dirty="0" smtClean="0">
                <a:solidFill>
                  <a:schemeClr val="tx1"/>
                </a:solidFill>
                <a:effectLst/>
                <a:latin typeface="+mn-lt"/>
                <a:ea typeface="+mn-ea"/>
                <a:cs typeface="+mn-cs"/>
              </a:rPr>
              <a:t>不具有直接反義詞的描述性形容詞由於與具有直接反義詞的形容詞的語義相似性而被稱為具有間接反義詞。</a:t>
            </a:r>
          </a:p>
          <a:p>
            <a:r>
              <a:rPr lang="en-US" altLang="zh-TW" sz="1200" b="0" i="0" kern="1200" dirty="0" smtClean="0">
                <a:solidFill>
                  <a:schemeClr val="tx1"/>
                </a:solidFill>
                <a:effectLst/>
                <a:latin typeface="+mn-lt"/>
                <a:ea typeface="+mn-ea"/>
                <a:cs typeface="+mn-cs"/>
              </a:rPr>
              <a:t>WordNet</a:t>
            </a:r>
            <a:r>
              <a:rPr lang="zh-TW" altLang="en-US" sz="1200" b="0" i="0" kern="1200" dirty="0" smtClean="0">
                <a:solidFill>
                  <a:schemeClr val="tx1"/>
                </a:solidFill>
                <a:effectLst/>
                <a:latin typeface="+mn-lt"/>
                <a:ea typeface="+mn-ea"/>
                <a:cs typeface="+mn-cs"/>
              </a:rPr>
              <a:t>包含在表示屬性值的描述性形容詞和將該屬性詞彙化的名詞之間的指針。</a:t>
            </a:r>
          </a:p>
          <a:p>
            <a:r>
              <a:rPr lang="zh-TW" altLang="en-US" sz="1200" b="0" i="0" kern="1200" dirty="0" smtClean="0">
                <a:solidFill>
                  <a:schemeClr val="tx1"/>
                </a:solidFill>
                <a:effectLst/>
                <a:latin typeface="+mn-lt"/>
                <a:ea typeface="+mn-ea"/>
                <a:cs typeface="+mn-cs"/>
              </a:rPr>
              <a:t>引用修飾語形容詞具有特殊的句法屬性，可將它們與其他描述性形容詞區分開。</a:t>
            </a:r>
          </a:p>
          <a:p>
            <a:r>
              <a:rPr lang="zh-TW" altLang="en-US" sz="1200" b="0" i="0" kern="1200" dirty="0" smtClean="0">
                <a:solidFill>
                  <a:schemeClr val="tx1"/>
                </a:solidFill>
                <a:effectLst/>
                <a:latin typeface="+mn-lt"/>
                <a:ea typeface="+mn-ea"/>
                <a:cs typeface="+mn-cs"/>
              </a:rPr>
              <a:t>關係形容詞被認為是修飾名詞的風格變體，因此被交叉引用到名詞文件中。</a:t>
            </a:r>
          </a:p>
          <a:p>
            <a:r>
              <a:rPr lang="zh-TW" altLang="en-US" sz="1200" b="0" i="0" kern="1200" dirty="0" smtClean="0">
                <a:solidFill>
                  <a:schemeClr val="tx1"/>
                </a:solidFill>
                <a:effectLst/>
                <a:latin typeface="+mn-lt"/>
                <a:ea typeface="+mn-ea"/>
                <a:cs typeface="+mn-cs"/>
              </a:rPr>
              <a:t>彩色顏色形容詞被認為是特例。</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36</a:t>
            </a:fld>
            <a:endParaRPr lang="zh-TW" altLang="en-US"/>
          </a:p>
        </p:txBody>
      </p:sp>
    </p:spTree>
    <p:extLst>
      <p:ext uri="{BB962C8B-B14F-4D97-AF65-F5344CB8AC3E}">
        <p14:creationId xmlns:p14="http://schemas.microsoft.com/office/powerpoint/2010/main" val="241749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英語動詞作為語義網</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37</a:t>
            </a:fld>
            <a:endParaRPr lang="zh-TW" altLang="en-US"/>
          </a:p>
        </p:txBody>
      </p:sp>
    </p:spTree>
    <p:extLst>
      <p:ext uri="{BB962C8B-B14F-4D97-AF65-F5344CB8AC3E}">
        <p14:creationId xmlns:p14="http://schemas.microsoft.com/office/powerpoint/2010/main" val="25922987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本文介紹了</a:t>
            </a:r>
            <a:r>
              <a:rPr lang="en-US" altLang="zh-TW" sz="1200" b="0" i="0" kern="1200" dirty="0" smtClean="0">
                <a:solidFill>
                  <a:schemeClr val="tx1"/>
                </a:solidFill>
                <a:effectLst/>
                <a:latin typeface="+mn-lt"/>
                <a:ea typeface="+mn-ea"/>
                <a:cs typeface="+mn-cs"/>
              </a:rPr>
              <a:t>WordNet</a:t>
            </a:r>
            <a:r>
              <a:rPr lang="zh-TW" altLang="en-US" sz="1200" b="0" i="0" kern="1200" dirty="0" smtClean="0">
                <a:solidFill>
                  <a:schemeClr val="tx1"/>
                </a:solidFill>
                <a:effectLst/>
                <a:latin typeface="+mn-lt"/>
                <a:ea typeface="+mn-ea"/>
                <a:cs typeface="+mn-cs"/>
              </a:rPr>
              <a:t>中英語動詞的語義網絡。</a:t>
            </a:r>
          </a:p>
          <a:p>
            <a:r>
              <a:rPr lang="zh-TW" altLang="en-US" sz="1200" b="0" i="0" kern="1200" dirty="0" smtClean="0">
                <a:solidFill>
                  <a:schemeClr val="tx1"/>
                </a:solidFill>
                <a:effectLst/>
                <a:latin typeface="+mn-lt"/>
                <a:ea typeface="+mn-ea"/>
                <a:cs typeface="+mn-cs"/>
              </a:rPr>
              <a:t>用於構建名詞和形容詞的網絡的語義關係不能不經修改就應用，而必須進行調整以適合動詞的語義，而動詞的語義與其他詞法類別大不相同。</a:t>
            </a:r>
          </a:p>
          <a:p>
            <a:r>
              <a:rPr lang="zh-TW" altLang="en-US" sz="1200" b="0" i="0" kern="1200" dirty="0" smtClean="0">
                <a:solidFill>
                  <a:schemeClr val="tx1"/>
                </a:solidFill>
                <a:effectLst/>
                <a:latin typeface="+mn-lt"/>
                <a:ea typeface="+mn-ea"/>
                <a:cs typeface="+mn-cs"/>
              </a:rPr>
              <a:t>討論了這些關係的性質，以及它們在動詞的不同語義組中的分佈，從而確定了某些特殊的詞彙化模式。</a:t>
            </a:r>
          </a:p>
          <a:p>
            <a:r>
              <a:rPr lang="zh-TW" altLang="en-US" sz="1200" b="0" i="0" kern="1200" dirty="0" smtClean="0">
                <a:solidFill>
                  <a:schemeClr val="tx1"/>
                </a:solidFill>
                <a:effectLst/>
                <a:latin typeface="+mn-lt"/>
                <a:ea typeface="+mn-ea"/>
                <a:cs typeface="+mn-cs"/>
              </a:rPr>
              <a:t>此外，還區分了詞彙蘊含的四個變體，它們以系統的方式與語義關係交互。</a:t>
            </a:r>
          </a:p>
          <a:p>
            <a:r>
              <a:rPr lang="zh-TW" altLang="en-US" sz="1200" b="0" i="0" kern="1200" smtClean="0">
                <a:solidFill>
                  <a:schemeClr val="tx1"/>
                </a:solidFill>
                <a:effectLst/>
                <a:latin typeface="+mn-lt"/>
                <a:ea typeface="+mn-ea"/>
                <a:cs typeface="+mn-cs"/>
              </a:rPr>
              <a:t>最後，概述了不同動詞組的詞彙特性。</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38</a:t>
            </a:fld>
            <a:endParaRPr lang="zh-TW" altLang="en-US"/>
          </a:p>
        </p:txBody>
      </p:sp>
    </p:spTree>
    <p:extLst>
      <p:ext uri="{BB962C8B-B14F-4D97-AF65-F5344CB8AC3E}">
        <p14:creationId xmlns:p14="http://schemas.microsoft.com/office/powerpoint/2010/main" val="2474349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但是，在當今</a:t>
            </a:r>
            <a:r>
              <a:rPr lang="zh-TW" altLang="en-US" sz="1200" b="0" i="0" kern="1200" dirty="0" smtClean="0">
                <a:solidFill>
                  <a:schemeClr val="tx1"/>
                </a:solidFill>
                <a:effectLst/>
                <a:latin typeface="+mn-lt"/>
                <a:ea typeface="+mn-ea"/>
                <a:cs typeface="+mn-cs"/>
              </a:rPr>
              <a:t>的數位科技時代</a:t>
            </a:r>
            <a:r>
              <a:rPr lang="zh-TW" altLang="en-US" sz="1200" b="0" i="0" kern="1200" dirty="0">
                <a:solidFill>
                  <a:schemeClr val="tx1"/>
                </a:solidFill>
                <a:effectLst/>
                <a:latin typeface="+mn-lt"/>
                <a:ea typeface="+mn-ea"/>
                <a:cs typeface="+mn-cs"/>
              </a:rPr>
              <a:t>，這種抱怨是有答案的。</a:t>
            </a:r>
            <a:endParaRPr lang="en-US" altLang="zh-TW" sz="1200" b="0" i="0" kern="1200" dirty="0">
              <a:solidFill>
                <a:schemeClr val="tx1"/>
              </a:solidFill>
              <a:effectLst/>
              <a:latin typeface="+mn-lt"/>
              <a:ea typeface="+mn-ea"/>
              <a:cs typeface="+mn-cs"/>
            </a:endParaRPr>
          </a:p>
          <a:p>
            <a:endParaRPr lang="en-US" altLang="zh-TW" u="sng" dirty="0">
              <a:solidFill>
                <a:schemeClr val="tx1"/>
              </a:solidFill>
            </a:endParaRPr>
          </a:p>
          <a:p>
            <a:r>
              <a:rPr lang="zh-TW" altLang="en-US" u="sng" dirty="0" smtClean="0">
                <a:solidFill>
                  <a:schemeClr val="tx1"/>
                </a:solidFill>
              </a:rPr>
              <a:t>使用線上字典（</a:t>
            </a:r>
            <a:r>
              <a:rPr lang="zh-TW" altLang="en-US" u="sng" dirty="0">
                <a:solidFill>
                  <a:schemeClr val="tx1"/>
                </a:solidFill>
              </a:rPr>
              <a:t>可以</a:t>
            </a:r>
            <a:r>
              <a:rPr lang="zh-TW" altLang="en-US" u="sng" dirty="0" smtClean="0">
                <a:solidFill>
                  <a:schemeClr val="tx1"/>
                </a:solidFill>
              </a:rPr>
              <a:t>由電腦讀取</a:t>
            </a:r>
            <a:r>
              <a:rPr lang="zh-TW" altLang="en-US" u="sng" dirty="0">
                <a:solidFill>
                  <a:schemeClr val="tx1"/>
                </a:solidFill>
              </a:rPr>
              <a:t>的</a:t>
            </a:r>
            <a:r>
              <a:rPr lang="zh-TW" altLang="en-US" u="sng" dirty="0" smtClean="0">
                <a:solidFill>
                  <a:schemeClr val="tx1"/>
                </a:solidFill>
              </a:rPr>
              <a:t>詞彙資料庫</a:t>
            </a:r>
            <a:r>
              <a:rPr lang="zh-TW" altLang="en-US" u="sng" dirty="0">
                <a:solidFill>
                  <a:schemeClr val="tx1"/>
                </a:solidFill>
              </a:rPr>
              <a:t>）的</a:t>
            </a:r>
            <a:r>
              <a:rPr lang="zh-TW" altLang="en-US" u="sng" dirty="0" smtClean="0">
                <a:solidFill>
                  <a:schemeClr val="tx1"/>
                </a:solidFill>
              </a:rPr>
              <a:t>一個主要原因</a:t>
            </a:r>
            <a:r>
              <a:rPr lang="zh-TW" altLang="en-US" u="sng" dirty="0">
                <a:solidFill>
                  <a:schemeClr val="tx1"/>
                </a:solidFill>
              </a:rPr>
              <a:t>是</a:t>
            </a:r>
            <a:r>
              <a:rPr lang="zh-TW" altLang="en-US" u="sng" dirty="0" smtClean="0">
                <a:solidFill>
                  <a:schemeClr val="tx1"/>
                </a:solidFill>
              </a:rPr>
              <a:t>，電腦可以</a:t>
            </a:r>
            <a:r>
              <a:rPr lang="zh-TW" altLang="en-US" u="sng" dirty="0">
                <a:solidFill>
                  <a:schemeClr val="tx1"/>
                </a:solidFill>
              </a:rPr>
              <a:t>比人們更快地</a:t>
            </a:r>
            <a:r>
              <a:rPr lang="zh-TW" altLang="en-US" u="sng" dirty="0" smtClean="0">
                <a:solidFill>
                  <a:schemeClr val="tx1"/>
                </a:solidFill>
              </a:rPr>
              <a:t>搜索單字。</a:t>
            </a:r>
            <a:endParaRPr lang="en-US" altLang="zh-TW" u="sng" dirty="0">
              <a:solidFill>
                <a:schemeClr val="tx1"/>
              </a:solidFill>
            </a:endParaRPr>
          </a:p>
          <a:p>
            <a:endParaRPr lang="en-US" altLang="zh-TW" u="sng" dirty="0">
              <a:solidFill>
                <a:schemeClr val="tx1"/>
              </a:solidFill>
            </a:endParaRPr>
          </a:p>
          <a:p>
            <a:r>
              <a:rPr lang="zh-TW" altLang="en-US" u="sng" dirty="0">
                <a:solidFill>
                  <a:schemeClr val="tx1"/>
                </a:solidFill>
              </a:rPr>
              <a:t>一旦選擇了目標詞或將</a:t>
            </a:r>
            <a:r>
              <a:rPr lang="zh-TW" altLang="en-US" u="sng" dirty="0" smtClean="0">
                <a:solidFill>
                  <a:schemeClr val="tx1"/>
                </a:solidFill>
              </a:rPr>
              <a:t>其輸入</a:t>
            </a:r>
            <a:r>
              <a:rPr lang="zh-TW" altLang="en-US" u="sng" dirty="0">
                <a:solidFill>
                  <a:schemeClr val="tx1"/>
                </a:solidFill>
              </a:rPr>
              <a:t>鍵盤，便可以使用字典條目。</a:t>
            </a:r>
            <a:endParaRPr lang="en-US" altLang="zh-TW" u="sng" dirty="0">
              <a:solidFill>
                <a:schemeClr val="tx1"/>
              </a:solidFill>
            </a:endParaRPr>
          </a:p>
          <a:p>
            <a:r>
              <a:rPr lang="zh-TW" altLang="en-US" sz="1200" b="0" i="0" kern="1200" dirty="0">
                <a:solidFill>
                  <a:schemeClr val="tx1"/>
                </a:solidFill>
                <a:effectLst/>
                <a:latin typeface="+mn-lt"/>
                <a:ea typeface="+mn-ea"/>
                <a:cs typeface="+mn-cs"/>
              </a:rPr>
              <a:t>而且，由於字典是</a:t>
            </a:r>
            <a:r>
              <a:rPr lang="zh-TW" altLang="en-US" sz="1200" b="0" i="0" kern="1200" dirty="0" smtClean="0">
                <a:solidFill>
                  <a:schemeClr val="tx1"/>
                </a:solidFill>
                <a:effectLst/>
                <a:latin typeface="+mn-lt"/>
                <a:ea typeface="+mn-ea"/>
                <a:cs typeface="+mn-cs"/>
              </a:rPr>
              <a:t>從電腦讀取</a:t>
            </a:r>
            <a:r>
              <a:rPr lang="zh-TW" altLang="en-US" sz="1200" b="0" i="0" kern="1200" dirty="0">
                <a:solidFill>
                  <a:schemeClr val="tx1"/>
                </a:solidFill>
                <a:effectLst/>
                <a:latin typeface="+mn-lt"/>
                <a:ea typeface="+mn-ea"/>
                <a:cs typeface="+mn-cs"/>
              </a:rPr>
              <a:t>的磁帶</a:t>
            </a:r>
            <a:r>
              <a:rPr lang="zh-TW" altLang="en-US" sz="1200" b="0" i="0" kern="1200" dirty="0" smtClean="0">
                <a:solidFill>
                  <a:schemeClr val="tx1"/>
                </a:solidFill>
                <a:effectLst/>
                <a:latin typeface="+mn-lt"/>
                <a:ea typeface="+mn-ea"/>
                <a:cs typeface="+mn-cs"/>
              </a:rPr>
              <a:t>中列印出來</a:t>
            </a:r>
            <a:r>
              <a:rPr lang="zh-TW" altLang="en-US" sz="1200" b="0" i="0" kern="1200" dirty="0">
                <a:solidFill>
                  <a:schemeClr val="tx1"/>
                </a:solidFill>
                <a:effectLst/>
                <a:latin typeface="+mn-lt"/>
                <a:ea typeface="+mn-ea"/>
                <a:cs typeface="+mn-cs"/>
              </a:rPr>
              <a:t>的，因此將這些磁帶轉換為適當的</a:t>
            </a:r>
            <a:r>
              <a:rPr lang="zh-TW" altLang="en-US" sz="1200" b="0" i="0" kern="1200" dirty="0" smtClean="0">
                <a:solidFill>
                  <a:schemeClr val="tx1"/>
                </a:solidFill>
                <a:effectLst/>
                <a:latin typeface="+mn-lt"/>
                <a:ea typeface="+mn-ea"/>
                <a:cs typeface="+mn-cs"/>
              </a:rPr>
              <a:t>詞法資料庫</a:t>
            </a:r>
            <a:r>
              <a:rPr lang="zh-TW" altLang="en-US" sz="1200" b="0" i="0" kern="1200" dirty="0">
                <a:solidFill>
                  <a:schemeClr val="tx1"/>
                </a:solidFill>
                <a:effectLst/>
                <a:latin typeface="+mn-lt"/>
                <a:ea typeface="+mn-ea"/>
                <a:cs typeface="+mn-cs"/>
              </a:rPr>
              <a:t>是相對簡單的事情。</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將</a:t>
            </a:r>
            <a:r>
              <a:rPr lang="zh-TW" altLang="en-US" sz="1200" b="0" i="0" kern="1200" dirty="0" smtClean="0">
                <a:solidFill>
                  <a:schemeClr val="tx1"/>
                </a:solidFill>
                <a:effectLst/>
                <a:latin typeface="+mn-lt"/>
                <a:ea typeface="+mn-ea"/>
                <a:cs typeface="+mn-cs"/>
              </a:rPr>
              <a:t>傳統字典</a:t>
            </a:r>
            <a:r>
              <a:rPr lang="zh-TW" altLang="en-US" sz="1200" b="0" i="0" kern="1200" dirty="0">
                <a:solidFill>
                  <a:schemeClr val="tx1"/>
                </a:solidFill>
                <a:effectLst/>
                <a:latin typeface="+mn-lt"/>
                <a:ea typeface="+mn-ea"/>
                <a:cs typeface="+mn-cs"/>
              </a:rPr>
              <a:t>排成一行似乎是新舊之間簡單自然的結合。</a:t>
            </a:r>
          </a:p>
          <a:p>
            <a:r>
              <a:rPr lang="zh-TW" altLang="en-US" sz="1200" b="0" i="0" kern="1200" dirty="0">
                <a:solidFill>
                  <a:schemeClr val="tx1"/>
                </a:solidFill>
                <a:effectLst/>
                <a:latin typeface="+mn-lt"/>
                <a:ea typeface="+mn-ea"/>
                <a:cs typeface="+mn-cs"/>
              </a:rPr>
              <a:t>但是，</a:t>
            </a:r>
            <a:r>
              <a:rPr lang="zh-TW" altLang="en-US" sz="1200" b="0" i="0" kern="1200" dirty="0" smtClean="0">
                <a:solidFill>
                  <a:schemeClr val="tx1"/>
                </a:solidFill>
                <a:effectLst/>
                <a:latin typeface="+mn-lt"/>
                <a:ea typeface="+mn-ea"/>
                <a:cs typeface="+mn-cs"/>
              </a:rPr>
              <a:t>一旦電腦加入</a:t>
            </a:r>
            <a:r>
              <a:rPr lang="zh-TW" altLang="en-US" sz="1200" b="0" i="0" kern="1200" dirty="0">
                <a:solidFill>
                  <a:schemeClr val="tx1"/>
                </a:solidFill>
                <a:effectLst/>
                <a:latin typeface="+mn-lt"/>
                <a:ea typeface="+mn-ea"/>
                <a:cs typeface="+mn-cs"/>
              </a:rPr>
              <a:t>了詞典用戶的服務，很快就會發現，使用這些功能強大</a:t>
            </a:r>
            <a:r>
              <a:rPr lang="zh-TW" altLang="en-US" sz="1200" b="0" i="0" kern="1200" dirty="0" smtClean="0">
                <a:solidFill>
                  <a:schemeClr val="tx1"/>
                </a:solidFill>
                <a:effectLst/>
                <a:latin typeface="+mn-lt"/>
                <a:ea typeface="+mn-ea"/>
                <a:cs typeface="+mn-cs"/>
              </a:rPr>
              <a:t>的電腦的</a:t>
            </a:r>
            <a:r>
              <a:rPr lang="zh-TW" altLang="en-US" sz="1200" b="0" i="0" kern="1200" dirty="0">
                <a:solidFill>
                  <a:schemeClr val="tx1"/>
                </a:solidFill>
                <a:effectLst/>
                <a:latin typeface="+mn-lt"/>
                <a:ea typeface="+mn-ea"/>
                <a:cs typeface="+mn-cs"/>
              </a:rPr>
              <a:t>效率極低，僅比快速翻頁器低得多。挑戰在於思考如何進一步利用它們。</a:t>
            </a:r>
            <a:r>
              <a:rPr lang="en-US" altLang="zh-TW" sz="1200" b="0" i="0" kern="1200" dirty="0">
                <a:solidFill>
                  <a:schemeClr val="tx1"/>
                </a:solidFill>
                <a:effectLst/>
                <a:latin typeface="+mn-lt"/>
                <a:ea typeface="+mn-ea"/>
                <a:cs typeface="+mn-cs"/>
              </a:rPr>
              <a:t>WordNet</a:t>
            </a:r>
            <a:r>
              <a:rPr lang="zh-TW" altLang="en-US" sz="1200" b="0" i="0" kern="1200" dirty="0">
                <a:solidFill>
                  <a:schemeClr val="tx1"/>
                </a:solidFill>
                <a:effectLst/>
                <a:latin typeface="+mn-lt"/>
                <a:ea typeface="+mn-ea"/>
                <a:cs typeface="+mn-cs"/>
              </a:rPr>
              <a:t>是將傳統詞典信息與現代高速計算更有效結合的建議。</a:t>
            </a: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4</a:t>
            </a:fld>
            <a:endParaRPr lang="zh-TW" altLang="en-US"/>
          </a:p>
        </p:txBody>
      </p:sp>
    </p:spTree>
    <p:extLst>
      <p:ext uri="{BB962C8B-B14F-4D97-AF65-F5344CB8AC3E}">
        <p14:creationId xmlns:p14="http://schemas.microsoft.com/office/powerpoint/2010/main" val="291691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默里（</a:t>
            </a:r>
            <a:r>
              <a:rPr lang="en-US" altLang="zh-TW" sz="1200" kern="1200" dirty="0" smtClean="0">
                <a:solidFill>
                  <a:schemeClr val="tx1"/>
                </a:solidFill>
                <a:effectLst/>
                <a:latin typeface="+mn-lt"/>
                <a:ea typeface="+mn-ea"/>
                <a:cs typeface="+mn-cs"/>
              </a:rPr>
              <a:t>Murray</a:t>
            </a:r>
            <a:r>
              <a:rPr lang="zh-TW" altLang="zh-TW" sz="1200" kern="1200" dirty="0" smtClean="0">
                <a:solidFill>
                  <a:schemeClr val="tx1"/>
                </a:solidFill>
                <a:effectLst/>
                <a:latin typeface="+mn-lt"/>
                <a:ea typeface="+mn-ea"/>
                <a:cs typeface="+mn-cs"/>
              </a:rPr>
              <a:t>）的《</a:t>
            </a:r>
            <a:r>
              <a:rPr lang="zh-TW" altLang="zh-TW" sz="1200" i="1" kern="1200" dirty="0" smtClean="0">
                <a:solidFill>
                  <a:schemeClr val="tx1"/>
                </a:solidFill>
                <a:effectLst/>
                <a:latin typeface="+mn-lt"/>
                <a:ea typeface="+mn-ea"/>
                <a:cs typeface="+mn-cs"/>
              </a:rPr>
              <a:t>牛津英語詞典》</a:t>
            </a:r>
            <a:r>
              <a:rPr lang="zh-TW" altLang="zh-TW"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1928</a:t>
            </a:r>
            <a:r>
              <a:rPr lang="zh-TW" altLang="zh-TW" sz="1200" kern="1200" dirty="0" smtClean="0">
                <a:solidFill>
                  <a:schemeClr val="tx1"/>
                </a:solidFill>
                <a:effectLst/>
                <a:latin typeface="+mn-lt"/>
                <a:ea typeface="+mn-ea"/>
                <a:cs typeface="+mn-cs"/>
              </a:rPr>
              <a:t>年）是</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根據歷史原理</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編寫的，沒有人懷疑</a:t>
            </a:r>
            <a:r>
              <a:rPr lang="en-US" altLang="zh-TW" sz="1200" i="1" kern="1200" dirty="0" smtClean="0">
                <a:solidFill>
                  <a:schemeClr val="tx1"/>
                </a:solidFill>
                <a:effectLst/>
                <a:latin typeface="+mn-lt"/>
                <a:ea typeface="+mn-ea"/>
                <a:cs typeface="+mn-cs"/>
              </a:rPr>
              <a:t>OED</a:t>
            </a:r>
            <a:r>
              <a:rPr lang="zh-TW" altLang="zh-TW" sz="1200" kern="1200" dirty="0" smtClean="0">
                <a:solidFill>
                  <a:schemeClr val="tx1"/>
                </a:solidFill>
                <a:effectLst/>
                <a:latin typeface="+mn-lt"/>
                <a:ea typeface="+mn-ea"/>
                <a:cs typeface="+mn-cs"/>
              </a:rPr>
              <a:t>在解決單</a:t>
            </a:r>
            <a:r>
              <a:rPr lang="zh-TW" altLang="en-US" sz="1200" kern="1200" dirty="0" smtClean="0">
                <a:solidFill>
                  <a:schemeClr val="tx1"/>
                </a:solidFill>
                <a:effectLst/>
                <a:latin typeface="+mn-lt"/>
                <a:ea typeface="+mn-ea"/>
                <a:cs typeface="+mn-cs"/>
              </a:rPr>
              <a:t>字</a:t>
            </a:r>
            <a:r>
              <a:rPr lang="zh-TW" altLang="zh-TW" sz="1200" kern="1200" dirty="0" smtClean="0">
                <a:solidFill>
                  <a:schemeClr val="tx1"/>
                </a:solidFill>
                <a:effectLst/>
                <a:latin typeface="+mn-lt"/>
                <a:ea typeface="+mn-ea"/>
                <a:cs typeface="+mn-cs"/>
              </a:rPr>
              <a:t>使用或感覺優先性問題上的價值。然而，通過關注歷史（歷時性）證據，</a:t>
            </a:r>
            <a:r>
              <a:rPr lang="en-US" altLang="zh-TW" sz="1200" i="1" kern="1200" dirty="0" smtClean="0">
                <a:solidFill>
                  <a:schemeClr val="tx1"/>
                </a:solidFill>
                <a:effectLst/>
                <a:latin typeface="+mn-lt"/>
                <a:ea typeface="+mn-ea"/>
                <a:cs typeface="+mn-cs"/>
              </a:rPr>
              <a:t>OED</a:t>
            </a:r>
            <a:r>
              <a:rPr lang="zh-TW" altLang="zh-TW" sz="1200" kern="1200" dirty="0" smtClean="0">
                <a:solidFill>
                  <a:schemeClr val="tx1"/>
                </a:solidFill>
                <a:effectLst/>
                <a:latin typeface="+mn-lt"/>
                <a:ea typeface="+mn-ea"/>
                <a:cs typeface="+mn-cs"/>
              </a:rPr>
              <a:t>像其他標準詞典一樣，忽略了關於詞彙知識的共時組織的問題。</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20</a:t>
            </a:r>
            <a:r>
              <a:rPr lang="zh-TW" altLang="zh-TW" sz="1200" kern="1200" dirty="0" smtClean="0">
                <a:solidFill>
                  <a:schemeClr val="tx1"/>
                </a:solidFill>
                <a:effectLst/>
                <a:latin typeface="+mn-lt"/>
                <a:ea typeface="+mn-ea"/>
                <a:cs typeface="+mn-cs"/>
              </a:rPr>
              <a:t>世紀出現了心理語言學的興起，這是一個與語言能力的認知基礎有關的跨學科研究領域。</a:t>
            </a:r>
            <a:endParaRPr lang="zh-TW" altLang="en-US" dirty="0"/>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5</a:t>
            </a:fld>
            <a:endParaRPr lang="zh-TW" altLang="en-US"/>
          </a:p>
        </p:txBody>
      </p:sp>
    </p:spTree>
    <p:extLst>
      <p:ext uri="{BB962C8B-B14F-4D97-AF65-F5344CB8AC3E}">
        <p14:creationId xmlns:p14="http://schemas.microsoft.com/office/powerpoint/2010/main" val="57951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79400" marR="422275" indent="316865">
              <a:lnSpc>
                <a:spcPts val="1210"/>
              </a:lnSpc>
              <a:spcBef>
                <a:spcPts val="400"/>
              </a:spcBef>
              <a:spcAft>
                <a:spcPts val="0"/>
              </a:spcAft>
            </a:pPr>
            <a:r>
              <a:rPr lang="en-US" altLang="zh-TW" dirty="0"/>
              <a:t>1985</a:t>
            </a:r>
            <a:r>
              <a:rPr lang="zh-TW" altLang="zh-TW" dirty="0"/>
              <a:t>年，普林斯頓大學的一組心理學家和語言學家承諾根據這些研究提出的思路開發</a:t>
            </a:r>
            <a:r>
              <a:rPr lang="zh-TW" altLang="zh-TW" dirty="0" smtClean="0"/>
              <a:t>詞彙</a:t>
            </a:r>
            <a:r>
              <a:rPr lang="zh-TW" altLang="en-US" dirty="0" smtClean="0"/>
              <a:t>資料</a:t>
            </a:r>
            <a:r>
              <a:rPr lang="zh-TW" altLang="zh-TW" dirty="0" smtClean="0"/>
              <a:t>庫</a:t>
            </a:r>
            <a:r>
              <a:rPr lang="zh-TW" altLang="zh-TW" dirty="0"/>
              <a:t>（</a:t>
            </a:r>
            <a:r>
              <a:rPr lang="en-US" altLang="zh-TW" dirty="0"/>
              <a:t>Miller</a:t>
            </a:r>
            <a:r>
              <a:rPr lang="zh-TW" altLang="zh-TW" dirty="0"/>
              <a:t>，</a:t>
            </a:r>
            <a:r>
              <a:rPr lang="en-US" altLang="zh-TW" dirty="0"/>
              <a:t>1985</a:t>
            </a:r>
            <a:r>
              <a:rPr lang="zh-TW" altLang="zh-TW" dirty="0"/>
              <a:t>）。</a:t>
            </a:r>
            <a:r>
              <a:rPr lang="zh-TW" altLang="zh-TW" u="sng" dirty="0"/>
              <a:t>最初的想法是為從概念上而不是僅字母順序地搜索字典提供幫助</a:t>
            </a:r>
            <a:r>
              <a:rPr lang="zh-TW" altLang="zh-TW" dirty="0"/>
              <a:t>，它將與常規類型的在線詞典緊密結合使用。但是，隨著工作的進行，它要求更加雄心勃勃地制定自己的原則和目標。</a:t>
            </a:r>
            <a:r>
              <a:rPr lang="en-US" altLang="zh-TW" dirty="0"/>
              <a:t>WordNet</a:t>
            </a:r>
            <a:r>
              <a:rPr lang="zh-TW" altLang="zh-TW" dirty="0"/>
              <a:t>是結果。</a:t>
            </a:r>
          </a:p>
          <a:p>
            <a:pPr marL="279400" marR="749935">
              <a:lnSpc>
                <a:spcPts val="1210"/>
              </a:lnSpc>
              <a:spcBef>
                <a:spcPts val="40"/>
              </a:spcBef>
              <a:spcAft>
                <a:spcPts val="0"/>
              </a:spcAft>
            </a:pPr>
            <a:r>
              <a:rPr lang="zh-TW" altLang="zh-TW" dirty="0"/>
              <a:t>由於</a:t>
            </a:r>
            <a:r>
              <a:rPr lang="en-US" altLang="zh-TW" dirty="0"/>
              <a:t>WordNet</a:t>
            </a:r>
            <a:r>
              <a:rPr lang="zh-TW" altLang="zh-TW" dirty="0"/>
              <a:t>可以根據心理語言學研究的結果實例化假設，因此可以說是基於心理語言學原理的詞典。</a:t>
            </a: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6</a:t>
            </a:fld>
            <a:endParaRPr lang="zh-TW" altLang="en-US"/>
          </a:p>
        </p:txBody>
      </p:sp>
    </p:spTree>
    <p:extLst>
      <p:ext uri="{BB962C8B-B14F-4D97-AF65-F5344CB8AC3E}">
        <p14:creationId xmlns:p14="http://schemas.microsoft.com/office/powerpoint/2010/main" val="1435963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不幸的是，</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大多數對心理邏輯學感興趣的研究都只處理了相對較小的英語詞典樣本，往往只關註名詞而以犧牲其他詞性為代價。</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很多時候，提出了一個有趣的假設，考慮了五十或一百個單詞來說明這個假設，而擴展到其餘詞典作為讀者的練習。</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開發</a:t>
            </a:r>
            <a:r>
              <a:rPr lang="en-US" altLang="zh-TW" sz="1800" u="sng" kern="0" dirty="0">
                <a:solidFill>
                  <a:srgbClr val="000000"/>
                </a:solidFill>
                <a:effectLst/>
                <a:latin typeface="Times New Roman" panose="02020603050405020304" pitchFamily="18" charset="0"/>
                <a:ea typeface="新細明體" panose="02020500000000000000" pitchFamily="18" charset="-120"/>
              </a:rPr>
              <a:t>WordNet</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的動機之一是將這樣的</a:t>
            </a:r>
            <a:r>
              <a:rPr lang="zh-TW" altLang="zh-TW" sz="1800" u="sng"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假設</a:t>
            </a:r>
            <a:r>
              <a:rPr lang="zh-TW" altLang="en-US" sz="1800" u="sng"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加以</a:t>
            </a:r>
            <a:r>
              <a:rPr lang="zh-TW" altLang="zh-TW" sz="1800" u="sng"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給</a:t>
            </a:r>
            <a:r>
              <a:rPr lang="zh-TW" altLang="zh-TW" sz="1800" u="sng"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所有通用詞彙。</a:t>
            </a:r>
            <a:r>
              <a:rPr lang="en-US" altLang="zh-TW" sz="1800" kern="0" dirty="0">
                <a:solidFill>
                  <a:srgbClr val="000000"/>
                </a:solidFill>
                <a:effectLst/>
                <a:latin typeface="Times New Roman" panose="02020603050405020304" pitchFamily="18" charset="0"/>
                <a:ea typeface="新細明體" panose="02020500000000000000" pitchFamily="18" charset="-120"/>
              </a:rPr>
              <a:t>WordNet</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目前包含大約</a:t>
            </a:r>
            <a:r>
              <a:rPr lang="en-US" altLang="zh-TW" sz="1800" kern="0" dirty="0">
                <a:solidFill>
                  <a:srgbClr val="000000"/>
                </a:solidFill>
                <a:effectLst/>
                <a:latin typeface="Times New Roman" panose="02020603050405020304" pitchFamily="18" charset="0"/>
                <a:ea typeface="新細明體" panose="02020500000000000000" pitchFamily="18" charset="-120"/>
              </a:rPr>
              <a:t>95,600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個不同的</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單</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字</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形式</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800" kern="0" dirty="0">
                <a:solidFill>
                  <a:srgbClr val="000000"/>
                </a:solidFill>
                <a:effectLst/>
                <a:latin typeface="Times New Roman" panose="02020603050405020304" pitchFamily="18" charset="0"/>
                <a:ea typeface="新細明體" panose="02020500000000000000" pitchFamily="18" charset="-120"/>
              </a:rPr>
              <a:t>51,500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個簡單</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單</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字</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和</a:t>
            </a:r>
            <a:r>
              <a:rPr lang="en-US" altLang="zh-TW" sz="1800" kern="0" dirty="0">
                <a:solidFill>
                  <a:srgbClr val="000000"/>
                </a:solidFill>
                <a:effectLst/>
                <a:latin typeface="Times New Roman" panose="02020603050405020304" pitchFamily="18" charset="0"/>
                <a:ea typeface="新細明體" panose="02020500000000000000" pitchFamily="18" charset="-120"/>
              </a:rPr>
              <a:t>44,100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個搭配），這些單詞形式被組織成約</a:t>
            </a:r>
            <a:r>
              <a:rPr lang="en-US" altLang="zh-TW" sz="1800" kern="0" dirty="0">
                <a:solidFill>
                  <a:srgbClr val="000000"/>
                </a:solidFill>
                <a:effectLst/>
                <a:latin typeface="Times New Roman" panose="02020603050405020304" pitchFamily="18" charset="0"/>
                <a:ea typeface="新細明體" panose="02020500000000000000" pitchFamily="18" charset="-120"/>
              </a:rPr>
              <a:t>70,100</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個</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單</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字</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含義</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或同義詞</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集</a:t>
            </a:r>
            <a:r>
              <a:rPr lang="zh-TW" altLang="en-US"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合</a:t>
            </a:r>
            <a:r>
              <a:rPr lang="zh-TW" altLang="zh-TW" sz="1800" kern="0" dirty="0" smtClean="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zh-TW" sz="1800" kern="0" dirty="0">
                <a:solidFill>
                  <a:srgbClr val="000000"/>
                </a:solidFill>
                <a:effectLst/>
                <a:latin typeface="Times New Roman" panose="02020603050405020304" pitchFamily="18" charset="0"/>
                <a:ea typeface="新細明體" panose="02020500000000000000" pitchFamily="18" charset="-120"/>
                <a:cs typeface="Times New Roman" panose="02020603050405020304" pitchFamily="18" charset="0"/>
              </a:rPr>
              <a:t>只有最可靠的假設得以倖存。</a:t>
            </a:r>
            <a:endParaRPr lang="zh-TW" altLang="en-US"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7</a:t>
            </a:fld>
            <a:endParaRPr lang="zh-TW" altLang="en-US"/>
          </a:p>
        </p:txBody>
      </p:sp>
    </p:spTree>
    <p:extLst>
      <p:ext uri="{BB962C8B-B14F-4D97-AF65-F5344CB8AC3E}">
        <p14:creationId xmlns:p14="http://schemas.microsoft.com/office/powerpoint/2010/main" val="314738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WordNet</a:t>
            </a:r>
            <a:r>
              <a:rPr lang="zh-TW" altLang="zh-TW" sz="1200" kern="1200" dirty="0" smtClean="0">
                <a:solidFill>
                  <a:schemeClr val="tx1"/>
                </a:solidFill>
                <a:effectLst/>
                <a:latin typeface="+mn-lt"/>
                <a:ea typeface="+mn-ea"/>
                <a:cs typeface="+mn-cs"/>
              </a:rPr>
              <a:t>與標準詞典之間最明顯的區別是</a:t>
            </a:r>
            <a:r>
              <a:rPr lang="en-US" altLang="zh-TW" sz="1200" kern="1200" dirty="0" smtClean="0">
                <a:solidFill>
                  <a:schemeClr val="tx1"/>
                </a:solidFill>
                <a:effectLst/>
                <a:latin typeface="+mn-lt"/>
                <a:ea typeface="+mn-ea"/>
                <a:cs typeface="+mn-cs"/>
              </a:rPr>
              <a:t>WordNet</a:t>
            </a:r>
            <a:r>
              <a:rPr lang="zh-TW" altLang="zh-TW" sz="1200" kern="1200" dirty="0" smtClean="0">
                <a:solidFill>
                  <a:schemeClr val="tx1"/>
                </a:solidFill>
                <a:effectLst/>
                <a:latin typeface="+mn-lt"/>
                <a:ea typeface="+mn-ea"/>
                <a:cs typeface="+mn-cs"/>
              </a:rPr>
              <a:t>將詞典分為五類：名詞，動詞，形容詞，副詞和功能詞。</a:t>
            </a:r>
            <a:r>
              <a:rPr lang="zh-TW" altLang="zh-TW" sz="1200" u="sng" kern="1200" dirty="0" smtClean="0">
                <a:solidFill>
                  <a:srgbClr val="FF0000"/>
                </a:solidFill>
                <a:effectLst/>
                <a:latin typeface="+mn-lt"/>
                <a:ea typeface="+mn-ea"/>
                <a:cs typeface="+mn-cs"/>
              </a:rPr>
              <a:t>實際上，</a:t>
            </a:r>
            <a:r>
              <a:rPr lang="en-US" altLang="zh-TW" sz="1200" u="sng" kern="1200" dirty="0" smtClean="0">
                <a:solidFill>
                  <a:srgbClr val="FF0000"/>
                </a:solidFill>
                <a:effectLst/>
                <a:latin typeface="+mn-lt"/>
                <a:ea typeface="+mn-ea"/>
                <a:cs typeface="+mn-cs"/>
              </a:rPr>
              <a:t>WordNet</a:t>
            </a:r>
            <a:r>
              <a:rPr lang="zh-TW" altLang="zh-TW" sz="1200" u="sng" kern="1200" dirty="0" smtClean="0">
                <a:solidFill>
                  <a:srgbClr val="FF0000"/>
                </a:solidFill>
                <a:effectLst/>
                <a:latin typeface="+mn-lt"/>
                <a:ea typeface="+mn-ea"/>
                <a:cs typeface="+mn-cs"/>
              </a:rPr>
              <a:t>僅包含名詞，動詞，形容詞和副詞。</a:t>
            </a:r>
            <a:endParaRPr lang="en-US" altLang="zh-TW" sz="1200" u="sng" kern="1200" dirty="0" smtClean="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30000" dirty="0" smtClean="0">
                <a:solidFill>
                  <a:schemeClr val="tx1"/>
                </a:solidFill>
                <a:effectLst/>
                <a:latin typeface="+mn-lt"/>
                <a:ea typeface="+mn-ea"/>
                <a:cs typeface="+mn-cs"/>
              </a:rPr>
              <a:t>1</a:t>
            </a:r>
            <a:r>
              <a:rPr lang="zh-TW" altLang="en-US" sz="1200" kern="1200" dirty="0" smtClean="0">
                <a:solidFill>
                  <a:schemeClr val="tx1"/>
                </a:solidFill>
                <a:effectLst/>
                <a:latin typeface="+mn-lt"/>
                <a:ea typeface="+mn-ea"/>
                <a:cs typeface="+mn-cs"/>
              </a:rPr>
              <a:t>假設中省略了相對較少的英語功能詞集（由對失語症患者言語的觀察支持：</a:t>
            </a:r>
            <a:r>
              <a:rPr lang="en-US" altLang="zh-TW" sz="1200" kern="1200" dirty="0" smtClean="0">
                <a:solidFill>
                  <a:schemeClr val="tx1"/>
                </a:solidFill>
                <a:effectLst/>
                <a:latin typeface="+mn-lt"/>
                <a:ea typeface="+mn-ea"/>
                <a:cs typeface="+mn-cs"/>
              </a:rPr>
              <a:t>Garrett</a:t>
            </a:r>
            <a:r>
              <a:rPr lang="zh-TW" altLang="en-US" sz="1200"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1982</a:t>
            </a:r>
            <a:r>
              <a:rPr lang="zh-TW" altLang="en-US" sz="1200" kern="1200" dirty="0" smtClean="0">
                <a:solidFill>
                  <a:schemeClr val="tx1"/>
                </a:solidFill>
                <a:effectLst/>
                <a:latin typeface="+mn-lt"/>
                <a:ea typeface="+mn-ea"/>
                <a:cs typeface="+mn-cs"/>
              </a:rPr>
              <a:t>年）他們可能</a:t>
            </a:r>
            <a:r>
              <a:rPr lang="zh-TW" altLang="en-US" sz="1200" dirty="0" smtClean="0"/>
              <a:t>分別作為語言句法成分的一部分</a:t>
            </a:r>
            <a:r>
              <a:rPr lang="zh-TW" altLang="en-US" sz="1200" kern="1200" dirty="0" smtClean="0">
                <a:solidFill>
                  <a:schemeClr val="tx1"/>
                </a:solidFill>
                <a:effectLst/>
                <a:latin typeface="+mn-lt"/>
                <a:ea typeface="+mn-ea"/>
                <a:cs typeface="+mn-cs"/>
              </a:rPr>
              <a:t>單獨存儲。</a:t>
            </a:r>
            <a:r>
              <a:rPr lang="zh-TW" altLang="zh-TW" sz="1200" kern="1200" dirty="0" smtClean="0">
                <a:solidFill>
                  <a:srgbClr val="FF0000"/>
                </a:solidFill>
                <a:effectLst/>
                <a:latin typeface="+mn-lt"/>
                <a:ea typeface="+mn-ea"/>
                <a:cs typeface="+mn-cs"/>
              </a:rPr>
              <a:t>語法類別在主觀組織中有所不同的認識首先來自於單詞聯想的研究。</a:t>
            </a:r>
            <a:r>
              <a:rPr lang="zh-TW" altLang="zh-TW" sz="1200" u="sng" kern="1200" dirty="0" smtClean="0">
                <a:solidFill>
                  <a:schemeClr val="tx1"/>
                </a:solidFill>
                <a:effectLst/>
                <a:latin typeface="+mn-lt"/>
                <a:ea typeface="+mn-ea"/>
                <a:cs typeface="+mn-cs"/>
              </a:rPr>
              <a:t>例如，</a:t>
            </a:r>
            <a:r>
              <a:rPr lang="en-US" altLang="zh-TW" sz="1200" u="sng" kern="1200" dirty="0" err="1" smtClean="0">
                <a:solidFill>
                  <a:schemeClr val="tx1"/>
                </a:solidFill>
                <a:effectLst/>
                <a:latin typeface="+mn-lt"/>
                <a:ea typeface="+mn-ea"/>
                <a:cs typeface="+mn-cs"/>
              </a:rPr>
              <a:t>Fillenbaum</a:t>
            </a:r>
            <a:r>
              <a:rPr lang="zh-TW" altLang="zh-TW" sz="1200" u="sng" kern="1200" dirty="0" smtClean="0">
                <a:solidFill>
                  <a:schemeClr val="tx1"/>
                </a:solidFill>
                <a:effectLst/>
                <a:latin typeface="+mn-lt"/>
                <a:ea typeface="+mn-ea"/>
                <a:cs typeface="+mn-cs"/>
              </a:rPr>
              <a:t>和</a:t>
            </a:r>
            <a:r>
              <a:rPr lang="en-US" altLang="zh-TW" sz="1200" u="sng" kern="1200" dirty="0" smtClean="0">
                <a:solidFill>
                  <a:schemeClr val="tx1"/>
                </a:solidFill>
                <a:effectLst/>
                <a:latin typeface="+mn-lt"/>
                <a:ea typeface="+mn-ea"/>
                <a:cs typeface="+mn-cs"/>
              </a:rPr>
              <a:t>Jones</a:t>
            </a:r>
            <a:r>
              <a:rPr lang="zh-TW" altLang="zh-TW" sz="1200" u="sng" kern="1200" dirty="0" smtClean="0">
                <a:solidFill>
                  <a:schemeClr val="tx1"/>
                </a:solidFill>
                <a:effectLst/>
                <a:latin typeface="+mn-lt"/>
                <a:ea typeface="+mn-ea"/>
                <a:cs typeface="+mn-cs"/>
              </a:rPr>
              <a:t>（</a:t>
            </a:r>
            <a:r>
              <a:rPr lang="en-US" altLang="zh-TW" sz="1200" u="sng" kern="1200" dirty="0" smtClean="0">
                <a:solidFill>
                  <a:schemeClr val="tx1"/>
                </a:solidFill>
                <a:effectLst/>
                <a:latin typeface="+mn-lt"/>
                <a:ea typeface="+mn-ea"/>
                <a:cs typeface="+mn-cs"/>
              </a:rPr>
              <a:t>1965</a:t>
            </a:r>
            <a:r>
              <a:rPr lang="zh-TW" altLang="zh-TW" sz="1200" u="sng" kern="1200" dirty="0" smtClean="0">
                <a:solidFill>
                  <a:schemeClr val="tx1"/>
                </a:solidFill>
                <a:effectLst/>
                <a:latin typeface="+mn-lt"/>
                <a:ea typeface="+mn-ea"/>
                <a:cs typeface="+mn-cs"/>
              </a:rPr>
              <a:t>）要求說英語的受試者給出他們想到的第一個單</a:t>
            </a:r>
            <a:r>
              <a:rPr lang="zh-TW" altLang="en-US" sz="1200" u="sng" kern="1200" dirty="0" smtClean="0">
                <a:solidFill>
                  <a:schemeClr val="tx1"/>
                </a:solidFill>
                <a:effectLst/>
                <a:latin typeface="+mn-lt"/>
                <a:ea typeface="+mn-ea"/>
                <a:cs typeface="+mn-cs"/>
              </a:rPr>
              <a:t>字</a:t>
            </a:r>
            <a:r>
              <a:rPr lang="zh-TW" altLang="zh-TW" sz="1200" u="sng" kern="1200" dirty="0" smtClean="0">
                <a:solidFill>
                  <a:schemeClr val="tx1"/>
                </a:solidFill>
                <a:effectLst/>
                <a:latin typeface="+mn-lt"/>
                <a:ea typeface="+mn-ea"/>
                <a:cs typeface="+mn-cs"/>
              </a:rPr>
              <a:t>，以回應來自不同句法類別的非常熟悉的單詞。情態</a:t>
            </a:r>
            <a:r>
              <a:rPr lang="zh-TW" altLang="en-US" sz="1200" u="sng" kern="1200" dirty="0" smtClean="0">
                <a:solidFill>
                  <a:schemeClr val="tx1"/>
                </a:solidFill>
                <a:effectLst/>
                <a:latin typeface="+mn-lt"/>
                <a:ea typeface="+mn-ea"/>
                <a:cs typeface="+mn-cs"/>
              </a:rPr>
              <a:t>回</a:t>
            </a:r>
            <a:r>
              <a:rPr lang="zh-TW" altLang="zh-TW" sz="1200" u="sng" kern="1200" dirty="0" smtClean="0">
                <a:solidFill>
                  <a:schemeClr val="tx1"/>
                </a:solidFill>
                <a:effectLst/>
                <a:latin typeface="+mn-lt"/>
                <a:ea typeface="+mn-ea"/>
                <a:cs typeface="+mn-cs"/>
              </a:rPr>
              <a:t>應類別與探測詞的類別相同：名詞探測在</a:t>
            </a:r>
            <a:r>
              <a:rPr lang="en-US" altLang="zh-TW" sz="1200" u="sng" kern="1200" dirty="0" smtClean="0">
                <a:solidFill>
                  <a:schemeClr val="tx1"/>
                </a:solidFill>
                <a:effectLst/>
                <a:latin typeface="+mn-lt"/>
                <a:ea typeface="+mn-ea"/>
                <a:cs typeface="+mn-cs"/>
              </a:rPr>
              <a:t>79</a:t>
            </a:r>
            <a:r>
              <a:rPr lang="zh-TW" altLang="zh-TW" sz="1200" u="sng" kern="1200" dirty="0" smtClean="0">
                <a:solidFill>
                  <a:schemeClr val="tx1"/>
                </a:solidFill>
                <a:effectLst/>
                <a:latin typeface="+mn-lt"/>
                <a:ea typeface="+mn-ea"/>
                <a:cs typeface="+mn-cs"/>
              </a:rPr>
              <a:t>％的時間引起名詞</a:t>
            </a:r>
            <a:r>
              <a:rPr lang="zh-TW" altLang="en-US" sz="1200" u="sng" kern="1200" dirty="0" smtClean="0">
                <a:solidFill>
                  <a:schemeClr val="tx1"/>
                </a:solidFill>
                <a:effectLst/>
                <a:latin typeface="+mn-lt"/>
                <a:ea typeface="+mn-ea"/>
                <a:cs typeface="+mn-cs"/>
              </a:rPr>
              <a:t>回</a:t>
            </a:r>
            <a:r>
              <a:rPr lang="zh-TW" altLang="zh-TW" sz="1200" u="sng" kern="1200" dirty="0" smtClean="0">
                <a:solidFill>
                  <a:schemeClr val="tx1"/>
                </a:solidFill>
                <a:effectLst/>
                <a:latin typeface="+mn-lt"/>
                <a:ea typeface="+mn-ea"/>
                <a:cs typeface="+mn-cs"/>
              </a:rPr>
              <a:t>應，形容詞在</a:t>
            </a:r>
            <a:r>
              <a:rPr lang="en-US" altLang="zh-TW" sz="1200" u="sng" kern="1200" dirty="0" smtClean="0">
                <a:solidFill>
                  <a:schemeClr val="tx1"/>
                </a:solidFill>
                <a:effectLst/>
                <a:latin typeface="+mn-lt"/>
                <a:ea typeface="+mn-ea"/>
                <a:cs typeface="+mn-cs"/>
              </a:rPr>
              <a:t>65</a:t>
            </a:r>
            <a:r>
              <a:rPr lang="zh-TW" altLang="zh-TW" sz="1200" u="sng" kern="1200" dirty="0" smtClean="0">
                <a:solidFill>
                  <a:schemeClr val="tx1"/>
                </a:solidFill>
                <a:effectLst/>
                <a:latin typeface="+mn-lt"/>
                <a:ea typeface="+mn-ea"/>
                <a:cs typeface="+mn-cs"/>
              </a:rPr>
              <a:t>％的時間引起形容詞，而動詞在</a:t>
            </a:r>
            <a:r>
              <a:rPr lang="en-US" altLang="zh-TW" sz="1200" u="sng" kern="1200" dirty="0" smtClean="0">
                <a:solidFill>
                  <a:schemeClr val="tx1"/>
                </a:solidFill>
                <a:effectLst/>
                <a:latin typeface="+mn-lt"/>
                <a:ea typeface="+mn-ea"/>
                <a:cs typeface="+mn-cs"/>
              </a:rPr>
              <a:t>43</a:t>
            </a:r>
            <a:r>
              <a:rPr lang="zh-TW" altLang="zh-TW" sz="1200" u="sng" kern="1200" dirty="0" smtClean="0">
                <a:solidFill>
                  <a:schemeClr val="tx1"/>
                </a:solidFill>
                <a:effectLst/>
                <a:latin typeface="+mn-lt"/>
                <a:ea typeface="+mn-ea"/>
                <a:cs typeface="+mn-cs"/>
              </a:rPr>
              <a:t>％的時間引起動詞。</a:t>
            </a:r>
            <a:r>
              <a:rPr lang="zh-TW" altLang="zh-TW" sz="1200" kern="1200" dirty="0" smtClean="0">
                <a:solidFill>
                  <a:schemeClr val="tx1"/>
                </a:solidFill>
                <a:effectLst/>
                <a:latin typeface="+mn-lt"/>
                <a:ea typeface="+mn-ea"/>
                <a:cs typeface="+mn-cs"/>
              </a:rPr>
              <a:t>由於語法語音要求說話者（至少是隱式地）知道不同單詞的句法特權，因此此類信息隨時可用就不足為奇了。然而，如何學習卻更令人困惑：在關聯語篇中，相鄰單詞來自同一句法類別是很少的，因此，</a:t>
            </a:r>
            <a:r>
              <a:rPr lang="en-US" altLang="zh-TW" sz="1200" kern="1200" dirty="0" err="1" smtClean="0">
                <a:solidFill>
                  <a:schemeClr val="tx1"/>
                </a:solidFill>
                <a:effectLst/>
                <a:latin typeface="+mn-lt"/>
                <a:ea typeface="+mn-ea"/>
                <a:cs typeface="+mn-cs"/>
              </a:rPr>
              <a:t>Fillenbaum</a:t>
            </a:r>
            <a:r>
              <a:rPr lang="zh-TW" altLang="zh-TW" sz="1200" kern="1200" dirty="0" smtClean="0">
                <a:solidFill>
                  <a:schemeClr val="tx1"/>
                </a:solidFill>
                <a:effectLst/>
                <a:latin typeface="+mn-lt"/>
                <a:ea typeface="+mn-ea"/>
                <a:cs typeface="+mn-cs"/>
              </a:rPr>
              <a:t>和</a:t>
            </a:r>
            <a:r>
              <a:rPr lang="en-US" altLang="zh-TW" sz="1200" kern="1200" dirty="0" smtClean="0">
                <a:solidFill>
                  <a:schemeClr val="tx1"/>
                </a:solidFill>
                <a:effectLst/>
                <a:latin typeface="+mn-lt"/>
                <a:ea typeface="+mn-ea"/>
                <a:cs typeface="+mn-cs"/>
              </a:rPr>
              <a:t>Jones</a:t>
            </a:r>
            <a:r>
              <a:rPr lang="zh-TW" altLang="zh-TW" sz="1200" kern="1200" dirty="0" smtClean="0">
                <a:solidFill>
                  <a:schemeClr val="tx1"/>
                </a:solidFill>
                <a:effectLst/>
                <a:latin typeface="+mn-lt"/>
                <a:ea typeface="+mn-ea"/>
                <a:cs typeface="+mn-cs"/>
              </a:rPr>
              <a:t>的數據不能被解釋為連續性。</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8</a:t>
            </a:fld>
            <a:endParaRPr lang="zh-TW" altLang="en-US"/>
          </a:p>
        </p:txBody>
      </p:sp>
    </p:spTree>
    <p:extLst>
      <p:ext uri="{BB962C8B-B14F-4D97-AF65-F5344CB8AC3E}">
        <p14:creationId xmlns:p14="http://schemas.microsoft.com/office/powerpoint/2010/main" val="290245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在</a:t>
            </a:r>
            <a:r>
              <a:rPr lang="en-US" altLang="zh-TW" sz="1200" kern="1200" dirty="0" smtClean="0">
                <a:solidFill>
                  <a:schemeClr val="tx1"/>
                </a:solidFill>
                <a:effectLst/>
                <a:latin typeface="+mn-lt"/>
                <a:ea typeface="+mn-ea"/>
                <a:cs typeface="+mn-cs"/>
              </a:rPr>
              <a:t>WordNet</a:t>
            </a:r>
            <a:r>
              <a:rPr lang="zh-TW" altLang="zh-TW" sz="1200" kern="1200" dirty="0" smtClean="0">
                <a:solidFill>
                  <a:schemeClr val="tx1"/>
                </a:solidFill>
                <a:effectLst/>
                <a:latin typeface="+mn-lt"/>
                <a:ea typeface="+mn-ea"/>
                <a:cs typeface="+mn-cs"/>
              </a:rPr>
              <a:t>上強加這種語法分類的代價是傳統詞典避免了一定程度的冗餘</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例如“</a:t>
            </a:r>
            <a:r>
              <a:rPr lang="en-US" altLang="zh-TW" sz="1200" kern="1200" dirty="0" smtClean="0">
                <a:solidFill>
                  <a:schemeClr val="tx1"/>
                </a:solidFill>
                <a:effectLst/>
                <a:latin typeface="+mn-lt"/>
                <a:ea typeface="+mn-ea"/>
                <a:cs typeface="+mn-cs"/>
              </a:rPr>
              <a:t>back</a:t>
            </a:r>
            <a:r>
              <a:rPr lang="zh-TW" altLang="en-US" sz="1200" kern="1200" dirty="0" smtClean="0">
                <a:solidFill>
                  <a:schemeClr val="tx1"/>
                </a:solidFill>
                <a:effectLst/>
                <a:latin typeface="+mn-lt"/>
                <a:ea typeface="+mn-ea"/>
                <a:cs typeface="+mn-cs"/>
              </a:rPr>
              <a:t>”之類的詞出現在多個類別中。</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但是這樣做的</a:t>
            </a:r>
            <a:r>
              <a:rPr lang="zh-TW" altLang="zh-TW" sz="1200" u="sng" kern="1200" dirty="0" smtClean="0">
                <a:solidFill>
                  <a:schemeClr val="tx1"/>
                </a:solidFill>
                <a:effectLst/>
                <a:latin typeface="+mn-lt"/>
                <a:ea typeface="+mn-ea"/>
                <a:cs typeface="+mn-cs"/>
              </a:rPr>
              <a:t>好處是，可以清楚地看到並系統地利用這些語法類別的語義組織中的根本差異。</a:t>
            </a:r>
            <a:endParaRPr lang="en-US" altLang="zh-TW" sz="1200" u="sng"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從此後的論文中可以明顯看出，名詞在詞彙記憶中作為主題層次結構進行組織，動詞由各種包含關係進行組織，而形容詞和副詞則作為</a:t>
            </a:r>
            <a:r>
              <a:rPr lang="en-US" altLang="zh-TW" sz="1200" kern="1200" dirty="0" smtClean="0">
                <a:solidFill>
                  <a:schemeClr val="tx1"/>
                </a:solidFill>
                <a:effectLst/>
                <a:latin typeface="+mn-lt"/>
                <a:ea typeface="+mn-ea"/>
                <a:cs typeface="+mn-cs"/>
              </a:rPr>
              <a:t>N</a:t>
            </a:r>
            <a:r>
              <a:rPr lang="zh-TW" altLang="zh-TW" sz="1200" kern="1200" dirty="0" smtClean="0">
                <a:solidFill>
                  <a:schemeClr val="tx1"/>
                </a:solidFill>
                <a:effectLst/>
                <a:latin typeface="+mn-lt"/>
                <a:ea typeface="+mn-ea"/>
                <a:cs typeface="+mn-cs"/>
              </a:rPr>
              <a:t>維超空間組織。</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這些詞彙結構中的每一個都反映了不同的經驗分類方式。</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在所有句法類別上強加單一組織原則的嘗試將嚴重歪曲詞彙知識的心理複雜性。</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1DF2B499-7583-4AA1-B581-9FC75D4252EA}" type="slidenum">
              <a:rPr lang="zh-TW" altLang="en-US" smtClean="0"/>
              <a:t>9</a:t>
            </a:fld>
            <a:endParaRPr lang="zh-TW" altLang="en-US"/>
          </a:p>
        </p:txBody>
      </p:sp>
    </p:spTree>
    <p:extLst>
      <p:ext uri="{BB962C8B-B14F-4D97-AF65-F5344CB8AC3E}">
        <p14:creationId xmlns:p14="http://schemas.microsoft.com/office/powerpoint/2010/main" val="277470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23485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28117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8180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52885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72976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58897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19545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165698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60557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95556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8F0EF3E8-17A5-4B51-A7B1-3C4D2F1F490E}" type="datetimeFigureOut">
              <a:rPr lang="zh-TW" altLang="en-US" smtClean="0"/>
              <a:t>2021/2/23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265628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EF3E8-17A5-4B51-A7B1-3C4D2F1F490E}" type="datetimeFigureOut">
              <a:rPr lang="zh-TW" altLang="en-US" smtClean="0"/>
              <a:t>2021/2/23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F3393-E50D-4857-AB66-3E22DF41D56A}" type="slidenum">
              <a:rPr lang="zh-TW" altLang="en-US" smtClean="0"/>
              <a:t>‹#›</a:t>
            </a:fld>
            <a:endParaRPr lang="zh-TW" altLang="en-US"/>
          </a:p>
        </p:txBody>
      </p:sp>
    </p:spTree>
    <p:extLst>
      <p:ext uri="{BB962C8B-B14F-4D97-AF65-F5344CB8AC3E}">
        <p14:creationId xmlns:p14="http://schemas.microsoft.com/office/powerpoint/2010/main" val="3936450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290648" y="1910590"/>
            <a:ext cx="7622279" cy="1446550"/>
          </a:xfrm>
          <a:prstGeom prst="rect">
            <a:avLst/>
          </a:prstGeom>
        </p:spPr>
        <p:txBody>
          <a:bodyPr wrap="square">
            <a:spAutoFit/>
          </a:bodyPr>
          <a:lstStyle/>
          <a:p>
            <a:pPr algn="ctr"/>
            <a:r>
              <a:rPr lang="en-US" altLang="zh-TW" sz="4400" dirty="0"/>
              <a:t>Efficient Estimation of Word Representations in Vector Space</a:t>
            </a:r>
            <a:endParaRPr lang="zh-TW" altLang="en-US" sz="4400" dirty="0"/>
          </a:p>
        </p:txBody>
      </p:sp>
      <p:graphicFrame>
        <p:nvGraphicFramePr>
          <p:cNvPr id="2" name="表格 1"/>
          <p:cNvGraphicFramePr>
            <a:graphicFrameLocks noGrp="1"/>
          </p:cNvGraphicFramePr>
          <p:nvPr>
            <p:extLst>
              <p:ext uri="{D42A27DB-BD31-4B8C-83A1-F6EECF244321}">
                <p14:modId xmlns:p14="http://schemas.microsoft.com/office/powerpoint/2010/main" val="155191895"/>
              </p:ext>
            </p:extLst>
          </p:nvPr>
        </p:nvGraphicFramePr>
        <p:xfrm>
          <a:off x="2131751" y="4648101"/>
          <a:ext cx="7564400" cy="1483360"/>
        </p:xfrm>
        <a:graphic>
          <a:graphicData uri="http://schemas.openxmlformats.org/drawingml/2006/table">
            <a:tbl>
              <a:tblPr firstRow="1" bandRow="1">
                <a:tableStyleId>{5C22544A-7EE6-4342-B048-85BDC9FD1C3A}</a:tableStyleId>
              </a:tblPr>
              <a:tblGrid>
                <a:gridCol w="2716086">
                  <a:extLst>
                    <a:ext uri="{9D8B030D-6E8A-4147-A177-3AD203B41FA5}">
                      <a16:colId xmlns:a16="http://schemas.microsoft.com/office/drawing/2014/main" val="2079664095"/>
                    </a:ext>
                  </a:extLst>
                </a:gridCol>
                <a:gridCol w="1743463">
                  <a:extLst>
                    <a:ext uri="{9D8B030D-6E8A-4147-A177-3AD203B41FA5}">
                      <a16:colId xmlns:a16="http://schemas.microsoft.com/office/drawing/2014/main" val="3813841341"/>
                    </a:ext>
                  </a:extLst>
                </a:gridCol>
                <a:gridCol w="3104851">
                  <a:extLst>
                    <a:ext uri="{9D8B030D-6E8A-4147-A177-3AD203B41FA5}">
                      <a16:colId xmlns:a16="http://schemas.microsoft.com/office/drawing/2014/main" val="403319118"/>
                    </a:ext>
                  </a:extLst>
                </a:gridCol>
              </a:tblGrid>
              <a:tr h="370840">
                <a:tc>
                  <a:txBody>
                    <a:bodyPr/>
                    <a:lstStyle/>
                    <a:p>
                      <a:r>
                        <a:rPr lang="en-US" altLang="zh-TW" sz="1800" b="0" dirty="0" smtClean="0">
                          <a:solidFill>
                            <a:sysClr val="windowText" lastClr="000000"/>
                          </a:solidFill>
                        </a:rPr>
                        <a:t>Tomas </a:t>
                      </a:r>
                      <a:r>
                        <a:rPr lang="en-US" altLang="zh-TW" sz="1800" b="0" dirty="0" err="1" smtClean="0">
                          <a:solidFill>
                            <a:sysClr val="windowText" lastClr="000000"/>
                          </a:solidFill>
                        </a:rPr>
                        <a:t>Mikolov</a:t>
                      </a:r>
                      <a:r>
                        <a:rPr lang="en-US" altLang="zh-TW" sz="1800" b="0" dirty="0" smtClean="0">
                          <a:solidFill>
                            <a:sysClr val="windowText" lastClr="000000"/>
                          </a:solidFill>
                        </a:rPr>
                        <a:t> Google Inc.</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0" dirty="0" smtClean="0">
                          <a:solidFill>
                            <a:sysClr val="windowText" lastClr="000000"/>
                          </a:solidFill>
                        </a:rPr>
                        <a:t>Mountain View</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ysClr val="windowText" lastClr="000000"/>
                          </a:solidFill>
                        </a:rPr>
                        <a:t>CA tmikolov@google.com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4566797"/>
                  </a:ext>
                </a:extLst>
              </a:tr>
              <a:tr h="370840">
                <a:tc>
                  <a:txBody>
                    <a:bodyPr/>
                    <a:lstStyle/>
                    <a:p>
                      <a:r>
                        <a:rPr lang="en-US" altLang="zh-TW" sz="1800" b="0" dirty="0" smtClean="0">
                          <a:solidFill>
                            <a:sysClr val="windowText" lastClr="000000"/>
                          </a:solidFill>
                        </a:rPr>
                        <a:t>Kai Chen Google Inc.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0" dirty="0" smtClean="0">
                          <a:solidFill>
                            <a:sysClr val="windowText" lastClr="000000"/>
                          </a:solidFill>
                        </a:rPr>
                        <a:t>Mountain View</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0" dirty="0" smtClean="0">
                          <a:solidFill>
                            <a:sysClr val="windowText" lastClr="000000"/>
                          </a:solidFill>
                        </a:rPr>
                        <a:t>CA kaichen@google.com</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098413"/>
                  </a:ext>
                </a:extLst>
              </a:tr>
              <a:tr h="370840">
                <a:tc>
                  <a:txBody>
                    <a:bodyPr/>
                    <a:lstStyle/>
                    <a:p>
                      <a:r>
                        <a:rPr lang="en-US" altLang="zh-TW" sz="1800" b="0" dirty="0" smtClean="0">
                          <a:solidFill>
                            <a:sysClr val="windowText" lastClr="000000"/>
                          </a:solidFill>
                        </a:rPr>
                        <a:t>Greg </a:t>
                      </a:r>
                      <a:r>
                        <a:rPr lang="en-US" altLang="zh-TW" sz="1800" b="0" dirty="0" err="1" smtClean="0">
                          <a:solidFill>
                            <a:sysClr val="windowText" lastClr="000000"/>
                          </a:solidFill>
                        </a:rPr>
                        <a:t>Corrado</a:t>
                      </a:r>
                      <a:r>
                        <a:rPr lang="en-US" altLang="zh-TW" sz="1800" b="0" dirty="0" smtClean="0">
                          <a:solidFill>
                            <a:sysClr val="windowText" lastClr="000000"/>
                          </a:solidFill>
                        </a:rPr>
                        <a:t> Google Inc.</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0" dirty="0" smtClean="0">
                          <a:solidFill>
                            <a:sysClr val="windowText" lastClr="000000"/>
                          </a:solidFill>
                        </a:rPr>
                        <a:t>Mountain View</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ysClr val="windowText" lastClr="000000"/>
                          </a:solidFill>
                        </a:rPr>
                        <a:t>CA gcorrado@google.com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585442"/>
                  </a:ext>
                </a:extLst>
              </a:tr>
              <a:tr h="370840">
                <a:tc>
                  <a:txBody>
                    <a:bodyPr/>
                    <a:lstStyle/>
                    <a:p>
                      <a:r>
                        <a:rPr lang="en-US" altLang="zh-TW" sz="1800" b="0" dirty="0" smtClean="0">
                          <a:solidFill>
                            <a:sysClr val="windowText" lastClr="000000"/>
                          </a:solidFill>
                        </a:rPr>
                        <a:t>Jeffrey Dean Google Inc.</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1800" b="0" dirty="0" smtClean="0">
                          <a:solidFill>
                            <a:sysClr val="windowText" lastClr="000000"/>
                          </a:solidFill>
                        </a:rPr>
                        <a:t>Mountain View</a:t>
                      </a:r>
                      <a:endParaRPr lang="zh-TW"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smtClean="0">
                          <a:solidFill>
                            <a:sysClr val="windowText" lastClr="000000"/>
                          </a:solidFill>
                        </a:rPr>
                        <a:t>CA jeff@google.com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9842344"/>
                  </a:ext>
                </a:extLst>
              </a:tr>
            </a:tbl>
          </a:graphicData>
        </a:graphic>
      </p:graphicFrame>
    </p:spTree>
    <p:extLst>
      <p:ext uri="{BB962C8B-B14F-4D97-AF65-F5344CB8AC3E}">
        <p14:creationId xmlns:p14="http://schemas.microsoft.com/office/powerpoint/2010/main" val="2993365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677987"/>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64629" y="1012954"/>
            <a:ext cx="11062742" cy="4832092"/>
          </a:xfrm>
          <a:prstGeom prst="rect">
            <a:avLst/>
          </a:prstGeom>
        </p:spPr>
        <p:txBody>
          <a:bodyPr wrap="square">
            <a:spAutoFit/>
          </a:bodyPr>
          <a:lstStyle/>
          <a:p>
            <a:pPr algn="just"/>
            <a:r>
              <a:rPr lang="en-US" altLang="zh-TW" sz="2800" dirty="0" smtClean="0"/>
              <a:t>In </a:t>
            </a:r>
            <a:r>
              <a:rPr lang="en-US" altLang="zh-TW" sz="2800" dirty="0"/>
              <a:t>that respect, WordNet resembles a thesaurus more than a dictionary, and, in fact, Laurence </a:t>
            </a:r>
            <a:r>
              <a:rPr lang="en-US" altLang="zh-TW" sz="2800" dirty="0" err="1"/>
              <a:t>Urdang’s</a:t>
            </a:r>
            <a:r>
              <a:rPr lang="en-US" altLang="zh-TW" sz="2800" dirty="0"/>
              <a:t> revision of Rodale’s The Synonym Finder (1978) and Robert L. Chapman’s revision of Roget’s International Thesaurus (1977) have been helpful tools in putting WordNet together</a:t>
            </a:r>
            <a:r>
              <a:rPr lang="en-US" altLang="zh-TW" sz="2800" dirty="0" smtClean="0"/>
              <a:t>.</a:t>
            </a:r>
          </a:p>
          <a:p>
            <a:pPr algn="just"/>
            <a:endParaRPr lang="en-US" altLang="zh-TW" sz="2800" dirty="0" smtClean="0"/>
          </a:p>
          <a:p>
            <a:pPr algn="just"/>
            <a:r>
              <a:rPr lang="en-US" altLang="zh-TW" sz="2800" dirty="0" smtClean="0"/>
              <a:t>The </a:t>
            </a:r>
            <a:r>
              <a:rPr lang="en-US" altLang="zh-TW" sz="2800" dirty="0"/>
              <a:t>problem with an alphabetical thesaurus is </a:t>
            </a:r>
            <a:r>
              <a:rPr lang="en-US" altLang="zh-TW" sz="2800" dirty="0">
                <a:solidFill>
                  <a:srgbClr val="FF0000"/>
                </a:solidFill>
              </a:rPr>
              <a:t>redundant entries</a:t>
            </a:r>
            <a:r>
              <a:rPr lang="en-US" altLang="zh-TW" sz="2800" dirty="0"/>
              <a:t>: if word </a:t>
            </a:r>
            <a:r>
              <a:rPr lang="en-US" altLang="zh-TW" sz="2800" dirty="0" err="1"/>
              <a:t>Wx</a:t>
            </a:r>
            <a:r>
              <a:rPr lang="en-US" altLang="zh-TW" sz="2800" dirty="0"/>
              <a:t> and word </a:t>
            </a:r>
            <a:r>
              <a:rPr lang="en-US" altLang="zh-TW" sz="2800" dirty="0" err="1"/>
              <a:t>Wy</a:t>
            </a:r>
            <a:r>
              <a:rPr lang="en-US" altLang="zh-TW" sz="2800" dirty="0"/>
              <a:t> are </a:t>
            </a:r>
            <a:r>
              <a:rPr lang="en-US" altLang="zh-TW" sz="2800" dirty="0">
                <a:solidFill>
                  <a:srgbClr val="FF0000"/>
                </a:solidFill>
              </a:rPr>
              <a:t>synonyms</a:t>
            </a:r>
            <a:r>
              <a:rPr lang="en-US" altLang="zh-TW" sz="2800" dirty="0"/>
              <a:t>, the pair should be </a:t>
            </a:r>
            <a:r>
              <a:rPr lang="en-US" altLang="zh-TW" sz="2800" dirty="0">
                <a:solidFill>
                  <a:srgbClr val="FF0000"/>
                </a:solidFill>
              </a:rPr>
              <a:t>entered twice</a:t>
            </a:r>
            <a:r>
              <a:rPr lang="en-US" altLang="zh-TW" sz="2800" dirty="0"/>
              <a:t>, once alphabetized </a:t>
            </a:r>
            <a:r>
              <a:rPr lang="en-US" altLang="zh-TW" sz="2800" dirty="0">
                <a:solidFill>
                  <a:srgbClr val="FF0000"/>
                </a:solidFill>
              </a:rPr>
              <a:t>under </a:t>
            </a:r>
            <a:r>
              <a:rPr lang="en-US" altLang="zh-TW" sz="2800" dirty="0" err="1">
                <a:solidFill>
                  <a:srgbClr val="FF0000"/>
                </a:solidFill>
              </a:rPr>
              <a:t>Wx</a:t>
            </a:r>
            <a:r>
              <a:rPr lang="en-US" altLang="zh-TW" sz="2800" dirty="0">
                <a:solidFill>
                  <a:srgbClr val="FF0000"/>
                </a:solidFill>
              </a:rPr>
              <a:t> </a:t>
            </a:r>
            <a:r>
              <a:rPr lang="en-US" altLang="zh-TW" sz="2800" dirty="0"/>
              <a:t>and again alphabetized </a:t>
            </a:r>
            <a:r>
              <a:rPr lang="en-US" altLang="zh-TW" sz="2800" dirty="0">
                <a:solidFill>
                  <a:srgbClr val="FF0000"/>
                </a:solidFill>
              </a:rPr>
              <a:t>under </a:t>
            </a:r>
            <a:r>
              <a:rPr lang="en-US" altLang="zh-TW" sz="2800" dirty="0" err="1">
                <a:solidFill>
                  <a:srgbClr val="FF0000"/>
                </a:solidFill>
              </a:rPr>
              <a:t>Wy</a:t>
            </a:r>
            <a:r>
              <a:rPr lang="en-US" altLang="zh-TW" sz="2800" dirty="0"/>
              <a:t>. </a:t>
            </a:r>
            <a:endParaRPr lang="en-US" altLang="zh-TW" sz="2800" dirty="0" smtClean="0"/>
          </a:p>
          <a:p>
            <a:pPr algn="just"/>
            <a:r>
              <a:rPr lang="en-US" altLang="zh-TW" sz="2800" dirty="0" smtClean="0"/>
              <a:t>The </a:t>
            </a:r>
            <a:r>
              <a:rPr lang="en-US" altLang="zh-TW" sz="2800" dirty="0"/>
              <a:t>problem with a </a:t>
            </a:r>
            <a:r>
              <a:rPr lang="en-US" altLang="zh-TW" sz="2800" dirty="0">
                <a:solidFill>
                  <a:srgbClr val="FF0000"/>
                </a:solidFill>
              </a:rPr>
              <a:t>topical thesaurus </a:t>
            </a:r>
            <a:r>
              <a:rPr lang="en-US" altLang="zh-TW" sz="2800" dirty="0"/>
              <a:t>is that </a:t>
            </a:r>
            <a:r>
              <a:rPr lang="en-US" altLang="zh-TW" sz="2800" dirty="0">
                <a:solidFill>
                  <a:srgbClr val="FF0000"/>
                </a:solidFill>
              </a:rPr>
              <a:t>two look-ups </a:t>
            </a:r>
            <a:r>
              <a:rPr lang="en-US" altLang="zh-TW" sz="2800" dirty="0"/>
              <a:t>are required, </a:t>
            </a:r>
            <a:r>
              <a:rPr lang="en-US" altLang="zh-TW" sz="2800" dirty="0">
                <a:solidFill>
                  <a:srgbClr val="FF0000"/>
                </a:solidFill>
              </a:rPr>
              <a:t>first</a:t>
            </a:r>
            <a:r>
              <a:rPr lang="en-US" altLang="zh-TW" sz="2800" dirty="0"/>
              <a:t> on an </a:t>
            </a:r>
            <a:r>
              <a:rPr lang="en-US" altLang="zh-TW" sz="2800" dirty="0">
                <a:solidFill>
                  <a:srgbClr val="FF0000"/>
                </a:solidFill>
              </a:rPr>
              <a:t>alphabetical list </a:t>
            </a:r>
            <a:r>
              <a:rPr lang="en-US" altLang="zh-TW" sz="2800" dirty="0"/>
              <a:t>and </a:t>
            </a:r>
            <a:r>
              <a:rPr lang="en-US" altLang="zh-TW" sz="2800" dirty="0">
                <a:solidFill>
                  <a:srgbClr val="FF0000"/>
                </a:solidFill>
              </a:rPr>
              <a:t>again</a:t>
            </a:r>
            <a:r>
              <a:rPr lang="en-US" altLang="zh-TW" sz="2800" dirty="0"/>
              <a:t> in the </a:t>
            </a:r>
            <a:r>
              <a:rPr lang="en-US" altLang="zh-TW" sz="2800" dirty="0">
                <a:solidFill>
                  <a:srgbClr val="FF0000"/>
                </a:solidFill>
              </a:rPr>
              <a:t>thesaurus proper</a:t>
            </a:r>
            <a:r>
              <a:rPr lang="en-US" altLang="zh-TW" sz="2800" dirty="0"/>
              <a:t>, thus doubling a user’s search time. </a:t>
            </a:r>
            <a:endParaRPr lang="en-US" altLang="zh-TW" sz="2800" dirty="0" smtClean="0"/>
          </a:p>
        </p:txBody>
      </p:sp>
    </p:spTree>
    <p:extLst>
      <p:ext uri="{BB962C8B-B14F-4D97-AF65-F5344CB8AC3E}">
        <p14:creationId xmlns:p14="http://schemas.microsoft.com/office/powerpoint/2010/main" val="1642857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737844" cy="593920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99405" y="954558"/>
            <a:ext cx="11438575" cy="5452775"/>
          </a:xfrm>
          <a:prstGeom prst="rect">
            <a:avLst/>
          </a:prstGeom>
        </p:spPr>
        <p:txBody>
          <a:bodyPr wrap="square">
            <a:spAutoFit/>
          </a:bodyPr>
          <a:lstStyle/>
          <a:p>
            <a:pPr algn="just">
              <a:lnSpc>
                <a:spcPts val="3800"/>
              </a:lnSpc>
            </a:pPr>
            <a:r>
              <a:rPr lang="en-US" altLang="zh-TW" sz="2800" dirty="0"/>
              <a:t>Lexical semantics begins with a recognition that a word is a conventional association between a lexicalized concept and an utterance that plays a syntactic role. </a:t>
            </a:r>
            <a:endParaRPr lang="en-US" altLang="zh-TW" sz="2800" dirty="0" smtClean="0"/>
          </a:p>
          <a:p>
            <a:pPr algn="just">
              <a:lnSpc>
                <a:spcPts val="3800"/>
              </a:lnSpc>
            </a:pPr>
            <a:r>
              <a:rPr lang="en-US" altLang="zh-TW" sz="2800" dirty="0" smtClean="0"/>
              <a:t>This </a:t>
            </a:r>
            <a:r>
              <a:rPr lang="en-US" altLang="zh-TW" sz="2800" dirty="0"/>
              <a:t>definition of ‘‘word’’ raises at least three classes of problems for research. </a:t>
            </a:r>
            <a:endParaRPr lang="en-US" altLang="zh-TW" sz="2800" dirty="0" smtClean="0"/>
          </a:p>
          <a:p>
            <a:pPr algn="just">
              <a:lnSpc>
                <a:spcPts val="3800"/>
              </a:lnSpc>
            </a:pPr>
            <a:r>
              <a:rPr lang="en-US" altLang="zh-TW" sz="2800" dirty="0" smtClean="0"/>
              <a:t>First</a:t>
            </a:r>
            <a:r>
              <a:rPr lang="en-US" altLang="zh-TW" sz="2800" dirty="0"/>
              <a:t>, what kinds of utterances enter into these lexical associations? </a:t>
            </a:r>
            <a:endParaRPr lang="en-US" altLang="zh-TW" sz="2800" dirty="0" smtClean="0"/>
          </a:p>
          <a:p>
            <a:pPr algn="just">
              <a:lnSpc>
                <a:spcPts val="3800"/>
              </a:lnSpc>
            </a:pPr>
            <a:r>
              <a:rPr lang="en-US" altLang="zh-TW" sz="2800" dirty="0" smtClean="0"/>
              <a:t>Second</a:t>
            </a:r>
            <a:r>
              <a:rPr lang="en-US" altLang="zh-TW" sz="2800" dirty="0"/>
              <a:t>, what is the nature and organization of the lexicalized concepts that words can express? </a:t>
            </a:r>
            <a:endParaRPr lang="en-US" altLang="zh-TW" sz="2800" dirty="0" smtClean="0"/>
          </a:p>
          <a:p>
            <a:pPr algn="just">
              <a:lnSpc>
                <a:spcPts val="3800"/>
              </a:lnSpc>
            </a:pPr>
            <a:r>
              <a:rPr lang="en-US" altLang="zh-TW" sz="2800" dirty="0" smtClean="0"/>
              <a:t>Third</a:t>
            </a:r>
            <a:r>
              <a:rPr lang="en-US" altLang="zh-TW" sz="2800" dirty="0"/>
              <a:t>, what syntactic roles do different words play? </a:t>
            </a:r>
            <a:endParaRPr lang="en-US" altLang="zh-TW" sz="2800" dirty="0" smtClean="0"/>
          </a:p>
          <a:p>
            <a:pPr algn="just">
              <a:lnSpc>
                <a:spcPts val="3800"/>
              </a:lnSpc>
            </a:pPr>
            <a:r>
              <a:rPr lang="en-US" altLang="zh-TW" sz="2800" dirty="0"/>
              <a:t>‘‘</a:t>
            </a:r>
            <a:r>
              <a:rPr lang="en-US" altLang="zh-TW" sz="2800" dirty="0">
                <a:solidFill>
                  <a:srgbClr val="FF0000"/>
                </a:solidFill>
              </a:rPr>
              <a:t>word form</a:t>
            </a:r>
            <a:r>
              <a:rPr lang="en-US" altLang="zh-TW" sz="2800" dirty="0"/>
              <a:t>’’ will be used here to refer to the physical utterance or </a:t>
            </a:r>
            <a:r>
              <a:rPr lang="en-US" altLang="zh-TW" sz="2800" dirty="0" smtClean="0"/>
              <a:t>inscription</a:t>
            </a:r>
          </a:p>
          <a:p>
            <a:pPr algn="just">
              <a:lnSpc>
                <a:spcPts val="3800"/>
              </a:lnSpc>
            </a:pPr>
            <a:r>
              <a:rPr lang="en-US" altLang="zh-TW" sz="2800" dirty="0" smtClean="0"/>
              <a:t>‘‘</a:t>
            </a:r>
            <a:r>
              <a:rPr lang="en-US" altLang="zh-TW" sz="2800" dirty="0">
                <a:solidFill>
                  <a:srgbClr val="FF0000"/>
                </a:solidFill>
              </a:rPr>
              <a:t>word meaning</a:t>
            </a:r>
            <a:r>
              <a:rPr lang="en-US" altLang="zh-TW" sz="2800" dirty="0"/>
              <a:t>’’ to refer to the lexicalized concept that a form can be used to </a:t>
            </a:r>
            <a:r>
              <a:rPr lang="en-US" altLang="zh-TW" sz="2800" dirty="0" smtClean="0"/>
              <a:t>express</a:t>
            </a:r>
          </a:p>
        </p:txBody>
      </p:sp>
      <p:sp>
        <p:nvSpPr>
          <p:cNvPr id="4" name="矩形 3"/>
          <p:cNvSpPr/>
          <p:nvPr/>
        </p:nvSpPr>
        <p:spPr>
          <a:xfrm>
            <a:off x="179882" y="319606"/>
            <a:ext cx="3013023"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The Lexical Matrix</a:t>
            </a:r>
            <a:endParaRPr lang="zh-TW" altLang="en-US" sz="2800" dirty="0">
              <a:solidFill>
                <a:sysClr val="windowText" lastClr="000000"/>
              </a:solidFill>
            </a:endParaRPr>
          </a:p>
        </p:txBody>
      </p:sp>
    </p:spTree>
    <p:extLst>
      <p:ext uri="{BB962C8B-B14F-4D97-AF65-F5344CB8AC3E}">
        <p14:creationId xmlns:p14="http://schemas.microsoft.com/office/powerpoint/2010/main" val="667813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9870" y="303233"/>
            <a:ext cx="11777271"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2032" y="414437"/>
            <a:ext cx="10752945" cy="4451090"/>
          </a:xfrm>
          <a:prstGeom prst="rect">
            <a:avLst/>
          </a:prstGeom>
        </p:spPr>
        <p:txBody>
          <a:bodyPr wrap="square">
            <a:spAutoFit/>
          </a:bodyPr>
          <a:lstStyle/>
          <a:p>
            <a:pPr algn="just">
              <a:lnSpc>
                <a:spcPts val="3800"/>
              </a:lnSpc>
            </a:pPr>
            <a:r>
              <a:rPr lang="en-US" altLang="zh-TW" sz="2800" dirty="0"/>
              <a:t>Table 1 is offered simply to make the notion of a lexical matrix concrete. </a:t>
            </a:r>
            <a:r>
              <a:rPr lang="en-US" altLang="zh-TW" sz="2800" dirty="0">
                <a:solidFill>
                  <a:srgbClr val="FF0000"/>
                </a:solidFill>
              </a:rPr>
              <a:t>Word forms are imagined to be listed as headings for the columns; word meanings as headings for the rows. </a:t>
            </a:r>
            <a:r>
              <a:rPr lang="en-US" altLang="zh-TW" sz="2800" dirty="0"/>
              <a:t>An entry in a cell of the matrix implies that the form in that column can be used (in an appropriate context) to express the meaning in that row. Thus, entry E1,1 implies that word form F1 can be used to express word meaning M1. </a:t>
            </a:r>
            <a:r>
              <a:rPr lang="en-US" altLang="zh-TW" sz="2800" dirty="0">
                <a:solidFill>
                  <a:srgbClr val="FF0000"/>
                </a:solidFill>
              </a:rPr>
              <a:t>If there are two entries in the same column, the word form is </a:t>
            </a:r>
            <a:r>
              <a:rPr lang="en-US" altLang="zh-TW" sz="2800" dirty="0" err="1">
                <a:solidFill>
                  <a:srgbClr val="FF0000"/>
                </a:solidFill>
              </a:rPr>
              <a:t>polysemous</a:t>
            </a:r>
            <a:r>
              <a:rPr lang="en-US" altLang="zh-TW" sz="2800" dirty="0">
                <a:solidFill>
                  <a:srgbClr val="FF0000"/>
                </a:solidFill>
              </a:rPr>
              <a:t>; if there are two entries in the same row, the two word forms are synonyms (relative to a context).</a:t>
            </a:r>
            <a:endParaRPr lang="en-US" altLang="zh-TW" sz="2800" dirty="0" smtClean="0">
              <a:solidFill>
                <a:srgbClr val="FF0000"/>
              </a:solidFill>
            </a:endParaRP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233" y="4504997"/>
            <a:ext cx="4715533" cy="2353003"/>
          </a:xfrm>
          <a:prstGeom prst="rect">
            <a:avLst/>
          </a:prstGeom>
        </p:spPr>
      </p:pic>
    </p:spTree>
    <p:extLst>
      <p:ext uri="{BB962C8B-B14F-4D97-AF65-F5344CB8AC3E}">
        <p14:creationId xmlns:p14="http://schemas.microsoft.com/office/powerpoint/2010/main" val="2012319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1254430"/>
            <a:ext cx="10752945" cy="4451090"/>
          </a:xfrm>
          <a:prstGeom prst="rect">
            <a:avLst/>
          </a:prstGeom>
        </p:spPr>
        <p:txBody>
          <a:bodyPr wrap="square">
            <a:spAutoFit/>
          </a:bodyPr>
          <a:lstStyle/>
          <a:p>
            <a:pPr algn="just">
              <a:lnSpc>
                <a:spcPts val="3800"/>
              </a:lnSpc>
            </a:pPr>
            <a:r>
              <a:rPr lang="en-US" altLang="zh-TW" sz="2800" dirty="0"/>
              <a:t>Mappings between forms and meanings are </a:t>
            </a:r>
            <a:r>
              <a:rPr lang="en-US" altLang="zh-TW" sz="2800" dirty="0" err="1"/>
              <a:t>many:many</a:t>
            </a:r>
            <a:r>
              <a:rPr lang="en-US" altLang="zh-TW" sz="2800" dirty="0"/>
              <a:t>—some forms have several different meanings, and some meanings can be expressed by several different forms. Two difficult problems of lexicography, polysemy and synonymy, can be viewed as complementary aspects of this mapping. That is to say, polysemy and synonymy are problems that arise in the course of gaining access to information in the mental lexicon: a listener or reader who recognizes a form must cope with its polysemy; a speaker or writer who hopes to express a meaning must decide between synonyms</a:t>
            </a:r>
            <a:r>
              <a:rPr lang="en-US" altLang="zh-TW" sz="2800" dirty="0" smtClean="0"/>
              <a:t>.</a:t>
            </a:r>
            <a:endParaRPr lang="en-US" altLang="zh-TW" sz="2800" dirty="0"/>
          </a:p>
        </p:txBody>
      </p:sp>
    </p:spTree>
    <p:extLst>
      <p:ext uri="{BB962C8B-B14F-4D97-AF65-F5344CB8AC3E}">
        <p14:creationId xmlns:p14="http://schemas.microsoft.com/office/powerpoint/2010/main" val="1389231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7181" y="324875"/>
            <a:ext cx="11637637" cy="62082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84002" y="458956"/>
            <a:ext cx="10823996" cy="5940088"/>
          </a:xfrm>
          <a:prstGeom prst="rect">
            <a:avLst/>
          </a:prstGeom>
        </p:spPr>
        <p:txBody>
          <a:bodyPr wrap="square">
            <a:spAutoFit/>
          </a:bodyPr>
          <a:lstStyle/>
          <a:p>
            <a:pPr algn="just">
              <a:lnSpc>
                <a:spcPts val="3800"/>
              </a:lnSpc>
            </a:pPr>
            <a:r>
              <a:rPr lang="en-US" altLang="zh-TW" sz="2800" dirty="0" smtClean="0"/>
              <a:t>hypotheses </a:t>
            </a:r>
            <a:r>
              <a:rPr lang="en-US" altLang="zh-TW" sz="2800" dirty="0"/>
              <a:t>about language processing by box-and-arrow </a:t>
            </a:r>
            <a:r>
              <a:rPr lang="en-US" altLang="zh-TW" sz="2800" dirty="0" smtClean="0"/>
              <a:t>diagrams.</a:t>
            </a:r>
          </a:p>
          <a:p>
            <a:pPr algn="just">
              <a:lnSpc>
                <a:spcPts val="3800"/>
              </a:lnSpc>
            </a:pPr>
            <a:r>
              <a:rPr lang="en-US" altLang="zh-TW" sz="2800" dirty="0" smtClean="0">
                <a:solidFill>
                  <a:srgbClr val="FF0000"/>
                </a:solidFill>
              </a:rPr>
              <a:t>One </a:t>
            </a:r>
            <a:r>
              <a:rPr lang="en-US" altLang="zh-TW" sz="2800" dirty="0">
                <a:solidFill>
                  <a:srgbClr val="FF0000"/>
                </a:solidFill>
              </a:rPr>
              <a:t>box would be labeled ‘Word Meaning’ and the other ‘Word Form’; arrows would indicate that a language user could start with a meaning and look for appropriate forms to express it, or could start with a form and retrieve appropriate meanings. </a:t>
            </a:r>
            <a:endParaRPr lang="en-US" altLang="zh-TW" sz="2800" dirty="0" smtClean="0"/>
          </a:p>
          <a:p>
            <a:pPr algn="just">
              <a:lnSpc>
                <a:spcPts val="3800"/>
              </a:lnSpc>
            </a:pPr>
            <a:r>
              <a:rPr lang="en-US" altLang="zh-TW" sz="2800" dirty="0" smtClean="0"/>
              <a:t>In </a:t>
            </a:r>
            <a:r>
              <a:rPr lang="en-US" altLang="zh-TW" sz="2800" dirty="0"/>
              <a:t>its initial conception, </a:t>
            </a:r>
            <a:r>
              <a:rPr lang="en-US" altLang="zh-TW" sz="2800" dirty="0">
                <a:solidFill>
                  <a:srgbClr val="FF0000"/>
                </a:solidFill>
              </a:rPr>
              <a:t>WordNet was concerned solely with the pattern of semantic relations between lexicalized concepts</a:t>
            </a:r>
            <a:r>
              <a:rPr lang="en-US" altLang="zh-TW" sz="2800" dirty="0"/>
              <a:t>; that is to say, it was to be a theory of the Word Meaning </a:t>
            </a:r>
            <a:r>
              <a:rPr lang="en-US" altLang="zh-TW" sz="2800" dirty="0" smtClean="0"/>
              <a:t>box.</a:t>
            </a:r>
          </a:p>
          <a:p>
            <a:pPr algn="just">
              <a:lnSpc>
                <a:spcPts val="3800"/>
              </a:lnSpc>
            </a:pPr>
            <a:r>
              <a:rPr lang="en-US" altLang="zh-TW" sz="2800" dirty="0" smtClean="0"/>
              <a:t>lexical </a:t>
            </a:r>
            <a:r>
              <a:rPr lang="en-US" altLang="zh-TW" sz="2800" dirty="0"/>
              <a:t>relations in the Word Form box could not be ignored. At present, </a:t>
            </a:r>
            <a:r>
              <a:rPr lang="en-US" altLang="zh-TW" sz="2800" dirty="0">
                <a:solidFill>
                  <a:srgbClr val="FF0000"/>
                </a:solidFill>
              </a:rPr>
              <a:t>WordNet distinguishes between semantic relations and lexical relations; the emphasis is still on semantic relations between meanings, but relations between words are also included.</a:t>
            </a:r>
          </a:p>
        </p:txBody>
      </p:sp>
    </p:spTree>
    <p:extLst>
      <p:ext uri="{BB962C8B-B14F-4D97-AF65-F5344CB8AC3E}">
        <p14:creationId xmlns:p14="http://schemas.microsoft.com/office/powerpoint/2010/main" val="2444953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1254430"/>
            <a:ext cx="10752945" cy="3963777"/>
          </a:xfrm>
          <a:prstGeom prst="rect">
            <a:avLst/>
          </a:prstGeom>
        </p:spPr>
        <p:txBody>
          <a:bodyPr wrap="square">
            <a:spAutoFit/>
          </a:bodyPr>
          <a:lstStyle/>
          <a:p>
            <a:pPr algn="just">
              <a:lnSpc>
                <a:spcPts val="3800"/>
              </a:lnSpc>
            </a:pPr>
            <a:r>
              <a:rPr lang="en-US" altLang="zh-TW" sz="2800" dirty="0"/>
              <a:t>Although the box-and-arrow representation respects the difference between these two kinds of relations, it has the disadvantage that the intricate details of the </a:t>
            </a:r>
            <a:r>
              <a:rPr lang="en-US" altLang="zh-TW" sz="2800" dirty="0" err="1"/>
              <a:t>many:many</a:t>
            </a:r>
            <a:r>
              <a:rPr lang="en-US" altLang="zh-TW" sz="2800" dirty="0"/>
              <a:t> mapping between meanings and forms are slighted, which not only conceals the reciprocity of polysemy and synonymy, but also obscures the major device used in WordNet to represent meanings. For that reason, this description of WordNet has been introduced in terms of a lexical matrix, rather than as a box-and-arrow diagram.</a:t>
            </a:r>
          </a:p>
        </p:txBody>
      </p:sp>
    </p:spTree>
    <p:extLst>
      <p:ext uri="{BB962C8B-B14F-4D97-AF65-F5344CB8AC3E}">
        <p14:creationId xmlns:p14="http://schemas.microsoft.com/office/powerpoint/2010/main" val="2864188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1254430"/>
            <a:ext cx="10752945" cy="4451090"/>
          </a:xfrm>
          <a:prstGeom prst="rect">
            <a:avLst/>
          </a:prstGeom>
        </p:spPr>
        <p:txBody>
          <a:bodyPr wrap="square">
            <a:spAutoFit/>
          </a:bodyPr>
          <a:lstStyle/>
          <a:p>
            <a:pPr algn="just">
              <a:lnSpc>
                <a:spcPts val="3800"/>
              </a:lnSpc>
            </a:pPr>
            <a:r>
              <a:rPr lang="en-US" altLang="zh-TW" sz="2800" dirty="0"/>
              <a:t>How are word meanings represented in WordNet? In order to simulate a lexical matrix it is necessary to have some way to represent both forms and meanings in a computer. </a:t>
            </a:r>
            <a:r>
              <a:rPr lang="en-US" altLang="zh-TW" sz="2800" dirty="0">
                <a:solidFill>
                  <a:srgbClr val="FF0000"/>
                </a:solidFill>
              </a:rPr>
              <a:t>Inscriptions</a:t>
            </a:r>
            <a:r>
              <a:rPr lang="en-US" altLang="zh-TW" sz="2800" dirty="0"/>
              <a:t> can provide a reasonably satisfactory solution for the forms, </a:t>
            </a:r>
            <a:r>
              <a:rPr lang="en-US" altLang="zh-TW" sz="2800" dirty="0">
                <a:solidFill>
                  <a:srgbClr val="FF0000"/>
                </a:solidFill>
              </a:rPr>
              <a:t>but how meanings should be represented poses a critical question for any theory of lexical semantics</a:t>
            </a:r>
            <a:r>
              <a:rPr lang="en-US" altLang="zh-TW" sz="2800" dirty="0"/>
              <a:t>. Lacking an adequate psychological theory, methods developed by lexicographers can provide an interim solution: definitions can play the same role in a simulation that meanings play in the mind of a language user. </a:t>
            </a:r>
          </a:p>
        </p:txBody>
      </p:sp>
    </p:spTree>
    <p:extLst>
      <p:ext uri="{BB962C8B-B14F-4D97-AF65-F5344CB8AC3E}">
        <p14:creationId xmlns:p14="http://schemas.microsoft.com/office/powerpoint/2010/main" val="4152379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074" y="652548"/>
            <a:ext cx="11499851" cy="564305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19259" y="747690"/>
            <a:ext cx="10353481" cy="5452775"/>
          </a:xfrm>
          <a:prstGeom prst="rect">
            <a:avLst/>
          </a:prstGeom>
        </p:spPr>
        <p:txBody>
          <a:bodyPr wrap="square">
            <a:spAutoFit/>
          </a:bodyPr>
          <a:lstStyle/>
          <a:p>
            <a:pPr algn="just">
              <a:lnSpc>
                <a:spcPts val="3800"/>
              </a:lnSpc>
            </a:pPr>
            <a:r>
              <a:rPr lang="en-US" altLang="zh-TW" sz="2800" dirty="0" smtClean="0"/>
              <a:t>1.</a:t>
            </a:r>
            <a:r>
              <a:rPr lang="zh-TW" altLang="en-US" sz="2800" dirty="0" smtClean="0"/>
              <a:t> </a:t>
            </a:r>
            <a:r>
              <a:rPr lang="en-US" altLang="zh-TW" sz="2800" dirty="0"/>
              <a:t>In a constructive theory, the representation should contain sufficient information to support an accurate construction of the concept (by either a person or a machine). </a:t>
            </a:r>
            <a:endParaRPr lang="en-US" altLang="zh-TW" sz="2800" dirty="0" smtClean="0"/>
          </a:p>
          <a:p>
            <a:pPr algn="just">
              <a:lnSpc>
                <a:spcPts val="3800"/>
              </a:lnSpc>
            </a:pPr>
            <a:r>
              <a:rPr lang="en-US" altLang="zh-TW" sz="2800" dirty="0" smtClean="0"/>
              <a:t>2.</a:t>
            </a:r>
            <a:r>
              <a:rPr lang="zh-TW" altLang="en-US" sz="2800" dirty="0" smtClean="0"/>
              <a:t> </a:t>
            </a:r>
            <a:r>
              <a:rPr lang="en-US" altLang="zh-TW" sz="2800" dirty="0" smtClean="0"/>
              <a:t>In </a:t>
            </a:r>
            <a:r>
              <a:rPr lang="en-US" altLang="zh-TW" sz="2800" dirty="0"/>
              <a:t>a differential theory, on the other hand, meanings can </a:t>
            </a:r>
            <a:r>
              <a:rPr lang="en-US" altLang="zh-TW" sz="2800" dirty="0" smtClean="0"/>
              <a:t>be represented </a:t>
            </a:r>
            <a:r>
              <a:rPr lang="en-US" altLang="zh-TW" sz="2800" dirty="0"/>
              <a:t>by any symbols that enable a theorist to distinguish among them. </a:t>
            </a:r>
            <a:endParaRPr lang="en-US" altLang="zh-TW" sz="2800" dirty="0" smtClean="0"/>
          </a:p>
          <a:p>
            <a:pPr algn="just">
              <a:lnSpc>
                <a:spcPts val="3800"/>
              </a:lnSpc>
            </a:pPr>
            <a:r>
              <a:rPr lang="en-US" altLang="zh-TW" sz="2800" dirty="0" smtClean="0"/>
              <a:t>The </a:t>
            </a:r>
            <a:r>
              <a:rPr lang="en-US" altLang="zh-TW" sz="2800" dirty="0"/>
              <a:t>requirements for a differential theory are more modest, yet suffice for the construction of the desired mappings. </a:t>
            </a:r>
            <a:r>
              <a:rPr lang="en-US" altLang="zh-TW" sz="2800" dirty="0">
                <a:solidFill>
                  <a:srgbClr val="FF0000"/>
                </a:solidFill>
              </a:rPr>
              <a:t>If the person who reads the definition has already acquired the concept and needs merely to identify it, then a synonym (or near synonym) is often sufficient. </a:t>
            </a:r>
            <a:endParaRPr lang="en-US" altLang="zh-TW" sz="2800" dirty="0" smtClean="0">
              <a:solidFill>
                <a:srgbClr val="FF0000"/>
              </a:solidFill>
            </a:endParaRPr>
          </a:p>
        </p:txBody>
      </p:sp>
    </p:spTree>
    <p:extLst>
      <p:ext uri="{BB962C8B-B14F-4D97-AF65-F5344CB8AC3E}">
        <p14:creationId xmlns:p14="http://schemas.microsoft.com/office/powerpoint/2010/main" val="2019321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2720" y="332817"/>
            <a:ext cx="11506560" cy="61681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66685" y="690524"/>
            <a:ext cx="10458630" cy="5452775"/>
          </a:xfrm>
          <a:prstGeom prst="rect">
            <a:avLst/>
          </a:prstGeom>
        </p:spPr>
        <p:txBody>
          <a:bodyPr wrap="square">
            <a:spAutoFit/>
          </a:bodyPr>
          <a:lstStyle/>
          <a:p>
            <a:pPr algn="just">
              <a:lnSpc>
                <a:spcPts val="3800"/>
              </a:lnSpc>
            </a:pPr>
            <a:r>
              <a:rPr lang="en-US" altLang="zh-TW" sz="2800" dirty="0"/>
              <a:t>In other words, the word meaning M1 in Table 1 can be represented by simply listing the word forms that can be used to express it: {F1, F2, . . . }. (</a:t>
            </a:r>
            <a:r>
              <a:rPr lang="en-US" altLang="zh-TW" sz="2800" dirty="0">
                <a:solidFill>
                  <a:srgbClr val="FF0000"/>
                </a:solidFill>
              </a:rPr>
              <a:t>Here and later, the curly brackets, ‘{’ and ‘},’ surround the sets of synonyms that serve as identifying definitions of lexicalized concepts.</a:t>
            </a:r>
            <a:r>
              <a:rPr lang="en-US" altLang="zh-TW" sz="2800" dirty="0"/>
              <a:t>) For example, someone who knows that board can signify either a piece of lumber or a group of people assembled for some purpose will be able to pick out the intended sense with no more help than plank or committee. The synonym sets, {board, plank} and {board, committee} can serve as unambiguous designators of these two meanings of board. These synonym sets (</a:t>
            </a:r>
            <a:r>
              <a:rPr lang="en-US" altLang="zh-TW" sz="2800" dirty="0" err="1"/>
              <a:t>synsets</a:t>
            </a:r>
            <a:r>
              <a:rPr lang="en-US" altLang="zh-TW" sz="2800" dirty="0"/>
              <a:t>) do not explain what the concepts are; they merely signify that the concepts </a:t>
            </a:r>
            <a:r>
              <a:rPr lang="en-US" altLang="zh-TW" sz="2800" dirty="0" smtClean="0"/>
              <a:t>exist</a:t>
            </a:r>
            <a:endParaRPr lang="en-US" altLang="zh-TW" sz="2800" dirty="0"/>
          </a:p>
        </p:txBody>
      </p:sp>
    </p:spTree>
    <p:extLst>
      <p:ext uri="{BB962C8B-B14F-4D97-AF65-F5344CB8AC3E}">
        <p14:creationId xmlns:p14="http://schemas.microsoft.com/office/powerpoint/2010/main" val="3486050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02372"/>
            <a:ext cx="11492458" cy="605325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702612"/>
            <a:ext cx="10752945" cy="5452775"/>
          </a:xfrm>
          <a:prstGeom prst="rect">
            <a:avLst/>
          </a:prstGeom>
        </p:spPr>
        <p:txBody>
          <a:bodyPr wrap="square">
            <a:spAutoFit/>
          </a:bodyPr>
          <a:lstStyle/>
          <a:p>
            <a:pPr algn="just">
              <a:lnSpc>
                <a:spcPts val="3800"/>
              </a:lnSpc>
            </a:pPr>
            <a:r>
              <a:rPr lang="en-US" altLang="zh-TW" sz="2800" dirty="0" err="1" smtClean="0"/>
              <a:t>synsets</a:t>
            </a:r>
            <a:r>
              <a:rPr lang="en-US" altLang="zh-TW" sz="2800" dirty="0" smtClean="0"/>
              <a:t> </a:t>
            </a:r>
            <a:r>
              <a:rPr lang="en-US" altLang="zh-TW" sz="2800" dirty="0"/>
              <a:t>are often sufficient for differential purposes. Sometimes, however, an appropriate synonym is not available, in which case the polysemy can be resolved by a short gloss, e.g.,</a:t>
            </a:r>
            <a:r>
              <a:rPr lang="en-US" altLang="zh-TW" sz="2800" dirty="0">
                <a:solidFill>
                  <a:srgbClr val="FF0000"/>
                </a:solidFill>
              </a:rPr>
              <a:t> {board, (a person’s meals, provided regularly for money)}</a:t>
            </a:r>
            <a:r>
              <a:rPr lang="en-US" altLang="zh-TW" sz="2800" dirty="0"/>
              <a:t> </a:t>
            </a:r>
            <a:r>
              <a:rPr lang="en-US" altLang="zh-TW" sz="2800" dirty="0" smtClean="0"/>
              <a:t>can serve to differentiate this sense of board from the others; </a:t>
            </a:r>
            <a:r>
              <a:rPr lang="en-US" altLang="zh-TW" sz="2800" dirty="0"/>
              <a:t>it can be regarded as a </a:t>
            </a:r>
            <a:r>
              <a:rPr lang="en-US" altLang="zh-TW" sz="2800" dirty="0" err="1"/>
              <a:t>synset</a:t>
            </a:r>
            <a:r>
              <a:rPr lang="en-US" altLang="zh-TW" sz="2800" dirty="0"/>
              <a:t> with a single member. The gloss is not intended for use in constructing a new lexical concept by someone not already familiar with it, and it differs from a synonym in that it is not used to gain access to information stored in the mental lexicon. It fulfills its purpose if it enables the user of WordNet, who is assumed to know English, to differentiate this sense from others with which it could be confused.</a:t>
            </a:r>
          </a:p>
        </p:txBody>
      </p:sp>
    </p:spTree>
    <p:extLst>
      <p:ext uri="{BB962C8B-B14F-4D97-AF65-F5344CB8AC3E}">
        <p14:creationId xmlns:p14="http://schemas.microsoft.com/office/powerpoint/2010/main" val="2114511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4227" y="1304059"/>
            <a:ext cx="9663545" cy="424988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629640" y="2090171"/>
            <a:ext cx="8932718" cy="2677656"/>
          </a:xfrm>
          <a:prstGeom prst="rect">
            <a:avLst/>
          </a:prstGeom>
        </p:spPr>
        <p:txBody>
          <a:bodyPr wrap="square">
            <a:spAutoFit/>
          </a:bodyPr>
          <a:lstStyle/>
          <a:p>
            <a:pPr algn="just"/>
            <a:r>
              <a:rPr lang="en-US" altLang="zh-TW" sz="2800" dirty="0"/>
              <a:t>WordNet is an on-line lexical reference system whose design is inspired by current psycholinguistic theories of human lexical memory. English nouns, verbs, and adjectives are organized into synonym sets, each representing one underlying lexical concept. Different relations link the synonym sets.</a:t>
            </a:r>
            <a:endParaRPr lang="zh-TW" altLang="en-US" sz="2800" dirty="0"/>
          </a:p>
        </p:txBody>
      </p:sp>
      <p:sp>
        <p:nvSpPr>
          <p:cNvPr id="4" name="矩形 3"/>
          <p:cNvSpPr/>
          <p:nvPr/>
        </p:nvSpPr>
        <p:spPr>
          <a:xfrm>
            <a:off x="810490" y="855453"/>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3181543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7817" y="688750"/>
            <a:ext cx="11316365" cy="54805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90833" y="1934424"/>
            <a:ext cx="10383902" cy="2989152"/>
          </a:xfrm>
          <a:prstGeom prst="rect">
            <a:avLst/>
          </a:prstGeom>
        </p:spPr>
        <p:txBody>
          <a:bodyPr wrap="square">
            <a:spAutoFit/>
          </a:bodyPr>
          <a:lstStyle/>
          <a:p>
            <a:pPr algn="just">
              <a:lnSpc>
                <a:spcPts val="3800"/>
              </a:lnSpc>
            </a:pPr>
            <a:r>
              <a:rPr lang="en-US" altLang="zh-TW" sz="2800" dirty="0"/>
              <a:t>Synonymy is, of course, a lexical relation between word forms, but because it is assigned this central role in WordNet, a notational distinction is made between words related by synonymy, which are enclosed in curly brackets, ‘{’ and ‘}’, and other lexical relations, which will be enclosed in square brackets, ‘[’ and ‘]’. Semantic relations are indicated by pointers.</a:t>
            </a:r>
          </a:p>
        </p:txBody>
      </p:sp>
    </p:spTree>
    <p:extLst>
      <p:ext uri="{BB962C8B-B14F-4D97-AF65-F5344CB8AC3E}">
        <p14:creationId xmlns:p14="http://schemas.microsoft.com/office/powerpoint/2010/main" val="4069103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5594" y="478897"/>
            <a:ext cx="11300812" cy="59002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30178" y="702612"/>
            <a:ext cx="10554121" cy="5452775"/>
          </a:xfrm>
          <a:prstGeom prst="rect">
            <a:avLst/>
          </a:prstGeom>
        </p:spPr>
        <p:txBody>
          <a:bodyPr wrap="square">
            <a:spAutoFit/>
          </a:bodyPr>
          <a:lstStyle/>
          <a:p>
            <a:pPr algn="just">
              <a:lnSpc>
                <a:spcPts val="3800"/>
              </a:lnSpc>
            </a:pPr>
            <a:r>
              <a:rPr lang="en-US" altLang="zh-TW" sz="2800" dirty="0"/>
              <a:t>WordNet is organized by semantic relations. Since a semantic relation is a relation between meanings, and since meanings can be represented by </a:t>
            </a:r>
            <a:r>
              <a:rPr lang="en-US" altLang="zh-TW" sz="2800" dirty="0" err="1"/>
              <a:t>synsets</a:t>
            </a:r>
            <a:r>
              <a:rPr lang="en-US" altLang="zh-TW" sz="2800" dirty="0"/>
              <a:t>, it is natural to think of semantic relations as pointers between </a:t>
            </a:r>
            <a:r>
              <a:rPr lang="en-US" altLang="zh-TW" sz="2800" dirty="0" err="1"/>
              <a:t>synsets</a:t>
            </a:r>
            <a:r>
              <a:rPr lang="en-US" altLang="zh-TW" sz="2800" dirty="0" smtClean="0"/>
              <a:t>.</a:t>
            </a:r>
          </a:p>
          <a:p>
            <a:pPr algn="just">
              <a:lnSpc>
                <a:spcPts val="3800"/>
              </a:lnSpc>
            </a:pPr>
            <a:r>
              <a:rPr lang="en-US" altLang="zh-TW" sz="2800" dirty="0" smtClean="0"/>
              <a:t>It </a:t>
            </a:r>
            <a:r>
              <a:rPr lang="en-US" altLang="zh-TW" sz="2800" dirty="0"/>
              <a:t>is characteristic of semantic relations that they are reciprocated: if there is a semantic relation </a:t>
            </a:r>
            <a:r>
              <a:rPr lang="en-US" altLang="zh-TW" sz="2800" dirty="0" smtClean="0"/>
              <a:t>R between </a:t>
            </a:r>
            <a:r>
              <a:rPr lang="en-US" altLang="zh-TW" sz="2800" dirty="0"/>
              <a:t>meaning {x, x′,...} and meaning {y, y′,...}, then there is also a relation R′ between {y, y′,...} and {x, x</a:t>
            </a:r>
            <a:r>
              <a:rPr lang="en-US" altLang="zh-TW" sz="2800" dirty="0" smtClean="0"/>
              <a:t>′,...}.</a:t>
            </a:r>
          </a:p>
          <a:p>
            <a:pPr algn="just">
              <a:lnSpc>
                <a:spcPts val="3800"/>
              </a:lnSpc>
            </a:pPr>
            <a:r>
              <a:rPr lang="en-US" altLang="zh-TW" sz="2800" dirty="0" smtClean="0"/>
              <a:t>For </a:t>
            </a:r>
            <a:r>
              <a:rPr lang="en-US" altLang="zh-TW" sz="2800" dirty="0"/>
              <a:t>the purposes of the present discussion, the names of the semantic relations will serve a dual role: if the relation between the meanings {x, x′,...} and {y, y′,...} is called R, then R will also be used to designate the relation between individual word forms belonging to those </a:t>
            </a:r>
            <a:r>
              <a:rPr lang="en-US" altLang="zh-TW" sz="2800" dirty="0" err="1" smtClean="0"/>
              <a:t>synsets</a:t>
            </a:r>
            <a:r>
              <a:rPr lang="en-US" altLang="zh-TW" sz="2800" dirty="0" smtClean="0"/>
              <a:t>.</a:t>
            </a:r>
            <a:endParaRPr lang="en-US" altLang="zh-TW" sz="2800" dirty="0"/>
          </a:p>
        </p:txBody>
      </p:sp>
    </p:spTree>
    <p:extLst>
      <p:ext uri="{BB962C8B-B14F-4D97-AF65-F5344CB8AC3E}">
        <p14:creationId xmlns:p14="http://schemas.microsoft.com/office/powerpoint/2010/main" val="748996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7624" y="392323"/>
            <a:ext cx="11396752" cy="619939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36873" y="983729"/>
            <a:ext cx="10918253" cy="5452775"/>
          </a:xfrm>
          <a:prstGeom prst="rect">
            <a:avLst/>
          </a:prstGeom>
        </p:spPr>
        <p:txBody>
          <a:bodyPr wrap="square">
            <a:spAutoFit/>
          </a:bodyPr>
          <a:lstStyle/>
          <a:p>
            <a:pPr algn="just">
              <a:lnSpc>
                <a:spcPts val="3800"/>
              </a:lnSpc>
            </a:pPr>
            <a:r>
              <a:rPr lang="en-US" altLang="zh-TW" sz="2800" dirty="0" smtClean="0"/>
              <a:t>it </a:t>
            </a:r>
            <a:r>
              <a:rPr lang="en-US" altLang="zh-TW" sz="2800" dirty="0"/>
              <a:t>should be obvious that </a:t>
            </a:r>
            <a:r>
              <a:rPr lang="en-US" altLang="zh-TW" sz="2800" dirty="0">
                <a:solidFill>
                  <a:srgbClr val="FF0000"/>
                </a:solidFill>
              </a:rPr>
              <a:t>the most important relation for WordNet is similarity of meaning</a:t>
            </a:r>
            <a:r>
              <a:rPr lang="en-US" altLang="zh-TW" sz="2800" dirty="0"/>
              <a:t>, since the ability to judge that relation between word forms is a prerequisite for the representation of meanings in a lexical matrix. </a:t>
            </a:r>
            <a:endParaRPr lang="en-US" altLang="zh-TW" sz="2800" dirty="0" smtClean="0"/>
          </a:p>
          <a:p>
            <a:pPr algn="just">
              <a:lnSpc>
                <a:spcPts val="3800"/>
              </a:lnSpc>
            </a:pPr>
            <a:r>
              <a:rPr lang="en-US" altLang="zh-TW" sz="2800" dirty="0" smtClean="0"/>
              <a:t>According </a:t>
            </a:r>
            <a:r>
              <a:rPr lang="en-US" altLang="zh-TW" sz="2800" dirty="0"/>
              <a:t>to one definition (usually attributed to Leibniz) two expressions are synonymous if the substitution of one for the other never changes the truth value of a sentence in which the substitution is made. By that definition, true synonyms are rare, if they exist at all. </a:t>
            </a:r>
            <a:endParaRPr lang="en-US" altLang="zh-TW" sz="2800" dirty="0" smtClean="0"/>
          </a:p>
          <a:p>
            <a:pPr algn="just">
              <a:lnSpc>
                <a:spcPts val="3800"/>
              </a:lnSpc>
            </a:pPr>
            <a:r>
              <a:rPr lang="en-US" altLang="zh-TW" sz="2800" dirty="0" smtClean="0"/>
              <a:t>A </a:t>
            </a:r>
            <a:r>
              <a:rPr lang="en-US" altLang="zh-TW" sz="2800" dirty="0"/>
              <a:t>weakened version of this definition would make synonymy relative to a context: two expressions are synonymous in a linguistic context C if the substitution of one for the other in C does not alter the truth value. </a:t>
            </a:r>
            <a:endParaRPr lang="en-US" altLang="zh-TW" sz="2800" dirty="0" smtClean="0"/>
          </a:p>
        </p:txBody>
      </p:sp>
      <p:sp>
        <p:nvSpPr>
          <p:cNvPr id="4" name="矩形 3"/>
          <p:cNvSpPr/>
          <p:nvPr/>
        </p:nvSpPr>
        <p:spPr>
          <a:xfrm>
            <a:off x="179883" y="193562"/>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Synonymy</a:t>
            </a:r>
            <a:endParaRPr lang="zh-TW" altLang="en-US" sz="2800" dirty="0">
              <a:solidFill>
                <a:sysClr val="windowText" lastClr="000000"/>
              </a:solidFill>
            </a:endParaRPr>
          </a:p>
        </p:txBody>
      </p:sp>
    </p:spTree>
    <p:extLst>
      <p:ext uri="{BB962C8B-B14F-4D97-AF65-F5344CB8AC3E}">
        <p14:creationId xmlns:p14="http://schemas.microsoft.com/office/powerpoint/2010/main" val="3253615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1826" y="311936"/>
            <a:ext cx="11728348" cy="623412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15815" y="458956"/>
            <a:ext cx="11160369" cy="5940088"/>
          </a:xfrm>
          <a:prstGeom prst="rect">
            <a:avLst/>
          </a:prstGeom>
        </p:spPr>
        <p:txBody>
          <a:bodyPr wrap="square">
            <a:spAutoFit/>
          </a:bodyPr>
          <a:lstStyle/>
          <a:p>
            <a:pPr algn="just">
              <a:lnSpc>
                <a:spcPts val="3800"/>
              </a:lnSpc>
            </a:pPr>
            <a:r>
              <a:rPr lang="en-US" altLang="zh-TW" sz="2800" dirty="0" smtClean="0"/>
              <a:t>if </a:t>
            </a:r>
            <a:r>
              <a:rPr lang="en-US" altLang="zh-TW" sz="2800" dirty="0"/>
              <a:t>concepts are represented by </a:t>
            </a:r>
            <a:r>
              <a:rPr lang="en-US" altLang="zh-TW" sz="2800" dirty="0" err="1"/>
              <a:t>synsets</a:t>
            </a:r>
            <a:r>
              <a:rPr lang="en-US" altLang="zh-TW" sz="2800" dirty="0"/>
              <a:t>, and if synonyms must be interchangeable, then words in different syntactic categories cannot be synonyms (cannot form </a:t>
            </a:r>
            <a:r>
              <a:rPr lang="en-US" altLang="zh-TW" sz="2800" dirty="0" err="1"/>
              <a:t>synsets</a:t>
            </a:r>
            <a:r>
              <a:rPr lang="en-US" altLang="zh-TW" sz="2800" dirty="0"/>
              <a:t>) because they are not interchangeable. </a:t>
            </a:r>
            <a:endParaRPr lang="en-US" altLang="zh-TW" sz="2800" dirty="0" smtClean="0"/>
          </a:p>
          <a:p>
            <a:pPr algn="just">
              <a:lnSpc>
                <a:spcPts val="3800"/>
              </a:lnSpc>
            </a:pPr>
            <a:r>
              <a:rPr lang="en-US" altLang="zh-TW" sz="2800" dirty="0" smtClean="0">
                <a:solidFill>
                  <a:srgbClr val="FF0000"/>
                </a:solidFill>
              </a:rPr>
              <a:t>Nouns </a:t>
            </a:r>
            <a:r>
              <a:rPr lang="en-US" altLang="zh-TW" sz="2800" dirty="0">
                <a:solidFill>
                  <a:srgbClr val="FF0000"/>
                </a:solidFill>
              </a:rPr>
              <a:t>express nominal concepts, verbs express verbal concepts, and modifiers provide ways to qualify those concepts. </a:t>
            </a:r>
            <a:endParaRPr lang="en-US" altLang="zh-TW" sz="2800" dirty="0" smtClean="0">
              <a:solidFill>
                <a:srgbClr val="FF0000"/>
              </a:solidFill>
            </a:endParaRPr>
          </a:p>
          <a:p>
            <a:pPr algn="just">
              <a:lnSpc>
                <a:spcPts val="3800"/>
              </a:lnSpc>
            </a:pPr>
            <a:r>
              <a:rPr lang="en-US" altLang="zh-TW" sz="2800" dirty="0" smtClean="0"/>
              <a:t>In </a:t>
            </a:r>
            <a:r>
              <a:rPr lang="en-US" altLang="zh-TW" sz="2800" dirty="0"/>
              <a:t>other words, the use of </a:t>
            </a:r>
            <a:r>
              <a:rPr lang="en-US" altLang="zh-TW" sz="2800" dirty="0" err="1"/>
              <a:t>synsets</a:t>
            </a:r>
            <a:r>
              <a:rPr lang="en-US" altLang="zh-TW" sz="2800" dirty="0"/>
              <a:t> to represent word meanings is consistent with psycholinguistic evidence that nouns, verbs, and modifiers are organized independently in semantic memory. </a:t>
            </a:r>
            <a:endParaRPr lang="en-US" altLang="zh-TW" sz="2800" dirty="0" smtClean="0"/>
          </a:p>
          <a:p>
            <a:pPr algn="just">
              <a:lnSpc>
                <a:spcPts val="3800"/>
              </a:lnSpc>
            </a:pPr>
            <a:r>
              <a:rPr lang="en-US" altLang="zh-TW" sz="2800" dirty="0" smtClean="0"/>
              <a:t>An </a:t>
            </a:r>
            <a:r>
              <a:rPr lang="en-US" altLang="zh-TW" sz="2800" dirty="0"/>
              <a:t>argument might be made in favor of still further partitions: some words in the same syntactic category (particularly verbs) express very similar concepts, yet cannot be interchanged without making the sentence ungrammatical.</a:t>
            </a:r>
          </a:p>
        </p:txBody>
      </p:sp>
    </p:spTree>
    <p:extLst>
      <p:ext uri="{BB962C8B-B14F-4D97-AF65-F5344CB8AC3E}">
        <p14:creationId xmlns:p14="http://schemas.microsoft.com/office/powerpoint/2010/main" val="361550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4352" y="439896"/>
            <a:ext cx="11223295" cy="597820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931504" y="946268"/>
            <a:ext cx="10328992" cy="4965462"/>
          </a:xfrm>
          <a:prstGeom prst="rect">
            <a:avLst/>
          </a:prstGeom>
        </p:spPr>
        <p:txBody>
          <a:bodyPr wrap="square">
            <a:spAutoFit/>
          </a:bodyPr>
          <a:lstStyle/>
          <a:p>
            <a:pPr algn="just">
              <a:lnSpc>
                <a:spcPts val="3800"/>
              </a:lnSpc>
            </a:pPr>
            <a:r>
              <a:rPr lang="en-US" altLang="zh-TW" sz="2800" dirty="0"/>
              <a:t>The definition of synonymy in terms of truth values seems to make synonymy a discrete matter: two words either are synonyms or they are </a:t>
            </a:r>
            <a:r>
              <a:rPr lang="en-US" altLang="zh-TW" sz="2800" dirty="0" smtClean="0"/>
              <a:t>not</a:t>
            </a:r>
          </a:p>
          <a:p>
            <a:pPr algn="just">
              <a:lnSpc>
                <a:spcPts val="3800"/>
              </a:lnSpc>
            </a:pPr>
            <a:r>
              <a:rPr lang="en-US" altLang="zh-TW" sz="2800" dirty="0" smtClean="0"/>
              <a:t>It </a:t>
            </a:r>
            <a:r>
              <a:rPr lang="en-US" altLang="zh-TW" sz="2800" dirty="0"/>
              <a:t>is probably the case that semantically similar words can be interchanged in more contexts than can semantically dissimilar words. </a:t>
            </a:r>
            <a:endParaRPr lang="en-US" altLang="zh-TW" sz="2800" dirty="0" smtClean="0"/>
          </a:p>
          <a:p>
            <a:pPr algn="just">
              <a:lnSpc>
                <a:spcPts val="3800"/>
              </a:lnSpc>
            </a:pPr>
            <a:r>
              <a:rPr lang="en-US" altLang="zh-TW" sz="2800" dirty="0" smtClean="0"/>
              <a:t>But </a:t>
            </a:r>
            <a:r>
              <a:rPr lang="en-US" altLang="zh-TW" sz="2800" dirty="0"/>
              <a:t>the important point here is that theories of lexical semantics do not depend on </a:t>
            </a:r>
            <a:r>
              <a:rPr lang="en-US" altLang="zh-TW" sz="2800" dirty="0" err="1"/>
              <a:t>truthfunctional</a:t>
            </a:r>
            <a:r>
              <a:rPr lang="en-US" altLang="zh-TW" sz="2800" dirty="0"/>
              <a:t> conceptions of meaning; semantic similarity is sufficient. </a:t>
            </a:r>
            <a:endParaRPr lang="en-US" altLang="zh-TW" sz="2800" dirty="0" smtClean="0"/>
          </a:p>
          <a:p>
            <a:pPr algn="just">
              <a:lnSpc>
                <a:spcPts val="3800"/>
              </a:lnSpc>
            </a:pPr>
            <a:r>
              <a:rPr lang="en-US" altLang="zh-TW" sz="2800" dirty="0" smtClean="0"/>
              <a:t>It </a:t>
            </a:r>
            <a:r>
              <a:rPr lang="en-US" altLang="zh-TW" sz="2800" dirty="0"/>
              <a:t>is convenient to assume that the relation is symmetric: if x is similar to y, then y is equally similar to x. </a:t>
            </a:r>
            <a:endParaRPr lang="en-US" altLang="zh-TW" sz="2800" dirty="0" smtClean="0"/>
          </a:p>
        </p:txBody>
      </p:sp>
    </p:spTree>
    <p:extLst>
      <p:ext uri="{BB962C8B-B14F-4D97-AF65-F5344CB8AC3E}">
        <p14:creationId xmlns:p14="http://schemas.microsoft.com/office/powerpoint/2010/main" val="3464036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60454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35764" y="1233730"/>
            <a:ext cx="10920472" cy="4965462"/>
          </a:xfrm>
          <a:prstGeom prst="rect">
            <a:avLst/>
          </a:prstGeom>
        </p:spPr>
        <p:txBody>
          <a:bodyPr wrap="square">
            <a:spAutoFit/>
          </a:bodyPr>
          <a:lstStyle/>
          <a:p>
            <a:pPr algn="just">
              <a:lnSpc>
                <a:spcPts val="3800"/>
              </a:lnSpc>
            </a:pPr>
            <a:r>
              <a:rPr lang="en-US" altLang="zh-TW" sz="2800" dirty="0" err="1"/>
              <a:t>Antonymy</a:t>
            </a:r>
            <a:r>
              <a:rPr lang="en-US" altLang="zh-TW" sz="2800" dirty="0"/>
              <a:t> is a lexical relation between word forms, not a semantic relation between word meanings. </a:t>
            </a:r>
            <a:endParaRPr lang="en-US" altLang="zh-TW" sz="2800" dirty="0" smtClean="0"/>
          </a:p>
          <a:p>
            <a:pPr algn="just">
              <a:lnSpc>
                <a:spcPts val="3800"/>
              </a:lnSpc>
            </a:pPr>
            <a:r>
              <a:rPr lang="en-US" altLang="zh-TW" sz="2800" dirty="0" smtClean="0"/>
              <a:t>For </a:t>
            </a:r>
            <a:r>
              <a:rPr lang="en-US" altLang="zh-TW" sz="2800" dirty="0"/>
              <a:t>example, the meanings {rise, ascend} and {fall, descend} may be conceptual opposites, but they are not antonyms; </a:t>
            </a:r>
            <a:endParaRPr lang="en-US" altLang="zh-TW" sz="2800" dirty="0" smtClean="0"/>
          </a:p>
          <a:p>
            <a:pPr algn="just">
              <a:lnSpc>
                <a:spcPts val="3800"/>
              </a:lnSpc>
            </a:pPr>
            <a:r>
              <a:rPr lang="en-US" altLang="zh-TW" sz="2800" dirty="0" smtClean="0"/>
              <a:t>[</a:t>
            </a:r>
            <a:r>
              <a:rPr lang="en-US" altLang="zh-TW" sz="2800" dirty="0"/>
              <a:t>rise/fall] are antonyms and so are [ascend/descend], but most people hesitate and look thoughtful when asked if rise and descend, or ascend and fall, are antonyms. </a:t>
            </a:r>
            <a:endParaRPr lang="en-US" altLang="zh-TW" sz="2800" dirty="0" smtClean="0"/>
          </a:p>
          <a:p>
            <a:pPr algn="just">
              <a:lnSpc>
                <a:spcPts val="3800"/>
              </a:lnSpc>
            </a:pPr>
            <a:r>
              <a:rPr lang="en-US" altLang="zh-TW" sz="2800" dirty="0" smtClean="0"/>
              <a:t>Such </a:t>
            </a:r>
            <a:r>
              <a:rPr lang="en-US" altLang="zh-TW" sz="2800" dirty="0"/>
              <a:t>facts make apparent the need to distinguish between semantic relations between word forms and semantic relations between word meanings. </a:t>
            </a:r>
            <a:endParaRPr lang="en-US" altLang="zh-TW" sz="2800" dirty="0" smtClean="0"/>
          </a:p>
        </p:txBody>
      </p:sp>
      <p:sp>
        <p:nvSpPr>
          <p:cNvPr id="4" name="矩形 3"/>
          <p:cNvSpPr/>
          <p:nvPr/>
        </p:nvSpPr>
        <p:spPr>
          <a:xfrm>
            <a:off x="179883" y="319606"/>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solidFill>
                  <a:sysClr val="windowText" lastClr="000000"/>
                </a:solidFill>
              </a:rPr>
              <a:t>Antonymy</a:t>
            </a:r>
            <a:endParaRPr lang="zh-TW" altLang="en-US" sz="2800" dirty="0">
              <a:solidFill>
                <a:sysClr val="windowText" lastClr="000000"/>
              </a:solidFill>
            </a:endParaRPr>
          </a:p>
        </p:txBody>
      </p:sp>
    </p:spTree>
    <p:extLst>
      <p:ext uri="{BB962C8B-B14F-4D97-AF65-F5344CB8AC3E}">
        <p14:creationId xmlns:p14="http://schemas.microsoft.com/office/powerpoint/2010/main" val="731683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7430" y="377251"/>
            <a:ext cx="11477139" cy="61034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36093" y="468124"/>
            <a:ext cx="10924591" cy="5940088"/>
          </a:xfrm>
          <a:prstGeom prst="rect">
            <a:avLst/>
          </a:prstGeom>
        </p:spPr>
        <p:txBody>
          <a:bodyPr wrap="square">
            <a:spAutoFit/>
          </a:bodyPr>
          <a:lstStyle/>
          <a:p>
            <a:pPr algn="just">
              <a:lnSpc>
                <a:spcPts val="3800"/>
              </a:lnSpc>
            </a:pPr>
            <a:r>
              <a:rPr lang="en-US" altLang="zh-TW" sz="2800" dirty="0" smtClean="0"/>
              <a:t>if </a:t>
            </a:r>
            <a:r>
              <a:rPr lang="en-US" altLang="zh-TW" sz="2800" dirty="0"/>
              <a:t>concepts are represented by </a:t>
            </a:r>
            <a:r>
              <a:rPr lang="en-US" altLang="zh-TW" sz="2800" dirty="0" err="1"/>
              <a:t>synsets</a:t>
            </a:r>
            <a:r>
              <a:rPr lang="en-US" altLang="zh-TW" sz="2800" dirty="0"/>
              <a:t>, and if synonyms must be interchangeable, then words in different syntactic categories cannot be synonyms (cannot form </a:t>
            </a:r>
            <a:r>
              <a:rPr lang="en-US" altLang="zh-TW" sz="2800" dirty="0" err="1"/>
              <a:t>synsets</a:t>
            </a:r>
            <a:r>
              <a:rPr lang="en-US" altLang="zh-TW" sz="2800" dirty="0"/>
              <a:t>) because they are not interchangeable. </a:t>
            </a:r>
            <a:endParaRPr lang="en-US" altLang="zh-TW" sz="2800" dirty="0" smtClean="0"/>
          </a:p>
          <a:p>
            <a:pPr algn="just">
              <a:lnSpc>
                <a:spcPts val="3800"/>
              </a:lnSpc>
            </a:pPr>
            <a:r>
              <a:rPr lang="en-US" altLang="zh-TW" sz="2800" dirty="0" smtClean="0"/>
              <a:t>Nouns </a:t>
            </a:r>
            <a:r>
              <a:rPr lang="en-US" altLang="zh-TW" sz="2800" dirty="0"/>
              <a:t>express nominal concepts, verbs express verbal concepts, and modifiers provide ways to qualify those concepts. </a:t>
            </a:r>
            <a:endParaRPr lang="en-US" altLang="zh-TW" sz="2800" dirty="0" smtClean="0"/>
          </a:p>
          <a:p>
            <a:pPr algn="just">
              <a:lnSpc>
                <a:spcPts val="3800"/>
              </a:lnSpc>
            </a:pPr>
            <a:r>
              <a:rPr lang="en-US" altLang="zh-TW" sz="2800" dirty="0" smtClean="0"/>
              <a:t>In </a:t>
            </a:r>
            <a:r>
              <a:rPr lang="en-US" altLang="zh-TW" sz="2800" dirty="0"/>
              <a:t>other words, the use of </a:t>
            </a:r>
            <a:r>
              <a:rPr lang="en-US" altLang="zh-TW" sz="2800" dirty="0" err="1"/>
              <a:t>synsets</a:t>
            </a:r>
            <a:r>
              <a:rPr lang="en-US" altLang="zh-TW" sz="2800" dirty="0"/>
              <a:t> to represent word meanings is consistent with psycholinguistic evidence that nouns, verbs, and modifiers are organized independently in semantic memory. </a:t>
            </a:r>
            <a:endParaRPr lang="en-US" altLang="zh-TW" sz="2800" dirty="0" smtClean="0"/>
          </a:p>
          <a:p>
            <a:pPr algn="just">
              <a:lnSpc>
                <a:spcPts val="3800"/>
              </a:lnSpc>
            </a:pPr>
            <a:r>
              <a:rPr lang="en-US" altLang="zh-TW" sz="2800" dirty="0" smtClean="0"/>
              <a:t>An </a:t>
            </a:r>
            <a:r>
              <a:rPr lang="en-US" altLang="zh-TW" sz="2800" dirty="0"/>
              <a:t>argument might be made in favor of still further partitions: some words in the same syntactic category (particularly verbs) express very similar concepts, yet cannot be interchanged without making the sentence ungrammatical.</a:t>
            </a:r>
          </a:p>
        </p:txBody>
      </p:sp>
    </p:spTree>
    <p:extLst>
      <p:ext uri="{BB962C8B-B14F-4D97-AF65-F5344CB8AC3E}">
        <p14:creationId xmlns:p14="http://schemas.microsoft.com/office/powerpoint/2010/main" val="2095855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36945" cy="6073353"/>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11667" y="954558"/>
            <a:ext cx="11013794" cy="5452775"/>
          </a:xfrm>
          <a:prstGeom prst="rect">
            <a:avLst/>
          </a:prstGeom>
        </p:spPr>
        <p:txBody>
          <a:bodyPr wrap="square">
            <a:spAutoFit/>
          </a:bodyPr>
          <a:lstStyle/>
          <a:p>
            <a:pPr algn="just">
              <a:lnSpc>
                <a:spcPts val="3800"/>
              </a:lnSpc>
            </a:pPr>
            <a:r>
              <a:rPr lang="en-US" altLang="zh-TW" sz="2800" dirty="0"/>
              <a:t>Unlike synonymy and </a:t>
            </a:r>
            <a:r>
              <a:rPr lang="en-US" altLang="zh-TW" sz="2800" dirty="0" err="1"/>
              <a:t>antonymy</a:t>
            </a:r>
            <a:r>
              <a:rPr lang="en-US" altLang="zh-TW" sz="2800" dirty="0"/>
              <a:t>, which are lexical relations between word forms, hyponymy/</a:t>
            </a:r>
            <a:r>
              <a:rPr lang="en-US" altLang="zh-TW" sz="2800" dirty="0" err="1"/>
              <a:t>hypernymy</a:t>
            </a:r>
            <a:r>
              <a:rPr lang="en-US" altLang="zh-TW" sz="2800" dirty="0"/>
              <a:t> is a semantic relation between word meanings: e.g., {maple} is a hyponym of {tree}, and {tree} is a hyponym of {plant}. </a:t>
            </a:r>
            <a:endParaRPr lang="en-US" altLang="zh-TW" sz="2800" dirty="0" smtClean="0"/>
          </a:p>
          <a:p>
            <a:pPr algn="just">
              <a:lnSpc>
                <a:spcPts val="3800"/>
              </a:lnSpc>
            </a:pPr>
            <a:r>
              <a:rPr lang="en-US" altLang="zh-TW" sz="2800" dirty="0" smtClean="0"/>
              <a:t>Much </a:t>
            </a:r>
            <a:r>
              <a:rPr lang="en-US" altLang="zh-TW" sz="2800" dirty="0"/>
              <a:t>attention has been devoted to hyponymy/</a:t>
            </a:r>
            <a:r>
              <a:rPr lang="en-US" altLang="zh-TW" sz="2800" dirty="0" err="1"/>
              <a:t>hypernymy</a:t>
            </a:r>
            <a:r>
              <a:rPr lang="en-US" altLang="zh-TW" sz="2800" dirty="0"/>
              <a:t> (variously called subordination/</a:t>
            </a:r>
            <a:r>
              <a:rPr lang="en-US" altLang="zh-TW" sz="2800" dirty="0" err="1"/>
              <a:t>superordination</a:t>
            </a:r>
            <a:r>
              <a:rPr lang="en-US" altLang="zh-TW" sz="2800" dirty="0"/>
              <a:t>, subset/superset, or the ISA relation). </a:t>
            </a:r>
            <a:endParaRPr lang="en-US" altLang="zh-TW" sz="2800" dirty="0" smtClean="0"/>
          </a:p>
          <a:p>
            <a:pPr algn="just">
              <a:lnSpc>
                <a:spcPts val="3800"/>
              </a:lnSpc>
            </a:pPr>
            <a:r>
              <a:rPr lang="en-US" altLang="zh-TW" sz="2800" dirty="0" smtClean="0"/>
              <a:t>A </a:t>
            </a:r>
            <a:r>
              <a:rPr lang="en-US" altLang="zh-TW" sz="2800" dirty="0"/>
              <a:t>concept represented by the </a:t>
            </a:r>
            <a:r>
              <a:rPr lang="en-US" altLang="zh-TW" sz="2800" dirty="0" err="1"/>
              <a:t>synset</a:t>
            </a:r>
            <a:r>
              <a:rPr lang="en-US" altLang="zh-TW" sz="2800" dirty="0"/>
              <a:t> {x, x′,...} is said to be a hyponym of the concept represented by the </a:t>
            </a:r>
            <a:r>
              <a:rPr lang="en-US" altLang="zh-TW" sz="2800" dirty="0" err="1"/>
              <a:t>synset</a:t>
            </a:r>
            <a:r>
              <a:rPr lang="en-US" altLang="zh-TW" sz="2800" dirty="0"/>
              <a:t> {y, y′,...} if native speakers of English accept sentences constructed from such frames as An x is a (kind of) y. </a:t>
            </a:r>
            <a:endParaRPr lang="en-US" altLang="zh-TW" sz="2800" dirty="0" smtClean="0"/>
          </a:p>
          <a:p>
            <a:pPr algn="just">
              <a:lnSpc>
                <a:spcPts val="3800"/>
              </a:lnSpc>
            </a:pPr>
            <a:r>
              <a:rPr lang="en-US" altLang="zh-TW" sz="2800" dirty="0" smtClean="0"/>
              <a:t>The </a:t>
            </a:r>
            <a:r>
              <a:rPr lang="en-US" altLang="zh-TW" sz="2800" dirty="0"/>
              <a:t>relation can be represented by including in {x, x′,...} a pointer to its superordinate, and including in {y, y′,...} pointers to its hyponyms.</a:t>
            </a:r>
            <a:endParaRPr lang="en-US" altLang="zh-TW" sz="2800" dirty="0" smtClean="0"/>
          </a:p>
        </p:txBody>
      </p:sp>
      <p:sp>
        <p:nvSpPr>
          <p:cNvPr id="4" name="矩形 3"/>
          <p:cNvSpPr/>
          <p:nvPr/>
        </p:nvSpPr>
        <p:spPr>
          <a:xfrm>
            <a:off x="179883" y="319606"/>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Hyponymy</a:t>
            </a:r>
            <a:endParaRPr lang="zh-TW" altLang="en-US" sz="2800" dirty="0">
              <a:solidFill>
                <a:sysClr val="windowText" lastClr="000000"/>
              </a:solidFill>
            </a:endParaRPr>
          </a:p>
        </p:txBody>
      </p:sp>
    </p:spTree>
    <p:extLst>
      <p:ext uri="{BB962C8B-B14F-4D97-AF65-F5344CB8AC3E}">
        <p14:creationId xmlns:p14="http://schemas.microsoft.com/office/powerpoint/2010/main" val="209462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58956"/>
            <a:ext cx="11492458" cy="60454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11955" y="716142"/>
            <a:ext cx="11368089" cy="5425716"/>
          </a:xfrm>
          <a:prstGeom prst="rect">
            <a:avLst/>
          </a:prstGeom>
        </p:spPr>
        <p:txBody>
          <a:bodyPr wrap="square">
            <a:spAutoFit/>
          </a:bodyPr>
          <a:lstStyle/>
          <a:p>
            <a:pPr algn="just">
              <a:lnSpc>
                <a:spcPts val="3800"/>
              </a:lnSpc>
            </a:pPr>
            <a:r>
              <a:rPr lang="en-US" altLang="zh-TW" sz="2800" dirty="0"/>
              <a:t>Hyponymy is transitive and asymmetrical (Lyons, 1977, vol. 1), and, since there is normally a single superordinate, it generates a hierarchical semantic structure, in which a hyponym is said to be below its superordinate. </a:t>
            </a:r>
          </a:p>
          <a:p>
            <a:pPr algn="just">
              <a:lnSpc>
                <a:spcPts val="3800"/>
              </a:lnSpc>
            </a:pPr>
            <a:r>
              <a:rPr lang="en-US" altLang="zh-TW" sz="2800" dirty="0"/>
              <a:t>Such hierarchical representations are widely used in the construction of information retrieval systems, where they are called inheritance systems (</a:t>
            </a:r>
            <a:r>
              <a:rPr lang="en-US" altLang="zh-TW" sz="2800" dirty="0" err="1"/>
              <a:t>Touretzky</a:t>
            </a:r>
            <a:r>
              <a:rPr lang="en-US" altLang="zh-TW" sz="2800" dirty="0"/>
              <a:t>, 1986): a hyponym inherits all the features of the more generic concept and adds at least one feature that distinguishes it from its superordinate and from any other hyponyms of that superordinate. </a:t>
            </a:r>
          </a:p>
          <a:p>
            <a:pPr algn="just">
              <a:lnSpc>
                <a:spcPts val="3800"/>
              </a:lnSpc>
            </a:pPr>
            <a:r>
              <a:rPr lang="en-US" altLang="zh-TW" sz="2800" dirty="0"/>
              <a:t>For example, maple inherits the features of its superordinate, tree, but is distinguished from other trees by the hardness of its wood, the shape of its leaves, the use of its sap for syrup, etc</a:t>
            </a:r>
            <a:r>
              <a:rPr lang="en-US" altLang="zh-TW" sz="2800" dirty="0" smtClean="0"/>
              <a:t>.</a:t>
            </a:r>
            <a:endParaRPr lang="en-US" altLang="zh-TW" sz="2800" dirty="0"/>
          </a:p>
        </p:txBody>
      </p:sp>
    </p:spTree>
    <p:extLst>
      <p:ext uri="{BB962C8B-B14F-4D97-AF65-F5344CB8AC3E}">
        <p14:creationId xmlns:p14="http://schemas.microsoft.com/office/powerpoint/2010/main" val="321416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468124"/>
            <a:ext cx="11492458" cy="619825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07706" y="1103076"/>
            <a:ext cx="10576587" cy="5452775"/>
          </a:xfrm>
          <a:prstGeom prst="rect">
            <a:avLst/>
          </a:prstGeom>
        </p:spPr>
        <p:txBody>
          <a:bodyPr wrap="square">
            <a:spAutoFit/>
          </a:bodyPr>
          <a:lstStyle/>
          <a:p>
            <a:pPr algn="just">
              <a:lnSpc>
                <a:spcPts val="3800"/>
              </a:lnSpc>
            </a:pPr>
            <a:r>
              <a:rPr lang="en-US" altLang="zh-TW" sz="2800" dirty="0" smtClean="0"/>
              <a:t>Another </a:t>
            </a:r>
            <a:r>
              <a:rPr lang="en-US" altLang="zh-TW" sz="2800" dirty="0"/>
              <a:t>relation sharing these advantages—a semantic relation—is the part-whole (or HASA) relation, known to lexical semanticists as </a:t>
            </a:r>
            <a:r>
              <a:rPr lang="en-US" altLang="zh-TW" sz="2800" dirty="0" err="1"/>
              <a:t>meronymy</a:t>
            </a:r>
            <a:r>
              <a:rPr lang="en-US" altLang="zh-TW" sz="2800" dirty="0"/>
              <a:t>/</a:t>
            </a:r>
            <a:r>
              <a:rPr lang="en-US" altLang="zh-TW" sz="2800" dirty="0" err="1"/>
              <a:t>holonymy</a:t>
            </a:r>
            <a:r>
              <a:rPr lang="en-US" altLang="zh-TW" sz="2800" dirty="0"/>
              <a:t>. </a:t>
            </a:r>
            <a:endParaRPr lang="en-US" altLang="zh-TW" sz="2800" dirty="0" smtClean="0"/>
          </a:p>
          <a:p>
            <a:pPr algn="just">
              <a:lnSpc>
                <a:spcPts val="3800"/>
              </a:lnSpc>
            </a:pPr>
            <a:r>
              <a:rPr lang="en-US" altLang="zh-TW" sz="2800" dirty="0" smtClean="0"/>
              <a:t>A </a:t>
            </a:r>
            <a:r>
              <a:rPr lang="en-US" altLang="zh-TW" sz="2800" dirty="0"/>
              <a:t>concept represented by the </a:t>
            </a:r>
            <a:r>
              <a:rPr lang="en-US" altLang="zh-TW" sz="2800" dirty="0" err="1"/>
              <a:t>synset</a:t>
            </a:r>
            <a:r>
              <a:rPr lang="en-US" altLang="zh-TW" sz="2800" dirty="0"/>
              <a:t> {x, x′,...} is a meronym of a concept represented by the </a:t>
            </a:r>
            <a:r>
              <a:rPr lang="en-US" altLang="zh-TW" sz="2800" dirty="0" err="1"/>
              <a:t>synset</a:t>
            </a:r>
            <a:r>
              <a:rPr lang="en-US" altLang="zh-TW" sz="2800" dirty="0"/>
              <a:t> {y, y′,...} if native speakers of English accept sentences constructed from such frames as A y has an x (as a part) or An x is a part of y. </a:t>
            </a:r>
            <a:endParaRPr lang="en-US" altLang="zh-TW" sz="2800" dirty="0" smtClean="0"/>
          </a:p>
          <a:p>
            <a:pPr algn="just">
              <a:lnSpc>
                <a:spcPts val="3800"/>
              </a:lnSpc>
            </a:pPr>
            <a:r>
              <a:rPr lang="en-US" altLang="zh-TW" sz="2800" dirty="0" smtClean="0"/>
              <a:t>The </a:t>
            </a:r>
            <a:r>
              <a:rPr lang="en-US" altLang="zh-TW" sz="2800" dirty="0" err="1"/>
              <a:t>meronymic</a:t>
            </a:r>
            <a:r>
              <a:rPr lang="en-US" altLang="zh-TW" sz="2800" dirty="0"/>
              <a:t> relation is transitive (with qualifications) and asymmetrical (Cruse, 1986), and can be used to construct a part hierarchy (with some reservations, since a meronym can have many </a:t>
            </a:r>
            <a:r>
              <a:rPr lang="en-US" altLang="zh-TW" sz="2800" dirty="0" err="1"/>
              <a:t>holonyms</a:t>
            </a:r>
            <a:r>
              <a:rPr lang="en-US" altLang="zh-TW" sz="2800" dirty="0"/>
              <a:t>). </a:t>
            </a:r>
            <a:endParaRPr lang="en-US" altLang="zh-TW" sz="2800" dirty="0" smtClean="0"/>
          </a:p>
        </p:txBody>
      </p:sp>
      <p:sp>
        <p:nvSpPr>
          <p:cNvPr id="4" name="矩形 3"/>
          <p:cNvSpPr/>
          <p:nvPr/>
        </p:nvSpPr>
        <p:spPr>
          <a:xfrm>
            <a:off x="179883" y="319606"/>
            <a:ext cx="218856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solidFill>
                  <a:sysClr val="windowText" lastClr="000000"/>
                </a:solidFill>
              </a:rPr>
              <a:t>Meronymy</a:t>
            </a:r>
            <a:endParaRPr lang="zh-TW" altLang="en-US" sz="2800" dirty="0">
              <a:solidFill>
                <a:sysClr val="windowText" lastClr="000000"/>
              </a:solidFill>
            </a:endParaRPr>
          </a:p>
        </p:txBody>
      </p:sp>
    </p:spTree>
    <p:extLst>
      <p:ext uri="{BB962C8B-B14F-4D97-AF65-F5344CB8AC3E}">
        <p14:creationId xmlns:p14="http://schemas.microsoft.com/office/powerpoint/2010/main" val="367495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7516" y="691816"/>
            <a:ext cx="11036968" cy="547436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199830" y="1443841"/>
            <a:ext cx="9888592" cy="3970318"/>
          </a:xfrm>
          <a:prstGeom prst="rect">
            <a:avLst/>
          </a:prstGeom>
        </p:spPr>
        <p:txBody>
          <a:bodyPr wrap="square">
            <a:spAutoFit/>
          </a:bodyPr>
          <a:lstStyle/>
          <a:p>
            <a:pPr algn="just"/>
            <a:r>
              <a:rPr lang="en-US" altLang="zh-TW" sz="2800" dirty="0"/>
              <a:t>Standard alphabetical procedures for organizing lexical information put together words that are spelled alike and scatter words with similar or related meanings  haphazardly through the list.</a:t>
            </a:r>
          </a:p>
          <a:p>
            <a:pPr algn="just"/>
            <a:endParaRPr lang="en-US" altLang="zh-TW" sz="2800" dirty="0"/>
          </a:p>
          <a:p>
            <a:pPr algn="just"/>
            <a:r>
              <a:rPr lang="en-US" altLang="zh-TW" sz="2800" dirty="0"/>
              <a:t>1. no other  simple way </a:t>
            </a:r>
            <a:r>
              <a:rPr lang="en-US" altLang="zh-TW" sz="2800" dirty="0">
                <a:sym typeface="Wingdings" panose="05000000000000000000" pitchFamily="2" charset="2"/>
              </a:rPr>
              <a:t> </a:t>
            </a:r>
            <a:r>
              <a:rPr lang="en-US" altLang="zh-TW" sz="2800" dirty="0"/>
              <a:t>to keep track of what has been done</a:t>
            </a:r>
          </a:p>
          <a:p>
            <a:pPr algn="just"/>
            <a:r>
              <a:rPr lang="en-US" altLang="zh-TW" sz="2800" dirty="0"/>
              <a:t>2. for </a:t>
            </a:r>
            <a:r>
              <a:rPr lang="en-US" altLang="zh-TW" sz="2800" dirty="0" smtClean="0"/>
              <a:t>readers </a:t>
            </a:r>
            <a:r>
              <a:rPr lang="en-US" altLang="zh-TW" sz="2800" dirty="0">
                <a:sym typeface="Wingdings" panose="05000000000000000000" pitchFamily="2" charset="2"/>
              </a:rPr>
              <a:t></a:t>
            </a:r>
            <a:r>
              <a:rPr lang="en-US" altLang="zh-TW" sz="2800" dirty="0"/>
              <a:t> </a:t>
            </a:r>
            <a:r>
              <a:rPr lang="en-US" altLang="zh-TW" sz="2800" dirty="0" smtClean="0"/>
              <a:t>to find  </a:t>
            </a:r>
            <a:r>
              <a:rPr lang="en-US" altLang="zh-TW" sz="2800" dirty="0"/>
              <a:t>the word they are looking for. </a:t>
            </a:r>
          </a:p>
          <a:p>
            <a:pPr algn="just"/>
            <a:endParaRPr lang="en-US" altLang="zh-TW" sz="2800" dirty="0"/>
          </a:p>
          <a:p>
            <a:pPr algn="just"/>
            <a:r>
              <a:rPr lang="en-US" altLang="zh-TW" sz="2800" dirty="0"/>
              <a:t>Finding things on an alphabetical list can be tedious and time-consuming.</a:t>
            </a:r>
            <a:endParaRPr lang="zh-TW" altLang="en-US" sz="2800" dirty="0"/>
          </a:p>
        </p:txBody>
      </p:sp>
    </p:spTree>
    <p:extLst>
      <p:ext uri="{BB962C8B-B14F-4D97-AF65-F5344CB8AC3E}">
        <p14:creationId xmlns:p14="http://schemas.microsoft.com/office/powerpoint/2010/main" val="3621471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3035" y="746625"/>
            <a:ext cx="11225930" cy="536253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808590" y="1118177"/>
            <a:ext cx="10574820" cy="4619432"/>
          </a:xfrm>
          <a:prstGeom prst="rect">
            <a:avLst/>
          </a:prstGeom>
        </p:spPr>
        <p:txBody>
          <a:bodyPr wrap="square">
            <a:spAutoFit/>
          </a:bodyPr>
          <a:lstStyle/>
          <a:p>
            <a:pPr algn="just">
              <a:lnSpc>
                <a:spcPts val="3800"/>
              </a:lnSpc>
            </a:pPr>
            <a:r>
              <a:rPr lang="en-US" altLang="zh-TW" sz="2800" dirty="0"/>
              <a:t>These and other similar relations serve to organize the mental lexicon. They can be represented in WordNet by parenthetical groupings or by pointers (labeled arcs) from one </a:t>
            </a:r>
            <a:r>
              <a:rPr lang="en-US" altLang="zh-TW" sz="2800" dirty="0" err="1"/>
              <a:t>synset</a:t>
            </a:r>
            <a:r>
              <a:rPr lang="en-US" altLang="zh-TW" sz="2800" dirty="0"/>
              <a:t> to another. </a:t>
            </a:r>
            <a:endParaRPr lang="en-US" altLang="zh-TW" sz="2800" dirty="0" smtClean="0"/>
          </a:p>
          <a:p>
            <a:pPr algn="just">
              <a:lnSpc>
                <a:spcPts val="3800"/>
              </a:lnSpc>
            </a:pPr>
            <a:r>
              <a:rPr lang="en-US" altLang="zh-TW" sz="2800" dirty="0" smtClean="0"/>
              <a:t>These </a:t>
            </a:r>
            <a:r>
              <a:rPr lang="en-US" altLang="zh-TW" sz="2800" dirty="0"/>
              <a:t>relations represent associations that form a complex network; knowing where a word is situated in that network is an important part of knowing the word’s meaning. </a:t>
            </a:r>
            <a:endParaRPr lang="en-US" altLang="zh-TW" sz="2800" dirty="0" smtClean="0"/>
          </a:p>
          <a:p>
            <a:pPr algn="just">
              <a:lnSpc>
                <a:spcPts val="3800"/>
              </a:lnSpc>
            </a:pPr>
            <a:r>
              <a:rPr lang="en-US" altLang="zh-TW" sz="2800" dirty="0" smtClean="0"/>
              <a:t>It </a:t>
            </a:r>
            <a:r>
              <a:rPr lang="en-US" altLang="zh-TW" sz="2800" dirty="0"/>
              <a:t>is not profitable to discuss these relations in the abstract, however, because they play different roles in organizing the lexical knowledge associated with different syntactic categories.</a:t>
            </a:r>
          </a:p>
        </p:txBody>
      </p:sp>
    </p:spTree>
    <p:extLst>
      <p:ext uri="{BB962C8B-B14F-4D97-AF65-F5344CB8AC3E}">
        <p14:creationId xmlns:p14="http://schemas.microsoft.com/office/powerpoint/2010/main" val="1099626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059" y="524544"/>
            <a:ext cx="11215882" cy="580891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031507" y="1159496"/>
            <a:ext cx="10128985" cy="4965462"/>
          </a:xfrm>
          <a:prstGeom prst="rect">
            <a:avLst/>
          </a:prstGeom>
        </p:spPr>
        <p:txBody>
          <a:bodyPr wrap="square">
            <a:spAutoFit/>
          </a:bodyPr>
          <a:lstStyle/>
          <a:p>
            <a:pPr algn="just">
              <a:lnSpc>
                <a:spcPts val="3800"/>
              </a:lnSpc>
            </a:pPr>
            <a:r>
              <a:rPr lang="en-US" altLang="zh-TW" sz="2800" dirty="0"/>
              <a:t>An important class of lexical relations are the morphological relations between word forms</a:t>
            </a:r>
            <a:r>
              <a:rPr lang="en-US" altLang="zh-TW" sz="2800" dirty="0" smtClean="0"/>
              <a:t>.</a:t>
            </a:r>
          </a:p>
          <a:p>
            <a:pPr algn="just">
              <a:lnSpc>
                <a:spcPts val="3800"/>
              </a:lnSpc>
            </a:pPr>
            <a:r>
              <a:rPr lang="en-US" altLang="zh-TW" sz="2800" dirty="0" smtClean="0"/>
              <a:t>no </a:t>
            </a:r>
            <a:r>
              <a:rPr lang="en-US" altLang="zh-TW" sz="2800" dirty="0"/>
              <a:t>plans were made to include morphological relations in WordNet. </a:t>
            </a:r>
            <a:endParaRPr lang="en-US" altLang="zh-TW" sz="2800" dirty="0" smtClean="0"/>
          </a:p>
          <a:p>
            <a:pPr algn="just">
              <a:lnSpc>
                <a:spcPts val="3800"/>
              </a:lnSpc>
            </a:pPr>
            <a:r>
              <a:rPr lang="en-US" altLang="zh-TW" sz="2800" dirty="0" smtClean="0"/>
              <a:t>For </a:t>
            </a:r>
            <a:r>
              <a:rPr lang="en-US" altLang="zh-TW" sz="2800" dirty="0"/>
              <a:t>example, if someone put the computer’s cursor on the word trees and clicked a request for information, WordNet should not reply that the word was not in the database. </a:t>
            </a:r>
            <a:endParaRPr lang="en-US" altLang="zh-TW" sz="2800" dirty="0" smtClean="0"/>
          </a:p>
          <a:p>
            <a:pPr algn="just">
              <a:lnSpc>
                <a:spcPts val="3800"/>
              </a:lnSpc>
            </a:pPr>
            <a:r>
              <a:rPr lang="en-US" altLang="zh-TW" sz="2800" dirty="0" smtClean="0"/>
              <a:t>A </a:t>
            </a:r>
            <a:r>
              <a:rPr lang="en-US" altLang="zh-TW" sz="2800" dirty="0"/>
              <a:t>program was needed to strip off the plural suffix and then to look up tree, which certainly is in the database. </a:t>
            </a:r>
            <a:endParaRPr lang="en-US" altLang="zh-TW" sz="2800" dirty="0" smtClean="0"/>
          </a:p>
          <a:p>
            <a:pPr algn="just">
              <a:lnSpc>
                <a:spcPts val="3800"/>
              </a:lnSpc>
            </a:pPr>
            <a:r>
              <a:rPr lang="en-US" altLang="zh-TW" sz="2800" dirty="0" smtClean="0"/>
              <a:t>This </a:t>
            </a:r>
            <a:r>
              <a:rPr lang="en-US" altLang="zh-TW" sz="2800" dirty="0"/>
              <a:t>need led to the development of a program for dealing with inflectional morphology. </a:t>
            </a:r>
            <a:endParaRPr lang="en-US" altLang="zh-TW" sz="2800" dirty="0" smtClean="0"/>
          </a:p>
        </p:txBody>
      </p:sp>
      <p:sp>
        <p:nvSpPr>
          <p:cNvPr id="4" name="矩形 3"/>
          <p:cNvSpPr/>
          <p:nvPr/>
        </p:nvSpPr>
        <p:spPr>
          <a:xfrm>
            <a:off x="179883" y="319606"/>
            <a:ext cx="4107304" cy="63495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Morphological Relations</a:t>
            </a:r>
          </a:p>
        </p:txBody>
      </p:sp>
    </p:spTree>
    <p:extLst>
      <p:ext uri="{BB962C8B-B14F-4D97-AF65-F5344CB8AC3E}">
        <p14:creationId xmlns:p14="http://schemas.microsoft.com/office/powerpoint/2010/main" val="2485611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342863"/>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19527" y="888783"/>
            <a:ext cx="10752945" cy="4451090"/>
          </a:xfrm>
          <a:prstGeom prst="rect">
            <a:avLst/>
          </a:prstGeom>
        </p:spPr>
        <p:txBody>
          <a:bodyPr wrap="square">
            <a:spAutoFit/>
          </a:bodyPr>
          <a:lstStyle/>
          <a:p>
            <a:pPr algn="just">
              <a:lnSpc>
                <a:spcPts val="3800"/>
              </a:lnSpc>
            </a:pPr>
            <a:r>
              <a:rPr lang="en-US" altLang="zh-TW" sz="2800" dirty="0"/>
              <a:t>Although the inflectional morphology of English is relatively simple, writing a computer program to deal with it proved to be a more complex task than had been expected. Verbs are the major problem, of course, since there are four forms and many irregular verbs. But the software has been written and is presently available as part of the interface between the lexical database and the user. In the course of this development it became obvious that programs dealing with derivational morphology would greatly enhance the value of WordNet, but that more ambitious project has not yet been undertaken.</a:t>
            </a:r>
          </a:p>
        </p:txBody>
      </p:sp>
    </p:spTree>
    <p:extLst>
      <p:ext uri="{BB962C8B-B14F-4D97-AF65-F5344CB8AC3E}">
        <p14:creationId xmlns:p14="http://schemas.microsoft.com/office/powerpoint/2010/main" val="4271596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738149" y="1910590"/>
            <a:ext cx="6715702" cy="1446550"/>
          </a:xfrm>
          <a:prstGeom prst="rect">
            <a:avLst/>
          </a:prstGeom>
        </p:spPr>
        <p:txBody>
          <a:bodyPr wrap="square">
            <a:spAutoFit/>
          </a:bodyPr>
          <a:lstStyle/>
          <a:p>
            <a:pPr algn="ctr"/>
            <a:r>
              <a:rPr lang="en-US" altLang="zh-TW" sz="4400" dirty="0"/>
              <a:t>Nouns in WordNet: </a:t>
            </a:r>
            <a:endParaRPr lang="en-US" altLang="zh-TW" sz="4400" dirty="0" smtClean="0"/>
          </a:p>
          <a:p>
            <a:pPr algn="ctr"/>
            <a:r>
              <a:rPr lang="en-US" altLang="zh-TW" sz="4400" dirty="0" smtClean="0"/>
              <a:t>A </a:t>
            </a:r>
            <a:r>
              <a:rPr lang="en-US" altLang="zh-TW" sz="4400" dirty="0"/>
              <a:t>Lexical Inheritance System</a:t>
            </a:r>
            <a:endParaRPr lang="zh-TW" altLang="en-US" sz="4400" dirty="0"/>
          </a:p>
        </p:txBody>
      </p:sp>
      <p:sp>
        <p:nvSpPr>
          <p:cNvPr id="4" name="矩形 3"/>
          <p:cNvSpPr/>
          <p:nvPr/>
        </p:nvSpPr>
        <p:spPr>
          <a:xfrm>
            <a:off x="2279072" y="4419298"/>
            <a:ext cx="7633855" cy="461665"/>
          </a:xfrm>
          <a:prstGeom prst="rect">
            <a:avLst/>
          </a:prstGeom>
        </p:spPr>
        <p:txBody>
          <a:bodyPr wrap="square">
            <a:spAutoFit/>
          </a:bodyPr>
          <a:lstStyle/>
          <a:p>
            <a:pPr algn="ctr"/>
            <a:r>
              <a:rPr lang="en-US" altLang="zh-TW" sz="2400" dirty="0"/>
              <a:t>George A. Miller</a:t>
            </a:r>
            <a:endParaRPr lang="zh-TW" altLang="en-US" sz="2400" dirty="0"/>
          </a:p>
        </p:txBody>
      </p:sp>
      <p:sp>
        <p:nvSpPr>
          <p:cNvPr id="7" name="矩形 6"/>
          <p:cNvSpPr/>
          <p:nvPr/>
        </p:nvSpPr>
        <p:spPr>
          <a:xfrm>
            <a:off x="4845818" y="5366673"/>
            <a:ext cx="2500364" cy="400110"/>
          </a:xfrm>
          <a:prstGeom prst="rect">
            <a:avLst/>
          </a:prstGeom>
        </p:spPr>
        <p:txBody>
          <a:bodyPr wrap="none">
            <a:spAutoFit/>
          </a:bodyPr>
          <a:lstStyle/>
          <a:p>
            <a:r>
              <a:rPr lang="en-US" altLang="zh-TW" sz="2000" dirty="0"/>
              <a:t>(Revised August 1993)</a:t>
            </a:r>
            <a:endParaRPr lang="zh-TW" altLang="en-US" sz="2000" dirty="0"/>
          </a:p>
        </p:txBody>
      </p:sp>
    </p:spTree>
    <p:extLst>
      <p:ext uri="{BB962C8B-B14F-4D97-AF65-F5344CB8AC3E}">
        <p14:creationId xmlns:p14="http://schemas.microsoft.com/office/powerpoint/2010/main" val="3673373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2803" y="447817"/>
            <a:ext cx="11726394" cy="59623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43818" y="1071291"/>
            <a:ext cx="11295008" cy="4832092"/>
          </a:xfrm>
          <a:prstGeom prst="rect">
            <a:avLst/>
          </a:prstGeom>
        </p:spPr>
        <p:txBody>
          <a:bodyPr wrap="square">
            <a:spAutoFit/>
          </a:bodyPr>
          <a:lstStyle/>
          <a:p>
            <a:pPr algn="just"/>
            <a:r>
              <a:rPr lang="en-US" altLang="zh-TW" sz="2800" dirty="0"/>
              <a:t>Definitions of common nouns typically give a superordinate term plus distinguishing features; </a:t>
            </a:r>
            <a:endParaRPr lang="en-US" altLang="zh-TW" sz="2800" dirty="0" smtClean="0"/>
          </a:p>
          <a:p>
            <a:pPr algn="just"/>
            <a:r>
              <a:rPr lang="en-US" altLang="zh-TW" sz="2800" dirty="0" smtClean="0"/>
              <a:t>The </a:t>
            </a:r>
            <a:r>
              <a:rPr lang="en-US" altLang="zh-TW" sz="2800" dirty="0"/>
              <a:t>superordinate relation (hyponymy) generates a hierarchical semantic organization that is duplicated in the noun files by the use of labeled pointers between sets of synonyms (</a:t>
            </a:r>
            <a:r>
              <a:rPr lang="en-US" altLang="zh-TW" sz="2800" dirty="0" err="1"/>
              <a:t>synsets</a:t>
            </a:r>
            <a:r>
              <a:rPr lang="en-US" altLang="zh-TW" sz="2800" dirty="0"/>
              <a:t>). </a:t>
            </a:r>
            <a:endParaRPr lang="en-US" altLang="zh-TW" sz="2800" dirty="0" smtClean="0"/>
          </a:p>
          <a:p>
            <a:pPr algn="just"/>
            <a:r>
              <a:rPr lang="en-US" altLang="zh-TW" sz="2800" dirty="0" smtClean="0"/>
              <a:t>Distinguishing </a:t>
            </a:r>
            <a:r>
              <a:rPr lang="en-US" altLang="zh-TW" sz="2800" dirty="0"/>
              <a:t>features are entered in such a way as to create a lexical inheritance system, a system in which each word inherits the distinguishing features of all its </a:t>
            </a:r>
            <a:r>
              <a:rPr lang="en-US" altLang="zh-TW" sz="2800" dirty="0" err="1"/>
              <a:t>superordinates</a:t>
            </a:r>
            <a:r>
              <a:rPr lang="en-US" altLang="zh-TW" sz="2800" dirty="0"/>
              <a:t>. </a:t>
            </a:r>
            <a:endParaRPr lang="en-US" altLang="zh-TW" sz="2800" dirty="0" smtClean="0"/>
          </a:p>
          <a:p>
            <a:pPr algn="just"/>
            <a:r>
              <a:rPr lang="en-US" altLang="zh-TW" sz="2800" dirty="0" smtClean="0"/>
              <a:t>Three </a:t>
            </a:r>
            <a:r>
              <a:rPr lang="en-US" altLang="zh-TW" sz="2800" dirty="0"/>
              <a:t>types of distinguishing features are discussed: attributes (modification), parts (</a:t>
            </a:r>
            <a:r>
              <a:rPr lang="en-US" altLang="zh-TW" sz="2800" dirty="0" err="1"/>
              <a:t>meronymy</a:t>
            </a:r>
            <a:r>
              <a:rPr lang="en-US" altLang="zh-TW" sz="2800" dirty="0"/>
              <a:t>), and functions (predication), but only </a:t>
            </a:r>
            <a:r>
              <a:rPr lang="en-US" altLang="zh-TW" sz="2800" dirty="0" err="1"/>
              <a:t>meronymy</a:t>
            </a:r>
            <a:r>
              <a:rPr lang="en-US" altLang="zh-TW" sz="2800" dirty="0"/>
              <a:t> is presently implemented in the noun files. </a:t>
            </a:r>
            <a:endParaRPr lang="en-US" altLang="zh-TW" sz="2800" dirty="0" smtClean="0"/>
          </a:p>
        </p:txBody>
      </p:sp>
      <p:sp>
        <p:nvSpPr>
          <p:cNvPr id="4" name="矩形 3"/>
          <p:cNvSpPr/>
          <p:nvPr/>
        </p:nvSpPr>
        <p:spPr>
          <a:xfrm>
            <a:off x="0" y="74185"/>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4052783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738149" y="2249144"/>
            <a:ext cx="6715702" cy="769441"/>
          </a:xfrm>
          <a:prstGeom prst="rect">
            <a:avLst/>
          </a:prstGeom>
        </p:spPr>
        <p:txBody>
          <a:bodyPr wrap="square">
            <a:spAutoFit/>
          </a:bodyPr>
          <a:lstStyle/>
          <a:p>
            <a:pPr algn="ctr"/>
            <a:r>
              <a:rPr lang="en-US" altLang="zh-TW" sz="4400" dirty="0" smtClean="0"/>
              <a:t>Adjectives in WordNet</a:t>
            </a:r>
            <a:endParaRPr lang="zh-TW" altLang="en-US" sz="4400" dirty="0"/>
          </a:p>
        </p:txBody>
      </p:sp>
      <p:sp>
        <p:nvSpPr>
          <p:cNvPr id="4" name="矩形 3"/>
          <p:cNvSpPr/>
          <p:nvPr/>
        </p:nvSpPr>
        <p:spPr>
          <a:xfrm>
            <a:off x="2279072" y="4419298"/>
            <a:ext cx="7633855" cy="461665"/>
          </a:xfrm>
          <a:prstGeom prst="rect">
            <a:avLst/>
          </a:prstGeom>
        </p:spPr>
        <p:txBody>
          <a:bodyPr wrap="square">
            <a:spAutoFit/>
          </a:bodyPr>
          <a:lstStyle/>
          <a:p>
            <a:pPr algn="ctr"/>
            <a:r>
              <a:rPr lang="en-US" altLang="zh-TW" sz="2400" dirty="0"/>
              <a:t>Christiane </a:t>
            </a:r>
            <a:r>
              <a:rPr lang="en-US" altLang="zh-TW" sz="2400" dirty="0" err="1"/>
              <a:t>Fellbaum</a:t>
            </a:r>
            <a:r>
              <a:rPr lang="en-US" altLang="zh-TW" sz="2400" dirty="0"/>
              <a:t>, Derek Gross, and Katherine Miller</a:t>
            </a:r>
            <a:endParaRPr lang="zh-TW" altLang="en-US" sz="2400" dirty="0"/>
          </a:p>
        </p:txBody>
      </p:sp>
      <p:sp>
        <p:nvSpPr>
          <p:cNvPr id="7" name="矩形 6"/>
          <p:cNvSpPr/>
          <p:nvPr/>
        </p:nvSpPr>
        <p:spPr>
          <a:xfrm>
            <a:off x="4845818" y="5366673"/>
            <a:ext cx="2500364" cy="400110"/>
          </a:xfrm>
          <a:prstGeom prst="rect">
            <a:avLst/>
          </a:prstGeom>
        </p:spPr>
        <p:txBody>
          <a:bodyPr wrap="none">
            <a:spAutoFit/>
          </a:bodyPr>
          <a:lstStyle/>
          <a:p>
            <a:r>
              <a:rPr lang="en-US" altLang="zh-TW" sz="2000" dirty="0"/>
              <a:t>(Revised August 1993)</a:t>
            </a:r>
            <a:endParaRPr lang="zh-TW" altLang="en-US" sz="2000" dirty="0"/>
          </a:p>
        </p:txBody>
      </p:sp>
    </p:spTree>
    <p:extLst>
      <p:ext uri="{BB962C8B-B14F-4D97-AF65-F5344CB8AC3E}">
        <p14:creationId xmlns:p14="http://schemas.microsoft.com/office/powerpoint/2010/main" val="2009464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903" y="307806"/>
            <a:ext cx="11751267" cy="62728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57554" y="886816"/>
            <a:ext cx="11276891" cy="5693866"/>
          </a:xfrm>
          <a:prstGeom prst="rect">
            <a:avLst/>
          </a:prstGeom>
        </p:spPr>
        <p:txBody>
          <a:bodyPr wrap="square">
            <a:spAutoFit/>
          </a:bodyPr>
          <a:lstStyle/>
          <a:p>
            <a:pPr algn="just"/>
            <a:r>
              <a:rPr lang="en-US" altLang="zh-TW" sz="2800" dirty="0"/>
              <a:t>WordNet divides adjectives into two major classes: descriptive and relational. </a:t>
            </a:r>
            <a:r>
              <a:rPr lang="en-US" altLang="zh-TW" sz="2800" dirty="0" err="1"/>
              <a:t>Decriptive</a:t>
            </a:r>
            <a:r>
              <a:rPr lang="en-US" altLang="zh-TW" sz="2800" dirty="0"/>
              <a:t> adjectives ascribe to their head nouns values of (typically) bipolar attributes and consequently are organized in terms of binary oppositions (</a:t>
            </a:r>
            <a:r>
              <a:rPr lang="en-US" altLang="zh-TW" sz="2800" dirty="0" err="1"/>
              <a:t>antonymy</a:t>
            </a:r>
            <a:r>
              <a:rPr lang="en-US" altLang="zh-TW" sz="2800" dirty="0"/>
              <a:t>) and similarity of meaning (synonymy). Descriptive adjectives that do not have direct antonyms are said to have indirect antonyms by virtue of their semantic similarity to adjectives that do have direct antonyms. WordNet contains pointers between descriptive adjectives expressing a value of an attribute and the noun by which that attribute is lexicalized. Reference-modifying adjectives have special syntactic properties that distinguish them from other descriptive adjectives. Relational adjectives are assumed to be stylistic variants of modifying nouns and so are cross-referenced to the noun files. Chromatic color adjectives are regarded as a special case.</a:t>
            </a:r>
            <a:endParaRPr lang="zh-TW" altLang="en-US" sz="2800" dirty="0"/>
          </a:p>
        </p:txBody>
      </p:sp>
      <p:sp>
        <p:nvSpPr>
          <p:cNvPr id="4" name="矩形 3"/>
          <p:cNvSpPr/>
          <p:nvPr/>
        </p:nvSpPr>
        <p:spPr>
          <a:xfrm>
            <a:off x="180903" y="126145"/>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2311427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31075" y="1471029"/>
            <a:ext cx="8329353" cy="25686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931322" y="1349549"/>
            <a:ext cx="8329353" cy="256863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2390902" y="2249144"/>
            <a:ext cx="7410192" cy="769441"/>
          </a:xfrm>
          <a:prstGeom prst="rect">
            <a:avLst/>
          </a:prstGeom>
        </p:spPr>
        <p:txBody>
          <a:bodyPr wrap="square">
            <a:spAutoFit/>
          </a:bodyPr>
          <a:lstStyle/>
          <a:p>
            <a:pPr algn="ctr"/>
            <a:r>
              <a:rPr lang="en-US" altLang="zh-TW" sz="4400" dirty="0"/>
              <a:t>English Verbs as a Semantic Net</a:t>
            </a:r>
            <a:endParaRPr lang="zh-TW" altLang="en-US" sz="4400" dirty="0"/>
          </a:p>
        </p:txBody>
      </p:sp>
      <p:sp>
        <p:nvSpPr>
          <p:cNvPr id="4" name="矩形 3"/>
          <p:cNvSpPr/>
          <p:nvPr/>
        </p:nvSpPr>
        <p:spPr>
          <a:xfrm>
            <a:off x="2279072" y="4419298"/>
            <a:ext cx="7633855" cy="461665"/>
          </a:xfrm>
          <a:prstGeom prst="rect">
            <a:avLst/>
          </a:prstGeom>
        </p:spPr>
        <p:txBody>
          <a:bodyPr wrap="square">
            <a:spAutoFit/>
          </a:bodyPr>
          <a:lstStyle/>
          <a:p>
            <a:pPr algn="ctr"/>
            <a:r>
              <a:rPr lang="en-US" altLang="zh-TW" sz="2400" dirty="0"/>
              <a:t>Christiane </a:t>
            </a:r>
            <a:r>
              <a:rPr lang="en-US" altLang="zh-TW" sz="2400" dirty="0" err="1"/>
              <a:t>Fellbaum</a:t>
            </a:r>
            <a:endParaRPr lang="zh-TW" altLang="en-US" sz="2400" dirty="0"/>
          </a:p>
        </p:txBody>
      </p:sp>
    </p:spTree>
    <p:extLst>
      <p:ext uri="{BB962C8B-B14F-4D97-AF65-F5344CB8AC3E}">
        <p14:creationId xmlns:p14="http://schemas.microsoft.com/office/powerpoint/2010/main" val="36338344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0903" y="307806"/>
            <a:ext cx="11751267" cy="62728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613524" y="1243641"/>
            <a:ext cx="10964951" cy="4401205"/>
          </a:xfrm>
          <a:prstGeom prst="rect">
            <a:avLst/>
          </a:prstGeom>
        </p:spPr>
        <p:txBody>
          <a:bodyPr wrap="square">
            <a:spAutoFit/>
          </a:bodyPr>
          <a:lstStyle/>
          <a:p>
            <a:pPr algn="just"/>
            <a:r>
              <a:rPr lang="en-US" altLang="zh-TW" sz="2800" dirty="0"/>
              <a:t>This paper describes the semantic network of English verbs in WordNet. The semantic relations used to build networks of nouns and adjectives cannot be applied without modification, but have to be adapted to fit the semantics of verbs, which differ substantially from those of the other lexical categories. The nature of these relations is discussed, as is their distribution throughout different semantic groups of verbs, which determines certain idiosyncratic patterns of lexicalization. In addition, four variants of lexical entailment are distinguished, which interact in systematic ways with the semantic relations. Finally, the lexical properties of the different verb groups are outlined.</a:t>
            </a:r>
            <a:endParaRPr lang="zh-TW" altLang="en-US" sz="2800" dirty="0"/>
          </a:p>
        </p:txBody>
      </p:sp>
      <p:sp>
        <p:nvSpPr>
          <p:cNvPr id="4" name="矩形 3"/>
          <p:cNvSpPr/>
          <p:nvPr/>
        </p:nvSpPr>
        <p:spPr>
          <a:xfrm>
            <a:off x="180903" y="126145"/>
            <a:ext cx="2234045" cy="7634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ysClr val="windowText" lastClr="000000"/>
                </a:solidFill>
              </a:rPr>
              <a:t>ABSTRACT</a:t>
            </a:r>
            <a:endParaRPr lang="zh-TW" altLang="en-US" sz="2800" dirty="0">
              <a:solidFill>
                <a:sysClr val="windowText" lastClr="000000"/>
              </a:solidFill>
            </a:endParaRPr>
          </a:p>
        </p:txBody>
      </p:sp>
    </p:spTree>
    <p:extLst>
      <p:ext uri="{BB962C8B-B14F-4D97-AF65-F5344CB8AC3E}">
        <p14:creationId xmlns:p14="http://schemas.microsoft.com/office/powerpoint/2010/main" val="1353713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084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7516" y="586121"/>
            <a:ext cx="11036968" cy="547436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151704" y="797510"/>
            <a:ext cx="9888592" cy="5262979"/>
          </a:xfrm>
          <a:prstGeom prst="rect">
            <a:avLst/>
          </a:prstGeom>
        </p:spPr>
        <p:txBody>
          <a:bodyPr wrap="square">
            <a:spAutoFit/>
          </a:bodyPr>
          <a:lstStyle/>
          <a:p>
            <a:pPr algn="just"/>
            <a:r>
              <a:rPr lang="en-US" altLang="zh-TW" sz="2800" dirty="0"/>
              <a:t>In this age of computers.</a:t>
            </a:r>
          </a:p>
          <a:p>
            <a:pPr algn="just"/>
            <a:endParaRPr lang="en-US" altLang="zh-TW" sz="2800" dirty="0"/>
          </a:p>
          <a:p>
            <a:pPr algn="just"/>
            <a:r>
              <a:rPr lang="en-US" altLang="zh-TW" sz="2800" dirty="0"/>
              <a:t>1. resort to on-line dictionaries—lexical databases that can be read by computers—is that computers can search such alphabetical lists much faster than people can.</a:t>
            </a:r>
          </a:p>
          <a:p>
            <a:pPr algn="just"/>
            <a:endParaRPr lang="en-US" altLang="zh-TW" sz="2800" dirty="0"/>
          </a:p>
          <a:p>
            <a:pPr algn="just"/>
            <a:r>
              <a:rPr lang="en-US" altLang="zh-TW" sz="2800" dirty="0" smtClean="0"/>
              <a:t>2. A </a:t>
            </a:r>
            <a:r>
              <a:rPr lang="en-US" altLang="zh-TW" sz="2800" dirty="0"/>
              <a:t>dictionary entry can be available as soon as the target word is selected or typed into the keyboard.</a:t>
            </a:r>
          </a:p>
          <a:p>
            <a:pPr algn="just"/>
            <a:endParaRPr lang="en-US" altLang="zh-TW" sz="2800" dirty="0"/>
          </a:p>
          <a:p>
            <a:pPr algn="just"/>
            <a:r>
              <a:rPr lang="en-US" altLang="zh-TW" sz="2800" dirty="0"/>
              <a:t>WordNet is a proposal for a more effective combination of traditional lexicographic information and modern high-speed computation.</a:t>
            </a:r>
            <a:endParaRPr lang="zh-TW" altLang="en-US" sz="2800" dirty="0"/>
          </a:p>
        </p:txBody>
      </p:sp>
    </p:spTree>
    <p:extLst>
      <p:ext uri="{BB962C8B-B14F-4D97-AF65-F5344CB8AC3E}">
        <p14:creationId xmlns:p14="http://schemas.microsoft.com/office/powerpoint/2010/main" val="2390585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5859" y="1066552"/>
            <a:ext cx="10260281" cy="518731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629640" y="1666281"/>
            <a:ext cx="8932718" cy="4401205"/>
          </a:xfrm>
          <a:prstGeom prst="rect">
            <a:avLst/>
          </a:prstGeom>
        </p:spPr>
        <p:txBody>
          <a:bodyPr wrap="square">
            <a:spAutoFit/>
          </a:bodyPr>
          <a:lstStyle/>
          <a:p>
            <a:pPr algn="just"/>
            <a:r>
              <a:rPr lang="en-US" altLang="zh-TW" sz="2800" dirty="0"/>
              <a:t>Murray’s Oxford English Dictionary (1928) was compiled ‘‘on historical principles’’ and no one doubts the value of the OED in settling issues of word use or sense priority. By focusing on historical (diachronic) evidence, however, the OED, like other standard dictionaries, neglected questions concerning the synchronic organization of lexical knowledge</a:t>
            </a:r>
            <a:r>
              <a:rPr lang="en-US" altLang="zh-TW" sz="2800" dirty="0" smtClean="0"/>
              <a:t>.</a:t>
            </a:r>
          </a:p>
          <a:p>
            <a:pPr algn="just"/>
            <a:endParaRPr lang="en-US" altLang="zh-TW" sz="2800" dirty="0"/>
          </a:p>
          <a:p>
            <a:pPr algn="just"/>
            <a:r>
              <a:rPr lang="en-US" altLang="zh-TW" sz="2800" dirty="0"/>
              <a:t>The 20th Century has seen the emergence of psycholinguistics, an interdisciplinary field of research concerned with the cognitive bases of linguistic competence.</a:t>
            </a:r>
            <a:endParaRPr lang="zh-TW" altLang="en-US" sz="2800" dirty="0"/>
          </a:p>
        </p:txBody>
      </p:sp>
      <p:sp>
        <p:nvSpPr>
          <p:cNvPr id="4" name="矩形 3"/>
          <p:cNvSpPr/>
          <p:nvPr/>
        </p:nvSpPr>
        <p:spPr>
          <a:xfrm>
            <a:off x="596734" y="524753"/>
            <a:ext cx="2711643" cy="8416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err="1">
                <a:solidFill>
                  <a:sysClr val="windowText" lastClr="000000"/>
                </a:solidFill>
              </a:rPr>
              <a:t>Psycholexicology</a:t>
            </a:r>
            <a:endParaRPr lang="zh-TW" altLang="en-US" sz="2800" dirty="0">
              <a:solidFill>
                <a:sysClr val="windowText" lastClr="000000"/>
              </a:solidFill>
            </a:endParaRPr>
          </a:p>
        </p:txBody>
      </p:sp>
    </p:spTree>
    <p:extLst>
      <p:ext uri="{BB962C8B-B14F-4D97-AF65-F5344CB8AC3E}">
        <p14:creationId xmlns:p14="http://schemas.microsoft.com/office/powerpoint/2010/main" val="4138860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7516" y="586120"/>
            <a:ext cx="11036968" cy="57196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151704" y="797510"/>
            <a:ext cx="9888592" cy="5262979"/>
          </a:xfrm>
          <a:prstGeom prst="rect">
            <a:avLst/>
          </a:prstGeom>
        </p:spPr>
        <p:txBody>
          <a:bodyPr wrap="square">
            <a:spAutoFit/>
          </a:bodyPr>
          <a:lstStyle/>
          <a:p>
            <a:pPr algn="just"/>
            <a:r>
              <a:rPr lang="en-US" altLang="zh-TW" sz="2800" dirty="0"/>
              <a:t>In </a:t>
            </a:r>
            <a:r>
              <a:rPr lang="en-US" altLang="zh-TW" sz="2800" dirty="0">
                <a:solidFill>
                  <a:srgbClr val="FF0000"/>
                </a:solidFill>
              </a:rPr>
              <a:t>1985</a:t>
            </a:r>
            <a:r>
              <a:rPr lang="en-US" altLang="zh-TW" sz="2800" dirty="0"/>
              <a:t> a group of psychologists and linguists at Princeton University undertook to develop a lexical database along lines suggested by these investigations (Miller, 1985). </a:t>
            </a:r>
            <a:endParaRPr lang="en-US" altLang="zh-TW" sz="2800" dirty="0" smtClean="0"/>
          </a:p>
          <a:p>
            <a:pPr algn="just"/>
            <a:endParaRPr lang="en-US" altLang="zh-TW" sz="2800" dirty="0"/>
          </a:p>
          <a:p>
            <a:pPr algn="just"/>
            <a:r>
              <a:rPr lang="en-US" altLang="zh-TW" sz="2800" dirty="0" smtClean="0"/>
              <a:t>The </a:t>
            </a:r>
            <a:r>
              <a:rPr lang="en-US" altLang="zh-TW" sz="2800" dirty="0"/>
              <a:t>initial idea was to provide an aid to use in searching dictionaries conceptually, </a:t>
            </a:r>
            <a:r>
              <a:rPr lang="en-US" altLang="zh-TW" sz="2800" dirty="0">
                <a:solidFill>
                  <a:srgbClr val="FF0000"/>
                </a:solidFill>
              </a:rPr>
              <a:t>rather than merely alphabetically—it was to be used in close conjunction with an on-line dictionary of the conventional type.</a:t>
            </a:r>
            <a:r>
              <a:rPr lang="en-US" altLang="zh-TW" sz="2800" dirty="0"/>
              <a:t> </a:t>
            </a:r>
            <a:endParaRPr lang="en-US" altLang="zh-TW" sz="2800" dirty="0" smtClean="0"/>
          </a:p>
          <a:p>
            <a:pPr algn="just"/>
            <a:endParaRPr lang="en-US" altLang="zh-TW" sz="2800" dirty="0"/>
          </a:p>
          <a:p>
            <a:pPr algn="just"/>
            <a:r>
              <a:rPr lang="en-US" altLang="zh-TW" sz="2800" dirty="0" smtClean="0"/>
              <a:t>Inasmuch </a:t>
            </a:r>
            <a:r>
              <a:rPr lang="en-US" altLang="zh-TW" sz="2800" dirty="0"/>
              <a:t>as it instantiates hypotheses based on results of psycholinguistic research, WordNet can be said to be a dictionary based on psycholinguistic principles. </a:t>
            </a:r>
            <a:endParaRPr lang="zh-TW" altLang="en-US" sz="2800" dirty="0"/>
          </a:p>
        </p:txBody>
      </p:sp>
    </p:spTree>
    <p:extLst>
      <p:ext uri="{BB962C8B-B14F-4D97-AF65-F5344CB8AC3E}">
        <p14:creationId xmlns:p14="http://schemas.microsoft.com/office/powerpoint/2010/main" val="1055909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514" y="395514"/>
            <a:ext cx="11654971" cy="60669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02893" y="903205"/>
            <a:ext cx="11386214" cy="5262979"/>
          </a:xfrm>
          <a:prstGeom prst="rect">
            <a:avLst/>
          </a:prstGeom>
        </p:spPr>
        <p:txBody>
          <a:bodyPr wrap="square">
            <a:spAutoFit/>
          </a:bodyPr>
          <a:lstStyle/>
          <a:p>
            <a:r>
              <a:rPr lang="en-US" altLang="zh-TW" sz="2800" dirty="0"/>
              <a:t>most research of interest for </a:t>
            </a:r>
            <a:r>
              <a:rPr lang="en-US" altLang="zh-TW" sz="2800" dirty="0" err="1"/>
              <a:t>psycholexicology</a:t>
            </a:r>
            <a:r>
              <a:rPr lang="en-US" altLang="zh-TW" sz="2800" dirty="0"/>
              <a:t> </a:t>
            </a:r>
          </a:p>
          <a:p>
            <a:pPr marL="457200" indent="-457200">
              <a:buFont typeface="Wingdings" panose="05000000000000000000" pitchFamily="2" charset="2"/>
              <a:buChar char="à"/>
            </a:pPr>
            <a:r>
              <a:rPr lang="en-US" altLang="zh-TW" sz="2800" dirty="0" smtClean="0">
                <a:solidFill>
                  <a:srgbClr val="FF0000"/>
                </a:solidFill>
              </a:rPr>
              <a:t>small </a:t>
            </a:r>
            <a:r>
              <a:rPr lang="en-US" altLang="zh-TW" sz="2800" dirty="0">
                <a:solidFill>
                  <a:srgbClr val="FF0000"/>
                </a:solidFill>
              </a:rPr>
              <a:t>samples of the English </a:t>
            </a:r>
            <a:r>
              <a:rPr lang="en-US" altLang="zh-TW" sz="2800" dirty="0" smtClean="0">
                <a:solidFill>
                  <a:srgbClr val="FF0000"/>
                </a:solidFill>
              </a:rPr>
              <a:t>lexicon </a:t>
            </a:r>
            <a:r>
              <a:rPr lang="en-US" altLang="zh-TW" sz="2800" dirty="0" smtClean="0">
                <a:solidFill>
                  <a:srgbClr val="FF0000"/>
                </a:solidFill>
                <a:sym typeface="Wingdings" panose="05000000000000000000" pitchFamily="2" charset="2"/>
              </a:rPr>
              <a:t> </a:t>
            </a:r>
            <a:r>
              <a:rPr lang="en-US" altLang="zh-TW" sz="2800" dirty="0"/>
              <a:t>often </a:t>
            </a:r>
            <a:r>
              <a:rPr lang="en-US" altLang="zh-TW" sz="2800" dirty="0" smtClean="0"/>
              <a:t>concentrating </a:t>
            </a:r>
            <a:r>
              <a:rPr lang="en-US" altLang="zh-TW" sz="2800" dirty="0"/>
              <a:t>on </a:t>
            </a:r>
            <a:r>
              <a:rPr lang="en-US" altLang="zh-TW" sz="2800" dirty="0" smtClean="0">
                <a:solidFill>
                  <a:srgbClr val="FF0000"/>
                </a:solidFill>
              </a:rPr>
              <a:t>nouns</a:t>
            </a:r>
          </a:p>
          <a:p>
            <a:pPr marL="457200" indent="-457200">
              <a:buFont typeface="Wingdings" panose="05000000000000000000" pitchFamily="2" charset="2"/>
              <a:buChar char="à"/>
            </a:pPr>
            <a:endParaRPr lang="en-US" altLang="zh-TW" sz="2800" dirty="0">
              <a:solidFill>
                <a:srgbClr val="FF0000"/>
              </a:solidFill>
            </a:endParaRPr>
          </a:p>
          <a:p>
            <a:r>
              <a:rPr lang="en-US" altLang="zh-TW" sz="2800" dirty="0" smtClean="0"/>
              <a:t>an </a:t>
            </a:r>
            <a:r>
              <a:rPr lang="en-US" altLang="zh-TW" sz="2800" dirty="0"/>
              <a:t>interesting hypothesis</a:t>
            </a:r>
            <a:r>
              <a:rPr lang="en-US" altLang="zh-TW" sz="2800" dirty="0" smtClean="0"/>
              <a:t> </a:t>
            </a:r>
            <a:r>
              <a:rPr lang="en-US" altLang="zh-TW" sz="2800" dirty="0" smtClean="0">
                <a:sym typeface="Wingdings" panose="05000000000000000000" pitchFamily="2" charset="2"/>
              </a:rPr>
              <a:t> </a:t>
            </a:r>
            <a:r>
              <a:rPr lang="en-US" altLang="zh-TW" sz="2800" dirty="0"/>
              <a:t>fifty or a hundred words illustrating it are </a:t>
            </a:r>
            <a:r>
              <a:rPr lang="en-US" altLang="zh-TW" sz="2800" dirty="0" smtClean="0"/>
              <a:t>considered</a:t>
            </a:r>
          </a:p>
          <a:p>
            <a:endParaRPr lang="en-US" altLang="zh-TW" sz="2800" dirty="0">
              <a:solidFill>
                <a:srgbClr val="FF0000"/>
              </a:solidFill>
            </a:endParaRPr>
          </a:p>
          <a:p>
            <a:r>
              <a:rPr lang="en-US" altLang="zh-TW" sz="2800" dirty="0"/>
              <a:t>One motive for developing WordNet was to expose such hypotheses to the full range of the common vocabulary. </a:t>
            </a:r>
          </a:p>
          <a:p>
            <a:endParaRPr lang="en-US" altLang="zh-TW" sz="2800" dirty="0" smtClean="0">
              <a:solidFill>
                <a:srgbClr val="FF0000"/>
              </a:solidFill>
            </a:endParaRPr>
          </a:p>
          <a:p>
            <a:r>
              <a:rPr lang="en-US" altLang="zh-TW" sz="2800" dirty="0" smtClean="0"/>
              <a:t>WordNet </a:t>
            </a:r>
            <a:r>
              <a:rPr lang="en-US" altLang="zh-TW" sz="2800" dirty="0" smtClean="0">
                <a:sym typeface="Wingdings" panose="05000000000000000000" pitchFamily="2" charset="2"/>
              </a:rPr>
              <a:t> </a:t>
            </a:r>
            <a:r>
              <a:rPr lang="en-US" altLang="zh-TW" sz="2800" dirty="0"/>
              <a:t>approximately </a:t>
            </a:r>
            <a:r>
              <a:rPr lang="en-US" altLang="zh-TW" sz="2800" dirty="0">
                <a:solidFill>
                  <a:srgbClr val="FF0000"/>
                </a:solidFill>
              </a:rPr>
              <a:t>95,600 different word forms </a:t>
            </a:r>
            <a:r>
              <a:rPr lang="en-US" altLang="zh-TW" sz="2800" dirty="0"/>
              <a:t>(51,500 simple words and 44,100 collocations) organized into some 70,100 </a:t>
            </a:r>
            <a:r>
              <a:rPr lang="en-US" altLang="zh-TW" sz="2800" dirty="0">
                <a:solidFill>
                  <a:srgbClr val="FF0000"/>
                </a:solidFill>
              </a:rPr>
              <a:t>word meanings, or sets of synonyms</a:t>
            </a:r>
            <a:r>
              <a:rPr lang="en-US" altLang="zh-TW" sz="2800" dirty="0"/>
              <a:t>, and only the most robust hypotheses have survived.</a:t>
            </a:r>
            <a:endParaRPr lang="en-US" altLang="zh-TW" sz="2800" dirty="0" smtClean="0">
              <a:solidFill>
                <a:srgbClr val="FF0000"/>
              </a:solidFill>
            </a:endParaRPr>
          </a:p>
        </p:txBody>
      </p:sp>
    </p:spTree>
    <p:extLst>
      <p:ext uri="{BB962C8B-B14F-4D97-AF65-F5344CB8AC3E}">
        <p14:creationId xmlns:p14="http://schemas.microsoft.com/office/powerpoint/2010/main" val="235241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677987"/>
            <a:ext cx="11492458" cy="56490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69625" y="978739"/>
            <a:ext cx="11062742" cy="5047536"/>
          </a:xfrm>
          <a:prstGeom prst="rect">
            <a:avLst/>
          </a:prstGeom>
        </p:spPr>
        <p:txBody>
          <a:bodyPr wrap="square">
            <a:spAutoFit/>
          </a:bodyPr>
          <a:lstStyle/>
          <a:p>
            <a:pPr algn="just"/>
            <a:r>
              <a:rPr lang="en-US" altLang="zh-TW" sz="2800" dirty="0"/>
              <a:t>WordNet divides the lexicon into five categories: nouns, verbs, adjectives, adverbs, and function words. Actually, WordNet contains only nouns, verbs, adjectives, and adverbs</a:t>
            </a:r>
            <a:r>
              <a:rPr lang="en-US" altLang="zh-TW" sz="2800" dirty="0" smtClean="0"/>
              <a:t>.</a:t>
            </a:r>
          </a:p>
          <a:p>
            <a:pPr algn="just"/>
            <a:endParaRPr lang="en-US" altLang="zh-TW" sz="1400" dirty="0"/>
          </a:p>
          <a:p>
            <a:pPr algn="just"/>
            <a:r>
              <a:rPr lang="en-US" altLang="zh-TW" sz="2800" dirty="0" smtClean="0"/>
              <a:t>The realization that syntactic categories differ in subjective organization emerged first from studies of </a:t>
            </a:r>
            <a:r>
              <a:rPr lang="en-US" altLang="zh-TW" sz="2800" dirty="0" smtClean="0">
                <a:solidFill>
                  <a:srgbClr val="FF0000"/>
                </a:solidFill>
              </a:rPr>
              <a:t>word associations</a:t>
            </a:r>
            <a:r>
              <a:rPr lang="en-US" altLang="zh-TW" sz="2800" dirty="0" smtClean="0"/>
              <a:t>.</a:t>
            </a:r>
          </a:p>
          <a:p>
            <a:pPr algn="just"/>
            <a:r>
              <a:rPr lang="en-US" altLang="zh-TW" sz="2800" dirty="0" err="1"/>
              <a:t>Fillenbaum</a:t>
            </a:r>
            <a:r>
              <a:rPr lang="en-US" altLang="zh-TW" sz="2800" dirty="0"/>
              <a:t> and Jones (1965), for example, asked English speaking subjects to give the first word they thought of in response to highly familiar words drawn from different syntactic categories. The modal response category was the same as the category of the probe word: noun probes elicited nouns responses 79% of </a:t>
            </a:r>
            <a:r>
              <a:rPr lang="en-US" altLang="zh-TW" sz="2800" dirty="0" smtClean="0"/>
              <a:t>the</a:t>
            </a:r>
            <a:r>
              <a:rPr lang="zh-TW" altLang="en-US" sz="2800" dirty="0" smtClean="0"/>
              <a:t> </a:t>
            </a:r>
            <a:r>
              <a:rPr lang="en-US" altLang="zh-TW" sz="2800" dirty="0" smtClean="0"/>
              <a:t>time</a:t>
            </a:r>
            <a:r>
              <a:rPr lang="en-US" altLang="zh-TW" sz="2800" dirty="0"/>
              <a:t>, adjectives elicited </a:t>
            </a:r>
            <a:r>
              <a:rPr lang="en-US" altLang="zh-TW" sz="2800" dirty="0" smtClean="0"/>
              <a:t>adjectives </a:t>
            </a:r>
            <a:r>
              <a:rPr lang="en-US" altLang="zh-TW" sz="2800" dirty="0"/>
              <a:t>65% of the time, and verbs elicited verbs 43% of the time. </a:t>
            </a:r>
            <a:endParaRPr lang="zh-TW" altLang="en-US" sz="2800" dirty="0"/>
          </a:p>
        </p:txBody>
      </p:sp>
    </p:spTree>
    <p:extLst>
      <p:ext uri="{BB962C8B-B14F-4D97-AF65-F5344CB8AC3E}">
        <p14:creationId xmlns:p14="http://schemas.microsoft.com/office/powerpoint/2010/main" val="1298677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71" y="677987"/>
            <a:ext cx="11492458" cy="554293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564629" y="1443841"/>
            <a:ext cx="11062742" cy="3970318"/>
          </a:xfrm>
          <a:prstGeom prst="rect">
            <a:avLst/>
          </a:prstGeom>
        </p:spPr>
        <p:txBody>
          <a:bodyPr wrap="square">
            <a:spAutoFit/>
          </a:bodyPr>
          <a:lstStyle/>
          <a:p>
            <a:pPr algn="just"/>
            <a:r>
              <a:rPr lang="en-US" altLang="zh-TW" sz="2800" dirty="0" smtClean="0"/>
              <a:t>Price</a:t>
            </a:r>
            <a:r>
              <a:rPr lang="zh-TW" altLang="en-US" sz="2800" dirty="0" smtClean="0"/>
              <a:t>：</a:t>
            </a:r>
            <a:r>
              <a:rPr lang="en-US" altLang="zh-TW" sz="2800" dirty="0" smtClean="0"/>
              <a:t>imposing </a:t>
            </a:r>
            <a:r>
              <a:rPr lang="en-US" altLang="zh-TW" sz="2800" dirty="0"/>
              <a:t>this syntactic categorization on WordNet is </a:t>
            </a:r>
            <a:r>
              <a:rPr lang="en-US" altLang="zh-TW" sz="2800" dirty="0">
                <a:solidFill>
                  <a:srgbClr val="FF0000"/>
                </a:solidFill>
              </a:rPr>
              <a:t>a certain amount of redundancy</a:t>
            </a:r>
            <a:r>
              <a:rPr lang="en-US" altLang="zh-TW" sz="2800" dirty="0"/>
              <a:t> that conventional dictionaries avoid—words like back, for example, turn up in more than one category. </a:t>
            </a:r>
            <a:endParaRPr lang="en-US" altLang="zh-TW" sz="2800" dirty="0" smtClean="0"/>
          </a:p>
          <a:p>
            <a:pPr algn="just"/>
            <a:r>
              <a:rPr lang="en-US" altLang="zh-TW" sz="2800" dirty="0" smtClean="0"/>
              <a:t>Advantage</a:t>
            </a:r>
            <a:r>
              <a:rPr lang="zh-TW" altLang="en-US" sz="2800" dirty="0" smtClean="0"/>
              <a:t>：</a:t>
            </a:r>
            <a:r>
              <a:rPr lang="en-US" altLang="zh-TW" sz="2800" dirty="0" smtClean="0">
                <a:solidFill>
                  <a:srgbClr val="FF0000"/>
                </a:solidFill>
              </a:rPr>
              <a:t>fundamental </a:t>
            </a:r>
            <a:r>
              <a:rPr lang="en-US" altLang="zh-TW" sz="2800" dirty="0">
                <a:solidFill>
                  <a:srgbClr val="FF0000"/>
                </a:solidFill>
              </a:rPr>
              <a:t>differences in the semantic organization </a:t>
            </a:r>
            <a:r>
              <a:rPr lang="en-US" altLang="zh-TW" sz="2800" dirty="0"/>
              <a:t>of these syntactic categories can </a:t>
            </a:r>
            <a:r>
              <a:rPr lang="en-US" altLang="zh-TW" sz="2800" dirty="0">
                <a:solidFill>
                  <a:srgbClr val="FF0000"/>
                </a:solidFill>
              </a:rPr>
              <a:t>be clearly</a:t>
            </a:r>
            <a:r>
              <a:rPr lang="en-US" altLang="zh-TW" sz="2800" dirty="0"/>
              <a:t> seen and systematically </a:t>
            </a:r>
            <a:r>
              <a:rPr lang="en-US" altLang="zh-TW" sz="2800" dirty="0" smtClean="0"/>
              <a:t>exploited.</a:t>
            </a:r>
          </a:p>
          <a:p>
            <a:pPr algn="just"/>
            <a:endParaRPr lang="en-US" altLang="zh-TW" sz="2800" dirty="0" smtClean="0"/>
          </a:p>
          <a:p>
            <a:pPr algn="just"/>
            <a:r>
              <a:rPr lang="en-US" altLang="zh-TW" sz="2800" dirty="0" smtClean="0"/>
              <a:t>the </a:t>
            </a:r>
            <a:r>
              <a:rPr lang="en-US" altLang="zh-TW" sz="2800" dirty="0"/>
              <a:t>papers following this one, nouns are organized in lexical memory as </a:t>
            </a:r>
            <a:r>
              <a:rPr lang="en-US" altLang="zh-TW" sz="2800" dirty="0">
                <a:solidFill>
                  <a:srgbClr val="FF0000"/>
                </a:solidFill>
              </a:rPr>
              <a:t>topical hierarchies</a:t>
            </a:r>
            <a:r>
              <a:rPr lang="en-US" altLang="zh-TW" sz="2800" dirty="0"/>
              <a:t>, verbs are organized by </a:t>
            </a:r>
            <a:r>
              <a:rPr lang="en-US" altLang="zh-TW" sz="2800" dirty="0">
                <a:solidFill>
                  <a:srgbClr val="FF0000"/>
                </a:solidFill>
              </a:rPr>
              <a:t>a variety of entailment relations</a:t>
            </a:r>
            <a:r>
              <a:rPr lang="en-US" altLang="zh-TW" sz="2800" dirty="0"/>
              <a:t>, and adjectives and adverbs are organized as </a:t>
            </a:r>
            <a:r>
              <a:rPr lang="en-US" altLang="zh-TW" sz="2800" dirty="0">
                <a:solidFill>
                  <a:srgbClr val="FF0000"/>
                </a:solidFill>
              </a:rPr>
              <a:t>N-dimensional hyperspaces</a:t>
            </a:r>
            <a:r>
              <a:rPr lang="en-US" altLang="zh-TW" sz="2800" dirty="0"/>
              <a:t>. </a:t>
            </a:r>
            <a:endParaRPr lang="en-US" altLang="zh-TW" sz="2800" dirty="0" smtClean="0"/>
          </a:p>
        </p:txBody>
      </p:sp>
    </p:spTree>
    <p:extLst>
      <p:ext uri="{BB962C8B-B14F-4D97-AF65-F5344CB8AC3E}">
        <p14:creationId xmlns:p14="http://schemas.microsoft.com/office/powerpoint/2010/main" val="2189984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正黑體">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8671</Words>
  <Application>Microsoft Office PowerPoint</Application>
  <PresentationFormat>寬螢幕</PresentationFormat>
  <Paragraphs>309</Paragraphs>
  <Slides>39</Slides>
  <Notes>38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微軟正黑體</vt:lpstr>
      <vt:lpstr>新細明體</vt:lpstr>
      <vt:lpstr>Arial</vt:lpstr>
      <vt:lpstr>Calibri</vt:lpstr>
      <vt:lpstr>Calibri Light</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ting</cp:lastModifiedBy>
  <cp:revision>56</cp:revision>
  <dcterms:created xsi:type="dcterms:W3CDTF">2021-01-22T14:45:30Z</dcterms:created>
  <dcterms:modified xsi:type="dcterms:W3CDTF">2021-02-23T05:12:54Z</dcterms:modified>
</cp:coreProperties>
</file>