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sldIdLst>
    <p:sldId id="258" r:id="rId3"/>
    <p:sldId id="259" r:id="rId4"/>
    <p:sldId id="277" r:id="rId5"/>
    <p:sldId id="260" r:id="rId6"/>
    <p:sldId id="273" r:id="rId7"/>
    <p:sldId id="275" r:id="rId8"/>
    <p:sldId id="274" r:id="rId9"/>
    <p:sldId id="267" r:id="rId10"/>
    <p:sldId id="262" r:id="rId11"/>
    <p:sldId id="278" r:id="rId12"/>
    <p:sldId id="276" r:id="rId13"/>
    <p:sldId id="263" r:id="rId14"/>
    <p:sldId id="264" r:id="rId15"/>
    <p:sldId id="270" r:id="rId16"/>
    <p:sldId id="272" r:id="rId17"/>
    <p:sldId id="279" r:id="rId18"/>
    <p:sldId id="282"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4FD"/>
    <a:srgbClr val="17671F"/>
    <a:srgbClr val="007375"/>
    <a:srgbClr val="08CC11"/>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87" autoAdjust="0"/>
    <p:restoredTop sz="94383" autoAdjust="0"/>
  </p:normalViewPr>
  <p:slideViewPr>
    <p:cSldViewPr snapToGrid="0">
      <p:cViewPr>
        <p:scale>
          <a:sx n="100" d="100"/>
          <a:sy n="100" d="100"/>
        </p:scale>
        <p:origin x="1176"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0C5A-AC68-4A34-8F5B-82DBEE0DC856}" type="doc">
      <dgm:prSet loTypeId="urn:microsoft.com/office/officeart/2008/layout/AlternatingHexagons" loCatId="list" qsTypeId="urn:microsoft.com/office/officeart/2005/8/quickstyle/simple3" qsCatId="simple" csTypeId="urn:microsoft.com/office/officeart/2005/8/colors/accent1_5" csCatId="accent1" phldr="1"/>
      <dgm:spPr/>
      <dgm:t>
        <a:bodyPr/>
        <a:lstStyle/>
        <a:p>
          <a:endParaRPr lang="en-US"/>
        </a:p>
      </dgm:t>
    </dgm:pt>
    <dgm:pt modelId="{98308028-9A6B-417A-B784-BB360A7365AE}">
      <dgm:prSet phldrT="[Text]" custT="1"/>
      <dgm:spPr/>
      <dgm:t>
        <a:bodyPr/>
        <a:lstStyle/>
        <a:p>
          <a:r>
            <a:rPr lang="en-US" sz="1500" dirty="0">
              <a:latin typeface="Times New Roman" panose="02020603050405020304" pitchFamily="18" charset="0"/>
              <a:cs typeface="Times New Roman" panose="02020603050405020304" pitchFamily="18" charset="0"/>
            </a:rPr>
            <a:t>Homeowners</a:t>
          </a:r>
        </a:p>
      </dgm:t>
    </dgm:pt>
    <dgm:pt modelId="{08199082-9471-41D5-ADAB-C07D5B4B6F0F}" type="parTrans" cxnId="{9B9DB4AE-066D-46F2-813E-F69300259D2D}">
      <dgm:prSet/>
      <dgm:spPr/>
      <dgm:t>
        <a:bodyPr/>
        <a:lstStyle/>
        <a:p>
          <a:endParaRPr lang="en-US"/>
        </a:p>
      </dgm:t>
    </dgm:pt>
    <dgm:pt modelId="{3AF52AFD-67EE-4795-A0EE-CD135427D258}" type="sibTrans" cxnId="{9B9DB4AE-066D-46F2-813E-F69300259D2D}">
      <dgm:prSet custT="1"/>
      <dgm:spPr/>
      <dgm:t>
        <a:bodyPr/>
        <a:lstStyle/>
        <a:p>
          <a:r>
            <a:rPr lang="en-US" sz="1500" dirty="0">
              <a:latin typeface="Times New Roman" panose="02020603050405020304" pitchFamily="18" charset="0"/>
              <a:cs typeface="Times New Roman" panose="02020603050405020304" pitchFamily="18" charset="0"/>
            </a:rPr>
            <a:t>Businesses </a:t>
          </a:r>
        </a:p>
      </dgm:t>
    </dgm:pt>
    <dgm:pt modelId="{B4795BC1-2D3B-466E-8666-285C57383420}">
      <dgm:prSet phldrT="[Text]" custT="1"/>
      <dgm:spPr/>
      <dgm:t>
        <a:bodyPr/>
        <a:lstStyle/>
        <a:p>
          <a:r>
            <a:rPr lang="en-US" sz="1500" dirty="0">
              <a:latin typeface="Times New Roman" panose="02020603050405020304" pitchFamily="18" charset="0"/>
              <a:cs typeface="Times New Roman" panose="02020603050405020304" pitchFamily="18" charset="0"/>
            </a:rPr>
            <a:t>Indigenous Communities </a:t>
          </a:r>
        </a:p>
      </dgm:t>
    </dgm:pt>
    <dgm:pt modelId="{44639BC8-3308-4FF7-BE70-90179D054ED8}" type="parTrans" cxnId="{CCDB23EC-25DB-4DA2-9095-C1337E6B39F5}">
      <dgm:prSet/>
      <dgm:spPr/>
      <dgm:t>
        <a:bodyPr/>
        <a:lstStyle/>
        <a:p>
          <a:endParaRPr lang="en-US"/>
        </a:p>
      </dgm:t>
    </dgm:pt>
    <dgm:pt modelId="{57D2CDB7-B7F3-4B58-9EDE-83CD915E2B15}" type="sibTrans" cxnId="{CCDB23EC-25DB-4DA2-9095-C1337E6B39F5}">
      <dgm:prSet custT="1"/>
      <dgm:spPr/>
      <dgm:t>
        <a:bodyPr/>
        <a:lstStyle/>
        <a:p>
          <a:r>
            <a:rPr lang="en-US" sz="1500" dirty="0">
              <a:latin typeface="Times New Roman" panose="02020603050405020304" pitchFamily="18" charset="0"/>
              <a:cs typeface="Times New Roman" panose="02020603050405020304" pitchFamily="18" charset="0"/>
            </a:rPr>
            <a:t>Green tech companies</a:t>
          </a:r>
        </a:p>
      </dgm:t>
    </dgm:pt>
    <dgm:pt modelId="{65B4E7A6-9A72-40FF-BFCD-30DB0F6FBBA4}">
      <dgm:prSet custT="1"/>
      <dgm:spPr/>
      <dgm:t>
        <a:bodyPr/>
        <a:lstStyle/>
        <a:p>
          <a:r>
            <a:rPr lang="en-US" sz="1500" dirty="0">
              <a:latin typeface="Times New Roman" panose="02020603050405020304" pitchFamily="18" charset="0"/>
              <a:cs typeface="Times New Roman" panose="02020603050405020304" pitchFamily="18" charset="0"/>
            </a:rPr>
            <a:t>Students</a:t>
          </a:r>
        </a:p>
      </dgm:t>
    </dgm:pt>
    <dgm:pt modelId="{64415126-EDFC-4ACD-AA0B-7DC1927097DD}" type="parTrans" cxnId="{560317DB-CE96-482E-A937-92F9422B8FC0}">
      <dgm:prSet/>
      <dgm:spPr/>
      <dgm:t>
        <a:bodyPr/>
        <a:lstStyle/>
        <a:p>
          <a:endParaRPr lang="en-US"/>
        </a:p>
      </dgm:t>
    </dgm:pt>
    <dgm:pt modelId="{2B01C572-0592-49C6-8E51-1A2D76253ACB}" type="sibTrans" cxnId="{560317DB-CE96-482E-A937-92F9422B8FC0}">
      <dgm:prSet custT="1"/>
      <dgm:spPr/>
      <dgm:t>
        <a:bodyPr/>
        <a:lstStyle/>
        <a:p>
          <a:r>
            <a:rPr lang="en-US" sz="1500" dirty="0">
              <a:latin typeface="Times New Roman" panose="02020603050405020304" pitchFamily="18" charset="0"/>
              <a:cs typeface="Times New Roman" panose="02020603050405020304" pitchFamily="18" charset="0"/>
            </a:rPr>
            <a:t>Workforce</a:t>
          </a:r>
        </a:p>
      </dgm:t>
    </dgm:pt>
    <dgm:pt modelId="{F357049A-B06E-439A-92A6-0AEEE7D41AF1}" type="pres">
      <dgm:prSet presAssocID="{9E180C5A-AC68-4A34-8F5B-82DBEE0DC856}" presName="Name0" presStyleCnt="0">
        <dgm:presLayoutVars>
          <dgm:chMax/>
          <dgm:chPref/>
          <dgm:dir/>
          <dgm:animLvl val="lvl"/>
        </dgm:presLayoutVars>
      </dgm:prSet>
      <dgm:spPr/>
    </dgm:pt>
    <dgm:pt modelId="{2196BD40-606C-4C14-9303-70174F37F345}" type="pres">
      <dgm:prSet presAssocID="{98308028-9A6B-417A-B784-BB360A7365AE}" presName="composite" presStyleCnt="0"/>
      <dgm:spPr/>
    </dgm:pt>
    <dgm:pt modelId="{BEBB3354-8D37-42F9-A4EF-0D60633DCB94}" type="pres">
      <dgm:prSet presAssocID="{98308028-9A6B-417A-B784-BB360A7365AE}" presName="Parent1" presStyleLbl="node1" presStyleIdx="0" presStyleCnt="6">
        <dgm:presLayoutVars>
          <dgm:chMax val="1"/>
          <dgm:chPref val="1"/>
          <dgm:bulletEnabled val="1"/>
        </dgm:presLayoutVars>
      </dgm:prSet>
      <dgm:spPr/>
    </dgm:pt>
    <dgm:pt modelId="{2316EEAD-CFA6-4EBF-861D-1FE0CEDCB36A}" type="pres">
      <dgm:prSet presAssocID="{98308028-9A6B-417A-B784-BB360A7365AE}" presName="Childtext1" presStyleLbl="revTx" presStyleIdx="0" presStyleCnt="3">
        <dgm:presLayoutVars>
          <dgm:chMax val="0"/>
          <dgm:chPref val="0"/>
          <dgm:bulletEnabled val="1"/>
        </dgm:presLayoutVars>
      </dgm:prSet>
      <dgm:spPr/>
    </dgm:pt>
    <dgm:pt modelId="{645ADD88-C886-4D65-AB95-45818DACA25A}" type="pres">
      <dgm:prSet presAssocID="{98308028-9A6B-417A-B784-BB360A7365AE}" presName="BalanceSpacing" presStyleCnt="0"/>
      <dgm:spPr/>
    </dgm:pt>
    <dgm:pt modelId="{1F4BC006-4808-43C8-BD89-CFF9EF45AACC}" type="pres">
      <dgm:prSet presAssocID="{98308028-9A6B-417A-B784-BB360A7365AE}" presName="BalanceSpacing1" presStyleCnt="0"/>
      <dgm:spPr/>
    </dgm:pt>
    <dgm:pt modelId="{F043B8A9-045B-4648-A612-EF72771BE3C3}" type="pres">
      <dgm:prSet presAssocID="{3AF52AFD-67EE-4795-A0EE-CD135427D258}" presName="Accent1Text" presStyleLbl="node1" presStyleIdx="1" presStyleCnt="6"/>
      <dgm:spPr/>
    </dgm:pt>
    <dgm:pt modelId="{40EC0E0C-A136-47E7-B404-31A6705B6493}" type="pres">
      <dgm:prSet presAssocID="{3AF52AFD-67EE-4795-A0EE-CD135427D258}" presName="spaceBetweenRectangles" presStyleCnt="0"/>
      <dgm:spPr/>
    </dgm:pt>
    <dgm:pt modelId="{F99D91F6-996F-4664-970B-DFA08D9F140C}" type="pres">
      <dgm:prSet presAssocID="{B4795BC1-2D3B-466E-8666-285C57383420}" presName="composite" presStyleCnt="0"/>
      <dgm:spPr/>
    </dgm:pt>
    <dgm:pt modelId="{402C1540-BD5C-465F-A8DB-56AA57EC3288}" type="pres">
      <dgm:prSet presAssocID="{B4795BC1-2D3B-466E-8666-285C57383420}" presName="Parent1" presStyleLbl="node1" presStyleIdx="2" presStyleCnt="6">
        <dgm:presLayoutVars>
          <dgm:chMax val="1"/>
          <dgm:chPref val="1"/>
          <dgm:bulletEnabled val="1"/>
        </dgm:presLayoutVars>
      </dgm:prSet>
      <dgm:spPr/>
    </dgm:pt>
    <dgm:pt modelId="{4C42C811-CAE3-4C40-8346-46FA830D89F5}" type="pres">
      <dgm:prSet presAssocID="{B4795BC1-2D3B-466E-8666-285C57383420}" presName="Childtext1" presStyleLbl="revTx" presStyleIdx="1" presStyleCnt="3">
        <dgm:presLayoutVars>
          <dgm:chMax val="0"/>
          <dgm:chPref val="0"/>
          <dgm:bulletEnabled val="1"/>
        </dgm:presLayoutVars>
      </dgm:prSet>
      <dgm:spPr/>
    </dgm:pt>
    <dgm:pt modelId="{3F83746A-A658-4876-9B28-6837F8DF2D9C}" type="pres">
      <dgm:prSet presAssocID="{B4795BC1-2D3B-466E-8666-285C57383420}" presName="BalanceSpacing" presStyleCnt="0"/>
      <dgm:spPr/>
    </dgm:pt>
    <dgm:pt modelId="{361058FF-30AF-4761-BBF8-AAB4B5FDE98A}" type="pres">
      <dgm:prSet presAssocID="{B4795BC1-2D3B-466E-8666-285C57383420}" presName="BalanceSpacing1" presStyleCnt="0"/>
      <dgm:spPr/>
    </dgm:pt>
    <dgm:pt modelId="{04608E98-F3FA-4603-B38A-21F80B4F0750}" type="pres">
      <dgm:prSet presAssocID="{57D2CDB7-B7F3-4B58-9EDE-83CD915E2B15}" presName="Accent1Text" presStyleLbl="node1" presStyleIdx="3" presStyleCnt="6"/>
      <dgm:spPr/>
    </dgm:pt>
    <dgm:pt modelId="{58C26921-A435-4127-9A15-59C8F094239C}" type="pres">
      <dgm:prSet presAssocID="{57D2CDB7-B7F3-4B58-9EDE-83CD915E2B15}" presName="spaceBetweenRectangles" presStyleCnt="0"/>
      <dgm:spPr/>
    </dgm:pt>
    <dgm:pt modelId="{80D7FC86-FE64-49E6-B839-444AF79C646A}" type="pres">
      <dgm:prSet presAssocID="{65B4E7A6-9A72-40FF-BFCD-30DB0F6FBBA4}" presName="composite" presStyleCnt="0"/>
      <dgm:spPr/>
    </dgm:pt>
    <dgm:pt modelId="{07C73FB8-9731-440D-8933-4A061ED09ED4}" type="pres">
      <dgm:prSet presAssocID="{65B4E7A6-9A72-40FF-BFCD-30DB0F6FBBA4}" presName="Parent1" presStyleLbl="node1" presStyleIdx="4" presStyleCnt="6">
        <dgm:presLayoutVars>
          <dgm:chMax val="1"/>
          <dgm:chPref val="1"/>
          <dgm:bulletEnabled val="1"/>
        </dgm:presLayoutVars>
      </dgm:prSet>
      <dgm:spPr/>
    </dgm:pt>
    <dgm:pt modelId="{CDC695EE-809F-4C8A-BC4C-5EB88CE29A44}" type="pres">
      <dgm:prSet presAssocID="{65B4E7A6-9A72-40FF-BFCD-30DB0F6FBBA4}" presName="Childtext1" presStyleLbl="revTx" presStyleIdx="2" presStyleCnt="3">
        <dgm:presLayoutVars>
          <dgm:chMax val="0"/>
          <dgm:chPref val="0"/>
          <dgm:bulletEnabled val="1"/>
        </dgm:presLayoutVars>
      </dgm:prSet>
      <dgm:spPr/>
    </dgm:pt>
    <dgm:pt modelId="{0983CBB4-680F-42F6-AF85-8CAF391193AA}" type="pres">
      <dgm:prSet presAssocID="{65B4E7A6-9A72-40FF-BFCD-30DB0F6FBBA4}" presName="BalanceSpacing" presStyleCnt="0"/>
      <dgm:spPr/>
    </dgm:pt>
    <dgm:pt modelId="{2497B49F-CBDA-41DF-9144-F5D47D8D333D}" type="pres">
      <dgm:prSet presAssocID="{65B4E7A6-9A72-40FF-BFCD-30DB0F6FBBA4}" presName="BalanceSpacing1" presStyleCnt="0"/>
      <dgm:spPr/>
    </dgm:pt>
    <dgm:pt modelId="{40ADDCAE-506A-4640-BD2E-15845FD2A02E}" type="pres">
      <dgm:prSet presAssocID="{2B01C572-0592-49C6-8E51-1A2D76253ACB}" presName="Accent1Text" presStyleLbl="node1" presStyleIdx="5" presStyleCnt="6"/>
      <dgm:spPr/>
    </dgm:pt>
  </dgm:ptLst>
  <dgm:cxnLst>
    <dgm:cxn modelId="{09ADD80E-1B7F-4996-A695-F93546260193}" type="presOf" srcId="{B4795BC1-2D3B-466E-8666-285C57383420}" destId="{402C1540-BD5C-465F-A8DB-56AA57EC3288}" srcOrd="0" destOrd="0" presId="urn:microsoft.com/office/officeart/2008/layout/AlternatingHexagons"/>
    <dgm:cxn modelId="{07EF2417-740C-4662-BBC1-CAC5741CC709}" type="presOf" srcId="{57D2CDB7-B7F3-4B58-9EDE-83CD915E2B15}" destId="{04608E98-F3FA-4603-B38A-21F80B4F0750}" srcOrd="0" destOrd="0" presId="urn:microsoft.com/office/officeart/2008/layout/AlternatingHexagons"/>
    <dgm:cxn modelId="{095F1462-E382-4A19-A4C0-599343A5C424}" type="presOf" srcId="{65B4E7A6-9A72-40FF-BFCD-30DB0F6FBBA4}" destId="{07C73FB8-9731-440D-8933-4A061ED09ED4}" srcOrd="0" destOrd="0" presId="urn:microsoft.com/office/officeart/2008/layout/AlternatingHexagons"/>
    <dgm:cxn modelId="{1AEEBA68-C444-48FE-8374-1EAA9582E536}" type="presOf" srcId="{3AF52AFD-67EE-4795-A0EE-CD135427D258}" destId="{F043B8A9-045B-4648-A612-EF72771BE3C3}" srcOrd="0" destOrd="0" presId="urn:microsoft.com/office/officeart/2008/layout/AlternatingHexagons"/>
    <dgm:cxn modelId="{FC186072-06D9-479B-B1B0-5EC326BE9871}" type="presOf" srcId="{9E180C5A-AC68-4A34-8F5B-82DBEE0DC856}" destId="{F357049A-B06E-439A-92A6-0AEEE7D41AF1}" srcOrd="0" destOrd="0" presId="urn:microsoft.com/office/officeart/2008/layout/AlternatingHexagons"/>
    <dgm:cxn modelId="{6682778F-5458-40BB-A6E8-AC652CD75973}" type="presOf" srcId="{2B01C572-0592-49C6-8E51-1A2D76253ACB}" destId="{40ADDCAE-506A-4640-BD2E-15845FD2A02E}" srcOrd="0" destOrd="0" presId="urn:microsoft.com/office/officeart/2008/layout/AlternatingHexagons"/>
    <dgm:cxn modelId="{8C82A9AA-2246-43CA-B22C-DF1A56CCA532}" type="presOf" srcId="{98308028-9A6B-417A-B784-BB360A7365AE}" destId="{BEBB3354-8D37-42F9-A4EF-0D60633DCB94}" srcOrd="0" destOrd="0" presId="urn:microsoft.com/office/officeart/2008/layout/AlternatingHexagons"/>
    <dgm:cxn modelId="{9B9DB4AE-066D-46F2-813E-F69300259D2D}" srcId="{9E180C5A-AC68-4A34-8F5B-82DBEE0DC856}" destId="{98308028-9A6B-417A-B784-BB360A7365AE}" srcOrd="0" destOrd="0" parTransId="{08199082-9471-41D5-ADAB-C07D5B4B6F0F}" sibTransId="{3AF52AFD-67EE-4795-A0EE-CD135427D258}"/>
    <dgm:cxn modelId="{560317DB-CE96-482E-A937-92F9422B8FC0}" srcId="{9E180C5A-AC68-4A34-8F5B-82DBEE0DC856}" destId="{65B4E7A6-9A72-40FF-BFCD-30DB0F6FBBA4}" srcOrd="2" destOrd="0" parTransId="{64415126-EDFC-4ACD-AA0B-7DC1927097DD}" sibTransId="{2B01C572-0592-49C6-8E51-1A2D76253ACB}"/>
    <dgm:cxn modelId="{CCDB23EC-25DB-4DA2-9095-C1337E6B39F5}" srcId="{9E180C5A-AC68-4A34-8F5B-82DBEE0DC856}" destId="{B4795BC1-2D3B-466E-8666-285C57383420}" srcOrd="1" destOrd="0" parTransId="{44639BC8-3308-4FF7-BE70-90179D054ED8}" sibTransId="{57D2CDB7-B7F3-4B58-9EDE-83CD915E2B15}"/>
    <dgm:cxn modelId="{D9F31748-D0D6-46C2-A21D-2F077668BDBD}" type="presParOf" srcId="{F357049A-B06E-439A-92A6-0AEEE7D41AF1}" destId="{2196BD40-606C-4C14-9303-70174F37F345}" srcOrd="0" destOrd="0" presId="urn:microsoft.com/office/officeart/2008/layout/AlternatingHexagons"/>
    <dgm:cxn modelId="{5812DB79-0EE5-48E5-82D8-F8B6224A1101}" type="presParOf" srcId="{2196BD40-606C-4C14-9303-70174F37F345}" destId="{BEBB3354-8D37-42F9-A4EF-0D60633DCB94}" srcOrd="0" destOrd="0" presId="urn:microsoft.com/office/officeart/2008/layout/AlternatingHexagons"/>
    <dgm:cxn modelId="{5E019479-8DD5-4833-ABE8-A14AD2837674}" type="presParOf" srcId="{2196BD40-606C-4C14-9303-70174F37F345}" destId="{2316EEAD-CFA6-4EBF-861D-1FE0CEDCB36A}" srcOrd="1" destOrd="0" presId="urn:microsoft.com/office/officeart/2008/layout/AlternatingHexagons"/>
    <dgm:cxn modelId="{94A8D322-42EC-4C0D-86B6-956276271AEC}" type="presParOf" srcId="{2196BD40-606C-4C14-9303-70174F37F345}" destId="{645ADD88-C886-4D65-AB95-45818DACA25A}" srcOrd="2" destOrd="0" presId="urn:microsoft.com/office/officeart/2008/layout/AlternatingHexagons"/>
    <dgm:cxn modelId="{DF64FAC9-E023-4EC8-9A7C-F881B1C3444D}" type="presParOf" srcId="{2196BD40-606C-4C14-9303-70174F37F345}" destId="{1F4BC006-4808-43C8-BD89-CFF9EF45AACC}" srcOrd="3" destOrd="0" presId="urn:microsoft.com/office/officeart/2008/layout/AlternatingHexagons"/>
    <dgm:cxn modelId="{6810319B-0BBE-4DA0-9AC1-3B5EE4A1571F}" type="presParOf" srcId="{2196BD40-606C-4C14-9303-70174F37F345}" destId="{F043B8A9-045B-4648-A612-EF72771BE3C3}" srcOrd="4" destOrd="0" presId="urn:microsoft.com/office/officeart/2008/layout/AlternatingHexagons"/>
    <dgm:cxn modelId="{A4DB4172-E843-4286-87C4-AD1633485AC7}" type="presParOf" srcId="{F357049A-B06E-439A-92A6-0AEEE7D41AF1}" destId="{40EC0E0C-A136-47E7-B404-31A6705B6493}" srcOrd="1" destOrd="0" presId="urn:microsoft.com/office/officeart/2008/layout/AlternatingHexagons"/>
    <dgm:cxn modelId="{44A49DE0-97F1-419C-A319-95B3CEB0B552}" type="presParOf" srcId="{F357049A-B06E-439A-92A6-0AEEE7D41AF1}" destId="{F99D91F6-996F-4664-970B-DFA08D9F140C}" srcOrd="2" destOrd="0" presId="urn:microsoft.com/office/officeart/2008/layout/AlternatingHexagons"/>
    <dgm:cxn modelId="{E48F1511-9E95-45A3-BD5D-F6F44DD689C4}" type="presParOf" srcId="{F99D91F6-996F-4664-970B-DFA08D9F140C}" destId="{402C1540-BD5C-465F-A8DB-56AA57EC3288}" srcOrd="0" destOrd="0" presId="urn:microsoft.com/office/officeart/2008/layout/AlternatingHexagons"/>
    <dgm:cxn modelId="{AD831D41-6BE5-41D9-9DD7-1C156FD1B084}" type="presParOf" srcId="{F99D91F6-996F-4664-970B-DFA08D9F140C}" destId="{4C42C811-CAE3-4C40-8346-46FA830D89F5}" srcOrd="1" destOrd="0" presId="urn:microsoft.com/office/officeart/2008/layout/AlternatingHexagons"/>
    <dgm:cxn modelId="{F2343660-4F08-4129-A61F-2E36C62E3642}" type="presParOf" srcId="{F99D91F6-996F-4664-970B-DFA08D9F140C}" destId="{3F83746A-A658-4876-9B28-6837F8DF2D9C}" srcOrd="2" destOrd="0" presId="urn:microsoft.com/office/officeart/2008/layout/AlternatingHexagons"/>
    <dgm:cxn modelId="{B0650541-4678-4276-81C7-E52E1561804B}" type="presParOf" srcId="{F99D91F6-996F-4664-970B-DFA08D9F140C}" destId="{361058FF-30AF-4761-BBF8-AAB4B5FDE98A}" srcOrd="3" destOrd="0" presId="urn:microsoft.com/office/officeart/2008/layout/AlternatingHexagons"/>
    <dgm:cxn modelId="{3CEC81DB-E218-4DE4-B55F-0CD6854D449B}" type="presParOf" srcId="{F99D91F6-996F-4664-970B-DFA08D9F140C}" destId="{04608E98-F3FA-4603-B38A-21F80B4F0750}" srcOrd="4" destOrd="0" presId="urn:microsoft.com/office/officeart/2008/layout/AlternatingHexagons"/>
    <dgm:cxn modelId="{12F8C230-7430-4FF4-BA15-0D1EBD13254A}" type="presParOf" srcId="{F357049A-B06E-439A-92A6-0AEEE7D41AF1}" destId="{58C26921-A435-4127-9A15-59C8F094239C}" srcOrd="3" destOrd="0" presId="urn:microsoft.com/office/officeart/2008/layout/AlternatingHexagons"/>
    <dgm:cxn modelId="{4358B63B-708B-4AA0-9B15-D9B06840B469}" type="presParOf" srcId="{F357049A-B06E-439A-92A6-0AEEE7D41AF1}" destId="{80D7FC86-FE64-49E6-B839-444AF79C646A}" srcOrd="4" destOrd="0" presId="urn:microsoft.com/office/officeart/2008/layout/AlternatingHexagons"/>
    <dgm:cxn modelId="{E7B5B48F-7018-4944-8124-27D43F7C6077}" type="presParOf" srcId="{80D7FC86-FE64-49E6-B839-444AF79C646A}" destId="{07C73FB8-9731-440D-8933-4A061ED09ED4}" srcOrd="0" destOrd="0" presId="urn:microsoft.com/office/officeart/2008/layout/AlternatingHexagons"/>
    <dgm:cxn modelId="{420BADB4-E85F-4E52-8A5C-F0609A954162}" type="presParOf" srcId="{80D7FC86-FE64-49E6-B839-444AF79C646A}" destId="{CDC695EE-809F-4C8A-BC4C-5EB88CE29A44}" srcOrd="1" destOrd="0" presId="urn:microsoft.com/office/officeart/2008/layout/AlternatingHexagons"/>
    <dgm:cxn modelId="{5006F0F3-BABB-4B89-872C-30C5DD0A7F00}" type="presParOf" srcId="{80D7FC86-FE64-49E6-B839-444AF79C646A}" destId="{0983CBB4-680F-42F6-AF85-8CAF391193AA}" srcOrd="2" destOrd="0" presId="urn:microsoft.com/office/officeart/2008/layout/AlternatingHexagons"/>
    <dgm:cxn modelId="{9A2EFC51-AD78-4274-A595-82106C4383E0}" type="presParOf" srcId="{80D7FC86-FE64-49E6-B839-444AF79C646A}" destId="{2497B49F-CBDA-41DF-9144-F5D47D8D333D}" srcOrd="3" destOrd="0" presId="urn:microsoft.com/office/officeart/2008/layout/AlternatingHexagons"/>
    <dgm:cxn modelId="{6F5D539D-1FCB-4BD5-A464-FEBBD610B8CB}" type="presParOf" srcId="{80D7FC86-FE64-49E6-B839-444AF79C646A}" destId="{40ADDCAE-506A-4640-BD2E-15845FD2A02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E05161-471D-4EE8-9C0A-498E08D98D2B}" type="doc">
      <dgm:prSet loTypeId="urn:microsoft.com/office/officeart/2005/8/layout/arrow2" loCatId="process" qsTypeId="urn:microsoft.com/office/officeart/2005/8/quickstyle/simple1" qsCatId="simple" csTypeId="urn:microsoft.com/office/officeart/2005/8/colors/accent1_4" csCatId="accent1" phldr="1"/>
      <dgm:spPr/>
    </dgm:pt>
    <dgm:pt modelId="{B68E738D-6C56-4BAE-8799-E8A1D57C1DAF}">
      <dgm:prSet phldrT="[Text]" custT="1"/>
      <dgm:spPr/>
      <dgm:t>
        <a:bodyPr/>
        <a:lstStyle/>
        <a:p>
          <a:r>
            <a:rPr lang="en-US" sz="2000" dirty="0">
              <a:latin typeface="Times New Roman" panose="02020603050405020304" pitchFamily="18" charset="0"/>
              <a:cs typeface="Times New Roman" panose="02020603050405020304" pitchFamily="18" charset="0"/>
            </a:rPr>
            <a:t>University  programs and scholarships </a:t>
          </a:r>
        </a:p>
      </dgm:t>
    </dgm:pt>
    <dgm:pt modelId="{5DDD5833-AF65-4AE0-A5D0-CD7DEB99611B}" type="parTrans" cxnId="{750BDCA3-AE75-4C08-A240-619BFB203EFD}">
      <dgm:prSet/>
      <dgm:spPr/>
      <dgm:t>
        <a:bodyPr/>
        <a:lstStyle/>
        <a:p>
          <a:endParaRPr lang="en-US"/>
        </a:p>
      </dgm:t>
    </dgm:pt>
    <dgm:pt modelId="{A91D1940-79C6-484C-BCE3-13B654B48F20}" type="sibTrans" cxnId="{750BDCA3-AE75-4C08-A240-619BFB203EFD}">
      <dgm:prSet/>
      <dgm:spPr/>
      <dgm:t>
        <a:bodyPr/>
        <a:lstStyle/>
        <a:p>
          <a:endParaRPr lang="en-US"/>
        </a:p>
      </dgm:t>
    </dgm:pt>
    <dgm:pt modelId="{A7991665-74A8-4568-A38D-756C2E49C01F}">
      <dgm:prSet phldrT="[Text]" custT="1"/>
      <dgm:spPr/>
      <dgm:t>
        <a:bodyPr/>
        <a:lstStyle/>
        <a:p>
          <a:r>
            <a:rPr lang="en-US" sz="2000" dirty="0">
              <a:latin typeface="Times New Roman" panose="02020603050405020304" pitchFamily="18" charset="0"/>
              <a:cs typeface="Times New Roman" panose="02020603050405020304" pitchFamily="18" charset="0"/>
            </a:rPr>
            <a:t>Creating awareness about the threshold requirements and implications </a:t>
          </a:r>
        </a:p>
      </dgm:t>
    </dgm:pt>
    <dgm:pt modelId="{51B4535F-9217-4EF5-8432-E0BE6F51D759}" type="parTrans" cxnId="{EDCE6772-03F1-4D67-BAEB-1D7E7941E79B}">
      <dgm:prSet/>
      <dgm:spPr/>
      <dgm:t>
        <a:bodyPr/>
        <a:lstStyle/>
        <a:p>
          <a:endParaRPr lang="en-US"/>
        </a:p>
      </dgm:t>
    </dgm:pt>
    <dgm:pt modelId="{B8AD1E68-1B38-4250-B581-53DE66E87E5C}" type="sibTrans" cxnId="{EDCE6772-03F1-4D67-BAEB-1D7E7941E79B}">
      <dgm:prSet/>
      <dgm:spPr/>
      <dgm:t>
        <a:bodyPr/>
        <a:lstStyle/>
        <a:p>
          <a:endParaRPr lang="en-US"/>
        </a:p>
      </dgm:t>
    </dgm:pt>
    <dgm:pt modelId="{56E934D1-35F7-45A6-A20B-EBE7EF917958}">
      <dgm:prSet phldrT="[Text]" custT="1"/>
      <dgm:spPr/>
      <dgm:t>
        <a:bodyPr/>
        <a:lstStyle/>
        <a:p>
          <a:r>
            <a:rPr lang="en-US" sz="2000" dirty="0">
              <a:latin typeface="Times New Roman" panose="02020603050405020304" pitchFamily="18" charset="0"/>
              <a:cs typeface="Times New Roman" panose="02020603050405020304" pitchFamily="18" charset="0"/>
            </a:rPr>
            <a:t>Putting systems in place to increase BC Hydro’s residential pricing system from 2 to 3</a:t>
          </a:r>
        </a:p>
      </dgm:t>
    </dgm:pt>
    <dgm:pt modelId="{EE0D133B-D26E-4B01-80A3-214098B3209E}" type="parTrans" cxnId="{30951D7F-82DC-4E65-820C-F421547680FF}">
      <dgm:prSet/>
      <dgm:spPr/>
      <dgm:t>
        <a:bodyPr/>
        <a:lstStyle/>
        <a:p>
          <a:endParaRPr lang="en-US"/>
        </a:p>
      </dgm:t>
    </dgm:pt>
    <dgm:pt modelId="{94B13B28-68A1-4DBE-BE24-7FDBB79D1397}" type="sibTrans" cxnId="{30951D7F-82DC-4E65-820C-F421547680FF}">
      <dgm:prSet/>
      <dgm:spPr/>
      <dgm:t>
        <a:bodyPr/>
        <a:lstStyle/>
        <a:p>
          <a:endParaRPr lang="en-US"/>
        </a:p>
      </dgm:t>
    </dgm:pt>
    <dgm:pt modelId="{11696BCB-F0AE-4BE6-BCE0-E2941CC7C6F4}" type="pres">
      <dgm:prSet presAssocID="{98E05161-471D-4EE8-9C0A-498E08D98D2B}" presName="arrowDiagram" presStyleCnt="0">
        <dgm:presLayoutVars>
          <dgm:chMax val="5"/>
          <dgm:dir/>
          <dgm:resizeHandles val="exact"/>
        </dgm:presLayoutVars>
      </dgm:prSet>
      <dgm:spPr/>
    </dgm:pt>
    <dgm:pt modelId="{E2107D53-0EDC-46C7-A32F-EAE921AA1CC5}" type="pres">
      <dgm:prSet presAssocID="{98E05161-471D-4EE8-9C0A-498E08D98D2B}" presName="arrow" presStyleLbl="bgShp" presStyleIdx="0" presStyleCnt="1"/>
      <dgm:spPr/>
    </dgm:pt>
    <dgm:pt modelId="{DB5EAE22-3557-4F37-A39F-CC230463AD02}" type="pres">
      <dgm:prSet presAssocID="{98E05161-471D-4EE8-9C0A-498E08D98D2B}" presName="arrowDiagram3" presStyleCnt="0"/>
      <dgm:spPr/>
    </dgm:pt>
    <dgm:pt modelId="{C51FFD9E-54D8-4661-AF3F-49A0E7854289}" type="pres">
      <dgm:prSet presAssocID="{B68E738D-6C56-4BAE-8799-E8A1D57C1DAF}" presName="bullet3a" presStyleLbl="node1" presStyleIdx="0" presStyleCnt="3"/>
      <dgm:spPr>
        <a:solidFill>
          <a:srgbClr val="92D050"/>
        </a:solidFill>
      </dgm:spPr>
    </dgm:pt>
    <dgm:pt modelId="{C61739DE-2198-4B62-A4F1-0741AB29425D}" type="pres">
      <dgm:prSet presAssocID="{B68E738D-6C56-4BAE-8799-E8A1D57C1DAF}" presName="textBox3a" presStyleLbl="revTx" presStyleIdx="0" presStyleCnt="3" custLinFactNeighborX="4804" custLinFactNeighborY="16526">
        <dgm:presLayoutVars>
          <dgm:bulletEnabled val="1"/>
        </dgm:presLayoutVars>
      </dgm:prSet>
      <dgm:spPr/>
    </dgm:pt>
    <dgm:pt modelId="{0B37B2DA-EC94-4412-861E-AEED6B77918F}" type="pres">
      <dgm:prSet presAssocID="{A7991665-74A8-4568-A38D-756C2E49C01F}" presName="bullet3b" presStyleLbl="node1" presStyleIdx="1" presStyleCnt="3"/>
      <dgm:spPr>
        <a:solidFill>
          <a:srgbClr val="00B050"/>
        </a:solidFill>
      </dgm:spPr>
    </dgm:pt>
    <dgm:pt modelId="{B8C15B4F-F070-4DF7-9792-660A545A60A6}" type="pres">
      <dgm:prSet presAssocID="{A7991665-74A8-4568-A38D-756C2E49C01F}" presName="textBox3b" presStyleLbl="revTx" presStyleIdx="1" presStyleCnt="3" custScaleX="75642" custScaleY="69008" custLinFactNeighborX="-1285" custLinFactNeighborY="-1998">
        <dgm:presLayoutVars>
          <dgm:bulletEnabled val="1"/>
        </dgm:presLayoutVars>
      </dgm:prSet>
      <dgm:spPr/>
    </dgm:pt>
    <dgm:pt modelId="{EEA4791D-7E53-47D8-9D9D-2F4449DD994A}" type="pres">
      <dgm:prSet presAssocID="{56E934D1-35F7-45A6-A20B-EBE7EF917958}" presName="bullet3c" presStyleLbl="node1" presStyleIdx="2" presStyleCnt="3"/>
      <dgm:spPr>
        <a:solidFill>
          <a:srgbClr val="17671F"/>
        </a:solidFill>
      </dgm:spPr>
    </dgm:pt>
    <dgm:pt modelId="{4272C506-7964-467A-AF8F-48E7DA5C1280}" type="pres">
      <dgm:prSet presAssocID="{56E934D1-35F7-45A6-A20B-EBE7EF917958}" presName="textBox3c" presStyleLbl="revTx" presStyleIdx="2" presStyleCnt="3" custScaleX="80473" custScaleY="63970" custLinFactNeighborX="-10106" custLinFactNeighborY="-2577">
        <dgm:presLayoutVars>
          <dgm:bulletEnabled val="1"/>
        </dgm:presLayoutVars>
      </dgm:prSet>
      <dgm:spPr/>
    </dgm:pt>
  </dgm:ptLst>
  <dgm:cxnLst>
    <dgm:cxn modelId="{6918E337-97E1-4C54-BAC1-9095AAB13456}" type="presOf" srcId="{56E934D1-35F7-45A6-A20B-EBE7EF917958}" destId="{4272C506-7964-467A-AF8F-48E7DA5C1280}" srcOrd="0" destOrd="0" presId="urn:microsoft.com/office/officeart/2005/8/layout/arrow2"/>
    <dgm:cxn modelId="{5D4BD157-8468-4E7F-805A-930BDCCAC8AA}" type="presOf" srcId="{A7991665-74A8-4568-A38D-756C2E49C01F}" destId="{B8C15B4F-F070-4DF7-9792-660A545A60A6}" srcOrd="0" destOrd="0" presId="urn:microsoft.com/office/officeart/2005/8/layout/arrow2"/>
    <dgm:cxn modelId="{EDCE6772-03F1-4D67-BAEB-1D7E7941E79B}" srcId="{98E05161-471D-4EE8-9C0A-498E08D98D2B}" destId="{A7991665-74A8-4568-A38D-756C2E49C01F}" srcOrd="1" destOrd="0" parTransId="{51B4535F-9217-4EF5-8432-E0BE6F51D759}" sibTransId="{B8AD1E68-1B38-4250-B581-53DE66E87E5C}"/>
    <dgm:cxn modelId="{30951D7F-82DC-4E65-820C-F421547680FF}" srcId="{98E05161-471D-4EE8-9C0A-498E08D98D2B}" destId="{56E934D1-35F7-45A6-A20B-EBE7EF917958}" srcOrd="2" destOrd="0" parTransId="{EE0D133B-D26E-4B01-80A3-214098B3209E}" sibTransId="{94B13B28-68A1-4DBE-BE24-7FDBB79D1397}"/>
    <dgm:cxn modelId="{02C4647F-218C-4071-8017-77C291B42C82}" type="presOf" srcId="{B68E738D-6C56-4BAE-8799-E8A1D57C1DAF}" destId="{C61739DE-2198-4B62-A4F1-0741AB29425D}" srcOrd="0" destOrd="0" presId="urn:microsoft.com/office/officeart/2005/8/layout/arrow2"/>
    <dgm:cxn modelId="{628E8199-AE93-4712-8E99-47405BC6E894}" type="presOf" srcId="{98E05161-471D-4EE8-9C0A-498E08D98D2B}" destId="{11696BCB-F0AE-4BE6-BCE0-E2941CC7C6F4}" srcOrd="0" destOrd="0" presId="urn:microsoft.com/office/officeart/2005/8/layout/arrow2"/>
    <dgm:cxn modelId="{750BDCA3-AE75-4C08-A240-619BFB203EFD}" srcId="{98E05161-471D-4EE8-9C0A-498E08D98D2B}" destId="{B68E738D-6C56-4BAE-8799-E8A1D57C1DAF}" srcOrd="0" destOrd="0" parTransId="{5DDD5833-AF65-4AE0-A5D0-CD7DEB99611B}" sibTransId="{A91D1940-79C6-484C-BCE3-13B654B48F20}"/>
    <dgm:cxn modelId="{98E09958-1C7E-46D0-9670-7084C8B50E8F}" type="presParOf" srcId="{11696BCB-F0AE-4BE6-BCE0-E2941CC7C6F4}" destId="{E2107D53-0EDC-46C7-A32F-EAE921AA1CC5}" srcOrd="0" destOrd="0" presId="urn:microsoft.com/office/officeart/2005/8/layout/arrow2"/>
    <dgm:cxn modelId="{BFA841D3-78E6-4792-9043-3FC9ED0EAC73}" type="presParOf" srcId="{11696BCB-F0AE-4BE6-BCE0-E2941CC7C6F4}" destId="{DB5EAE22-3557-4F37-A39F-CC230463AD02}" srcOrd="1" destOrd="0" presId="urn:microsoft.com/office/officeart/2005/8/layout/arrow2"/>
    <dgm:cxn modelId="{9E8C01E7-0087-491B-9610-9D7E0E6EAC6D}" type="presParOf" srcId="{DB5EAE22-3557-4F37-A39F-CC230463AD02}" destId="{C51FFD9E-54D8-4661-AF3F-49A0E7854289}" srcOrd="0" destOrd="0" presId="urn:microsoft.com/office/officeart/2005/8/layout/arrow2"/>
    <dgm:cxn modelId="{38B61A22-A9C4-4588-A0F3-422A876F9B44}" type="presParOf" srcId="{DB5EAE22-3557-4F37-A39F-CC230463AD02}" destId="{C61739DE-2198-4B62-A4F1-0741AB29425D}" srcOrd="1" destOrd="0" presId="urn:microsoft.com/office/officeart/2005/8/layout/arrow2"/>
    <dgm:cxn modelId="{85E355E5-E6E7-4BE9-B3BB-B22D269D961A}" type="presParOf" srcId="{DB5EAE22-3557-4F37-A39F-CC230463AD02}" destId="{0B37B2DA-EC94-4412-861E-AEED6B77918F}" srcOrd="2" destOrd="0" presId="urn:microsoft.com/office/officeart/2005/8/layout/arrow2"/>
    <dgm:cxn modelId="{BE803A80-A766-4E0C-B432-473A2DF2F05A}" type="presParOf" srcId="{DB5EAE22-3557-4F37-A39F-CC230463AD02}" destId="{B8C15B4F-F070-4DF7-9792-660A545A60A6}" srcOrd="3" destOrd="0" presId="urn:microsoft.com/office/officeart/2005/8/layout/arrow2"/>
    <dgm:cxn modelId="{EAE3FC65-C391-45C3-83B7-62C653D98F61}" type="presParOf" srcId="{DB5EAE22-3557-4F37-A39F-CC230463AD02}" destId="{EEA4791D-7E53-47D8-9D9D-2F4449DD994A}" srcOrd="4" destOrd="0" presId="urn:microsoft.com/office/officeart/2005/8/layout/arrow2"/>
    <dgm:cxn modelId="{95AD9DE8-D23B-4091-8ABF-2FE62418697D}" type="presParOf" srcId="{DB5EAE22-3557-4F37-A39F-CC230463AD02}" destId="{4272C506-7964-467A-AF8F-48E7DA5C1280}"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B3354-8D37-42F9-A4EF-0D60633DCB94}">
      <dsp:nvSpPr>
        <dsp:cNvPr id="0" name=""/>
        <dsp:cNvSpPr/>
      </dsp:nvSpPr>
      <dsp:spPr>
        <a:xfrm rot="5400000">
          <a:off x="3332138" y="130496"/>
          <a:ext cx="1984256" cy="1726303"/>
        </a:xfrm>
        <a:prstGeom prst="hexagon">
          <a:avLst>
            <a:gd name="adj" fmla="val 25000"/>
            <a:gd name="vf" fmla="val 115470"/>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Homeowners</a:t>
          </a:r>
        </a:p>
      </dsp:txBody>
      <dsp:txXfrm rot="-5400000">
        <a:off x="3730130" y="310733"/>
        <a:ext cx="1188271" cy="1365830"/>
      </dsp:txXfrm>
    </dsp:sp>
    <dsp:sp modelId="{2316EEAD-CFA6-4EBF-861D-1FE0CEDCB36A}">
      <dsp:nvSpPr>
        <dsp:cNvPr id="0" name=""/>
        <dsp:cNvSpPr/>
      </dsp:nvSpPr>
      <dsp:spPr>
        <a:xfrm>
          <a:off x="5239803" y="398371"/>
          <a:ext cx="2214430" cy="1190554"/>
        </a:xfrm>
        <a:prstGeom prst="rect">
          <a:avLst/>
        </a:prstGeom>
        <a:noFill/>
        <a:ln>
          <a:noFill/>
        </a:ln>
        <a:effectLst/>
      </dsp:spPr>
      <dsp:style>
        <a:lnRef idx="0">
          <a:scrgbClr r="0" g="0" b="0"/>
        </a:lnRef>
        <a:fillRef idx="0">
          <a:scrgbClr r="0" g="0" b="0"/>
        </a:fillRef>
        <a:effectRef idx="0">
          <a:scrgbClr r="0" g="0" b="0"/>
        </a:effectRef>
        <a:fontRef idx="minor"/>
      </dsp:style>
    </dsp:sp>
    <dsp:sp modelId="{F043B8A9-045B-4648-A612-EF72771BE3C3}">
      <dsp:nvSpPr>
        <dsp:cNvPr id="0" name=""/>
        <dsp:cNvSpPr/>
      </dsp:nvSpPr>
      <dsp:spPr>
        <a:xfrm rot="5400000">
          <a:off x="1467730" y="130496"/>
          <a:ext cx="1984256" cy="1726303"/>
        </a:xfrm>
        <a:prstGeom prst="hexagon">
          <a:avLst>
            <a:gd name="adj" fmla="val 25000"/>
            <a:gd name="vf" fmla="val 115470"/>
          </a:avLst>
        </a:prstGeom>
        <a:gradFill rotWithShape="0">
          <a:gsLst>
            <a:gs pos="0">
              <a:schemeClr val="accent1">
                <a:alpha val="90000"/>
                <a:hueOff val="0"/>
                <a:satOff val="0"/>
                <a:lumOff val="0"/>
                <a:alphaOff val="-8000"/>
                <a:lumMod val="110000"/>
                <a:satMod val="105000"/>
                <a:tint val="67000"/>
              </a:schemeClr>
            </a:gs>
            <a:gs pos="50000">
              <a:schemeClr val="accent1">
                <a:alpha val="90000"/>
                <a:hueOff val="0"/>
                <a:satOff val="0"/>
                <a:lumOff val="0"/>
                <a:alphaOff val="-8000"/>
                <a:lumMod val="105000"/>
                <a:satMod val="103000"/>
                <a:tint val="73000"/>
              </a:schemeClr>
            </a:gs>
            <a:gs pos="100000">
              <a:schemeClr val="accent1">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Businesses </a:t>
          </a:r>
        </a:p>
      </dsp:txBody>
      <dsp:txXfrm rot="-5400000">
        <a:off x="1865722" y="310733"/>
        <a:ext cx="1188271" cy="1365830"/>
      </dsp:txXfrm>
    </dsp:sp>
    <dsp:sp modelId="{402C1540-BD5C-465F-A8DB-56AA57EC3288}">
      <dsp:nvSpPr>
        <dsp:cNvPr id="0" name=""/>
        <dsp:cNvSpPr/>
      </dsp:nvSpPr>
      <dsp:spPr>
        <a:xfrm rot="5400000">
          <a:off x="2396363" y="1814733"/>
          <a:ext cx="1984256" cy="1726303"/>
        </a:xfrm>
        <a:prstGeom prst="hexagon">
          <a:avLst>
            <a:gd name="adj" fmla="val 25000"/>
            <a:gd name="vf" fmla="val 115470"/>
          </a:avLst>
        </a:prstGeom>
        <a:gradFill rotWithShape="0">
          <a:gsLst>
            <a:gs pos="0">
              <a:schemeClr val="accent1">
                <a:alpha val="90000"/>
                <a:hueOff val="0"/>
                <a:satOff val="0"/>
                <a:lumOff val="0"/>
                <a:alphaOff val="-16000"/>
                <a:lumMod val="110000"/>
                <a:satMod val="105000"/>
                <a:tint val="67000"/>
              </a:schemeClr>
            </a:gs>
            <a:gs pos="50000">
              <a:schemeClr val="accent1">
                <a:alpha val="90000"/>
                <a:hueOff val="0"/>
                <a:satOff val="0"/>
                <a:lumOff val="0"/>
                <a:alphaOff val="-16000"/>
                <a:lumMod val="105000"/>
                <a:satMod val="103000"/>
                <a:tint val="73000"/>
              </a:schemeClr>
            </a:gs>
            <a:gs pos="100000">
              <a:schemeClr val="accent1">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Indigenous Communities </a:t>
          </a:r>
        </a:p>
      </dsp:txBody>
      <dsp:txXfrm rot="-5400000">
        <a:off x="2794355" y="1994970"/>
        <a:ext cx="1188271" cy="1365830"/>
      </dsp:txXfrm>
    </dsp:sp>
    <dsp:sp modelId="{4C42C811-CAE3-4C40-8346-46FA830D89F5}">
      <dsp:nvSpPr>
        <dsp:cNvPr id="0" name=""/>
        <dsp:cNvSpPr/>
      </dsp:nvSpPr>
      <dsp:spPr>
        <a:xfrm>
          <a:off x="310909" y="2082608"/>
          <a:ext cx="2142997" cy="1190554"/>
        </a:xfrm>
        <a:prstGeom prst="rect">
          <a:avLst/>
        </a:prstGeom>
        <a:noFill/>
        <a:ln>
          <a:noFill/>
        </a:ln>
        <a:effectLst/>
      </dsp:spPr>
      <dsp:style>
        <a:lnRef idx="0">
          <a:scrgbClr r="0" g="0" b="0"/>
        </a:lnRef>
        <a:fillRef idx="0">
          <a:scrgbClr r="0" g="0" b="0"/>
        </a:fillRef>
        <a:effectRef idx="0">
          <a:scrgbClr r="0" g="0" b="0"/>
        </a:effectRef>
        <a:fontRef idx="minor"/>
      </dsp:style>
    </dsp:sp>
    <dsp:sp modelId="{04608E98-F3FA-4603-B38A-21F80B4F0750}">
      <dsp:nvSpPr>
        <dsp:cNvPr id="0" name=""/>
        <dsp:cNvSpPr/>
      </dsp:nvSpPr>
      <dsp:spPr>
        <a:xfrm rot="5400000">
          <a:off x="4260770" y="1814733"/>
          <a:ext cx="1984256" cy="1726303"/>
        </a:xfrm>
        <a:prstGeom prst="hexagon">
          <a:avLst>
            <a:gd name="adj" fmla="val 25000"/>
            <a:gd name="vf" fmla="val 115470"/>
          </a:avLst>
        </a:prstGeom>
        <a:gradFill rotWithShape="0">
          <a:gsLst>
            <a:gs pos="0">
              <a:schemeClr val="accent1">
                <a:alpha val="90000"/>
                <a:hueOff val="0"/>
                <a:satOff val="0"/>
                <a:lumOff val="0"/>
                <a:alphaOff val="-24000"/>
                <a:lumMod val="110000"/>
                <a:satMod val="105000"/>
                <a:tint val="67000"/>
              </a:schemeClr>
            </a:gs>
            <a:gs pos="50000">
              <a:schemeClr val="accent1">
                <a:alpha val="90000"/>
                <a:hueOff val="0"/>
                <a:satOff val="0"/>
                <a:lumOff val="0"/>
                <a:alphaOff val="-24000"/>
                <a:lumMod val="105000"/>
                <a:satMod val="103000"/>
                <a:tint val="73000"/>
              </a:schemeClr>
            </a:gs>
            <a:gs pos="100000">
              <a:schemeClr val="accent1">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Green tech companies</a:t>
          </a:r>
        </a:p>
      </dsp:txBody>
      <dsp:txXfrm rot="-5400000">
        <a:off x="4658762" y="1994970"/>
        <a:ext cx="1188271" cy="1365830"/>
      </dsp:txXfrm>
    </dsp:sp>
    <dsp:sp modelId="{07C73FB8-9731-440D-8933-4A061ED09ED4}">
      <dsp:nvSpPr>
        <dsp:cNvPr id="0" name=""/>
        <dsp:cNvSpPr/>
      </dsp:nvSpPr>
      <dsp:spPr>
        <a:xfrm rot="5400000">
          <a:off x="3332138" y="3498971"/>
          <a:ext cx="1984256" cy="1726303"/>
        </a:xfrm>
        <a:prstGeom prst="hexagon">
          <a:avLst>
            <a:gd name="adj" fmla="val 25000"/>
            <a:gd name="vf" fmla="val 115470"/>
          </a:avLst>
        </a:prstGeom>
        <a:gradFill rotWithShape="0">
          <a:gsLst>
            <a:gs pos="0">
              <a:schemeClr val="accent1">
                <a:alpha val="90000"/>
                <a:hueOff val="0"/>
                <a:satOff val="0"/>
                <a:lumOff val="0"/>
                <a:alphaOff val="-32000"/>
                <a:lumMod val="110000"/>
                <a:satMod val="105000"/>
                <a:tint val="67000"/>
              </a:schemeClr>
            </a:gs>
            <a:gs pos="50000">
              <a:schemeClr val="accent1">
                <a:alpha val="90000"/>
                <a:hueOff val="0"/>
                <a:satOff val="0"/>
                <a:lumOff val="0"/>
                <a:alphaOff val="-32000"/>
                <a:lumMod val="105000"/>
                <a:satMod val="103000"/>
                <a:tint val="73000"/>
              </a:schemeClr>
            </a:gs>
            <a:gs pos="100000">
              <a:schemeClr val="accent1">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Students</a:t>
          </a:r>
        </a:p>
      </dsp:txBody>
      <dsp:txXfrm rot="-5400000">
        <a:off x="3730130" y="3679208"/>
        <a:ext cx="1188271" cy="1365830"/>
      </dsp:txXfrm>
    </dsp:sp>
    <dsp:sp modelId="{CDC695EE-809F-4C8A-BC4C-5EB88CE29A44}">
      <dsp:nvSpPr>
        <dsp:cNvPr id="0" name=""/>
        <dsp:cNvSpPr/>
      </dsp:nvSpPr>
      <dsp:spPr>
        <a:xfrm>
          <a:off x="5239803" y="3766845"/>
          <a:ext cx="2214430" cy="1190554"/>
        </a:xfrm>
        <a:prstGeom prst="rect">
          <a:avLst/>
        </a:prstGeom>
        <a:noFill/>
        <a:ln>
          <a:noFill/>
        </a:ln>
        <a:effectLst/>
      </dsp:spPr>
      <dsp:style>
        <a:lnRef idx="0">
          <a:scrgbClr r="0" g="0" b="0"/>
        </a:lnRef>
        <a:fillRef idx="0">
          <a:scrgbClr r="0" g="0" b="0"/>
        </a:fillRef>
        <a:effectRef idx="0">
          <a:scrgbClr r="0" g="0" b="0"/>
        </a:effectRef>
        <a:fontRef idx="minor"/>
      </dsp:style>
    </dsp:sp>
    <dsp:sp modelId="{40ADDCAE-506A-4640-BD2E-15845FD2A02E}">
      <dsp:nvSpPr>
        <dsp:cNvPr id="0" name=""/>
        <dsp:cNvSpPr/>
      </dsp:nvSpPr>
      <dsp:spPr>
        <a:xfrm rot="5400000">
          <a:off x="1467730" y="3498971"/>
          <a:ext cx="1984256" cy="1726303"/>
        </a:xfrm>
        <a:prstGeom prst="hexagon">
          <a:avLst>
            <a:gd name="adj" fmla="val 25000"/>
            <a:gd name="vf" fmla="val 115470"/>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Workforce</a:t>
          </a:r>
        </a:p>
      </dsp:txBody>
      <dsp:txXfrm rot="-5400000">
        <a:off x="1865722" y="3679208"/>
        <a:ext cx="1188271" cy="1365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07D53-0EDC-46C7-A32F-EAE921AA1CC5}">
      <dsp:nvSpPr>
        <dsp:cNvPr id="0" name=""/>
        <dsp:cNvSpPr/>
      </dsp:nvSpPr>
      <dsp:spPr>
        <a:xfrm>
          <a:off x="0" y="125168"/>
          <a:ext cx="9425354" cy="5890846"/>
        </a:xfrm>
        <a:prstGeom prst="swooshArrow">
          <a:avLst>
            <a:gd name="adj1" fmla="val 25000"/>
            <a:gd name="adj2" fmla="val 25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FFD9E-54D8-4661-AF3F-49A0E7854289}">
      <dsp:nvSpPr>
        <dsp:cNvPr id="0" name=""/>
        <dsp:cNvSpPr/>
      </dsp:nvSpPr>
      <dsp:spPr>
        <a:xfrm>
          <a:off x="1197019" y="4191030"/>
          <a:ext cx="245059" cy="245059"/>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1739DE-2198-4B62-A4F1-0741AB29425D}">
      <dsp:nvSpPr>
        <dsp:cNvPr id="0" name=""/>
        <dsp:cNvSpPr/>
      </dsp:nvSpPr>
      <dsp:spPr>
        <a:xfrm>
          <a:off x="1425050" y="4438728"/>
          <a:ext cx="2196107" cy="1702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85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University  programs and scholarships </a:t>
          </a:r>
        </a:p>
      </dsp:txBody>
      <dsp:txXfrm>
        <a:off x="1425050" y="4438728"/>
        <a:ext cx="2196107" cy="1702454"/>
      </dsp:txXfrm>
    </dsp:sp>
    <dsp:sp modelId="{0B37B2DA-EC94-4412-861E-AEED6B77918F}">
      <dsp:nvSpPr>
        <dsp:cNvPr id="0" name=""/>
        <dsp:cNvSpPr/>
      </dsp:nvSpPr>
      <dsp:spPr>
        <a:xfrm>
          <a:off x="3360138" y="2589898"/>
          <a:ext cx="442991" cy="442991"/>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15B4F-F070-4DF7-9792-660A545A60A6}">
      <dsp:nvSpPr>
        <dsp:cNvPr id="0" name=""/>
        <dsp:cNvSpPr/>
      </dsp:nvSpPr>
      <dsp:spPr>
        <a:xfrm>
          <a:off x="3828066" y="3243953"/>
          <a:ext cx="1711086" cy="221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73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Creating awareness about the threshold requirements and implications </a:t>
          </a:r>
        </a:p>
      </dsp:txBody>
      <dsp:txXfrm>
        <a:off x="3828066" y="3243953"/>
        <a:ext cx="1711086" cy="2211444"/>
      </dsp:txXfrm>
    </dsp:sp>
    <dsp:sp modelId="{EEA4791D-7E53-47D8-9D9D-2F4449DD994A}">
      <dsp:nvSpPr>
        <dsp:cNvPr id="0" name=""/>
        <dsp:cNvSpPr/>
      </dsp:nvSpPr>
      <dsp:spPr>
        <a:xfrm>
          <a:off x="5961536" y="1615552"/>
          <a:ext cx="612648" cy="612648"/>
        </a:xfrm>
        <a:prstGeom prst="ellipse">
          <a:avLst/>
        </a:prstGeom>
        <a:solidFill>
          <a:srgbClr val="1767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2C506-7964-467A-AF8F-48E7DA5C1280}">
      <dsp:nvSpPr>
        <dsp:cNvPr id="0" name=""/>
        <dsp:cNvSpPr/>
      </dsp:nvSpPr>
      <dsp:spPr>
        <a:xfrm>
          <a:off x="6260112" y="2553929"/>
          <a:ext cx="1820367" cy="261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629"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Putting systems in place to increase BC Hydro’s residential pricing system from 2 to 3</a:t>
          </a:r>
        </a:p>
      </dsp:txBody>
      <dsp:txXfrm>
        <a:off x="6260112" y="2553929"/>
        <a:ext cx="1820367" cy="26190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9601C-9B7F-498C-ADFE-510E23CDBE75}" type="datetimeFigureOut">
              <a:rPr lang="en-US" smtClean="0"/>
              <a:t>9/25/22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978FA-FDA9-4BC5-A812-F03B7B00AA99}" type="slidenum">
              <a:rPr lang="en-US" smtClean="0"/>
              <a:t>‹#›</a:t>
            </a:fld>
            <a:endParaRPr lang="en-US"/>
          </a:p>
        </p:txBody>
      </p:sp>
    </p:spTree>
    <p:extLst>
      <p:ext uri="{BB962C8B-B14F-4D97-AF65-F5344CB8AC3E}">
        <p14:creationId xmlns:p14="http://schemas.microsoft.com/office/powerpoint/2010/main" val="265255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According to the International Energy Agency and Architecture2030.org, carbon emissions play a key role in escalating global warming. Buildings in particular contribute to 35-60% of global carbon emissions. British Columbia follows the same trends</a:t>
            </a:r>
            <a:r>
              <a:rPr lang="en-US" sz="1200" baseline="0" dirty="0">
                <a:latin typeface="Times New Roman" panose="02020603050405020304" pitchFamily="18" charset="0"/>
                <a:cs typeface="Times New Roman" panose="02020603050405020304" pitchFamily="18" charset="0"/>
              </a:rPr>
              <a:t> with some municipalities emitting 30-60% of emissions.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2D978FA-FDA9-4BC5-A812-F03B7B00AA99}" type="slidenum">
              <a:rPr lang="en-US" smtClean="0"/>
              <a:t>2</a:t>
            </a:fld>
            <a:endParaRPr lang="en-US"/>
          </a:p>
        </p:txBody>
      </p:sp>
    </p:spTree>
    <p:extLst>
      <p:ext uri="{BB962C8B-B14F-4D97-AF65-F5344CB8AC3E}">
        <p14:creationId xmlns:p14="http://schemas.microsoft.com/office/powerpoint/2010/main" val="334854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solution is designed mainly for corporations, and now we introduce our solution for residentials.</a:t>
            </a:r>
          </a:p>
          <a:p>
            <a:r>
              <a:rPr lang="en-US" dirty="0"/>
              <a:t>The unit cost of first step in the new model is lower than the first step in the old model, and the unit cost of third step in the new model is higher than the second step in the old model. With this setup, …</a:t>
            </a:r>
          </a:p>
        </p:txBody>
      </p:sp>
      <p:sp>
        <p:nvSpPr>
          <p:cNvPr id="4" name="Slide Number Placeholder 3"/>
          <p:cNvSpPr>
            <a:spLocks noGrp="1"/>
          </p:cNvSpPr>
          <p:nvPr>
            <p:ph type="sldNum" sz="quarter" idx="5"/>
          </p:nvPr>
        </p:nvSpPr>
        <p:spPr/>
        <p:txBody>
          <a:bodyPr/>
          <a:lstStyle/>
          <a:p>
            <a:fld id="{72D978FA-FDA9-4BC5-A812-F03B7B00AA99}" type="slidenum">
              <a:rPr lang="en-US" smtClean="0"/>
              <a:t>12</a:t>
            </a:fld>
            <a:endParaRPr lang="en-US"/>
          </a:p>
        </p:txBody>
      </p:sp>
    </p:spTree>
    <p:extLst>
      <p:ext uri="{BB962C8B-B14F-4D97-AF65-F5344CB8AC3E}">
        <p14:creationId xmlns:p14="http://schemas.microsoft.com/office/powerpoint/2010/main" val="3842670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introduce our university program…</a:t>
            </a:r>
          </a:p>
          <a:p>
            <a:r>
              <a:rPr lang="en-US" dirty="0"/>
              <a:t>The logistics that we need to consider while implementing this solution include factors such as what kind of professor we need to teach the course, getting dept authorization, and budget considerations.</a:t>
            </a:r>
          </a:p>
        </p:txBody>
      </p:sp>
      <p:sp>
        <p:nvSpPr>
          <p:cNvPr id="4" name="Slide Number Placeholder 3"/>
          <p:cNvSpPr>
            <a:spLocks noGrp="1"/>
          </p:cNvSpPr>
          <p:nvPr>
            <p:ph type="sldNum" sz="quarter" idx="5"/>
          </p:nvPr>
        </p:nvSpPr>
        <p:spPr/>
        <p:txBody>
          <a:bodyPr/>
          <a:lstStyle/>
          <a:p>
            <a:fld id="{72D978FA-FDA9-4BC5-A812-F03B7B00AA99}" type="slidenum">
              <a:rPr lang="en-US" smtClean="0"/>
              <a:t>13</a:t>
            </a:fld>
            <a:endParaRPr lang="en-US"/>
          </a:p>
        </p:txBody>
      </p:sp>
    </p:spTree>
    <p:extLst>
      <p:ext uri="{BB962C8B-B14F-4D97-AF65-F5344CB8AC3E}">
        <p14:creationId xmlns:p14="http://schemas.microsoft.com/office/powerpoint/2010/main" val="3032960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we identify the stakeholders that will be impacted by our strategies, which are businesses, …</a:t>
            </a:r>
          </a:p>
        </p:txBody>
      </p:sp>
      <p:sp>
        <p:nvSpPr>
          <p:cNvPr id="4" name="Slide Number Placeholder 3"/>
          <p:cNvSpPr>
            <a:spLocks noGrp="1"/>
          </p:cNvSpPr>
          <p:nvPr>
            <p:ph type="sldNum" sz="quarter" idx="5"/>
          </p:nvPr>
        </p:nvSpPr>
        <p:spPr/>
        <p:txBody>
          <a:bodyPr/>
          <a:lstStyle/>
          <a:p>
            <a:fld id="{72D978FA-FDA9-4BC5-A812-F03B7B00AA99}" type="slidenum">
              <a:rPr lang="en-US" smtClean="0"/>
              <a:t>14</a:t>
            </a:fld>
            <a:endParaRPr lang="en-US"/>
          </a:p>
        </p:txBody>
      </p:sp>
    </p:spTree>
    <p:extLst>
      <p:ext uri="{BB962C8B-B14F-4D97-AF65-F5344CB8AC3E}">
        <p14:creationId xmlns:p14="http://schemas.microsoft.com/office/powerpoint/2010/main" val="283502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businesses, in addition to current requirement to corporations, we hope that taking away part of their revenue would act as a negative reinforcement and promote green economy</a:t>
            </a:r>
          </a:p>
        </p:txBody>
      </p:sp>
      <p:sp>
        <p:nvSpPr>
          <p:cNvPr id="4" name="Slide Number Placeholder 3"/>
          <p:cNvSpPr>
            <a:spLocks noGrp="1"/>
          </p:cNvSpPr>
          <p:nvPr>
            <p:ph type="sldNum" sz="quarter" idx="5"/>
          </p:nvPr>
        </p:nvSpPr>
        <p:spPr/>
        <p:txBody>
          <a:bodyPr/>
          <a:lstStyle/>
          <a:p>
            <a:fld id="{72D978FA-FDA9-4BC5-A812-F03B7B00AA99}" type="slidenum">
              <a:rPr lang="en-US" smtClean="0"/>
              <a:t>15</a:t>
            </a:fld>
            <a:endParaRPr lang="en-US"/>
          </a:p>
        </p:txBody>
      </p:sp>
    </p:spTree>
    <p:extLst>
      <p:ext uri="{BB962C8B-B14F-4D97-AF65-F5344CB8AC3E}">
        <p14:creationId xmlns:p14="http://schemas.microsoft.com/office/powerpoint/2010/main" val="1200618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previously, the cost of implementing will be minimal, while generating money for the green tech industry.</a:t>
            </a:r>
          </a:p>
        </p:txBody>
      </p:sp>
      <p:sp>
        <p:nvSpPr>
          <p:cNvPr id="4" name="Slide Number Placeholder 3"/>
          <p:cNvSpPr>
            <a:spLocks noGrp="1"/>
          </p:cNvSpPr>
          <p:nvPr>
            <p:ph type="sldNum" sz="quarter" idx="10"/>
          </p:nvPr>
        </p:nvSpPr>
        <p:spPr/>
        <p:txBody>
          <a:bodyPr/>
          <a:lstStyle/>
          <a:p>
            <a:fld id="{72D978FA-FDA9-4BC5-A812-F03B7B00AA99}" type="slidenum">
              <a:rPr lang="en-US" smtClean="0"/>
              <a:t>16</a:t>
            </a:fld>
            <a:endParaRPr lang="en-US"/>
          </a:p>
        </p:txBody>
      </p:sp>
    </p:spTree>
    <p:extLst>
      <p:ext uri="{BB962C8B-B14F-4D97-AF65-F5344CB8AC3E}">
        <p14:creationId xmlns:p14="http://schemas.microsoft.com/office/powerpoint/2010/main" val="240255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assess risks associated with our strategies…</a:t>
            </a:r>
          </a:p>
        </p:txBody>
      </p:sp>
      <p:sp>
        <p:nvSpPr>
          <p:cNvPr id="4" name="Slide Number Placeholder 3"/>
          <p:cNvSpPr>
            <a:spLocks noGrp="1"/>
          </p:cNvSpPr>
          <p:nvPr>
            <p:ph type="sldNum" sz="quarter" idx="5"/>
          </p:nvPr>
        </p:nvSpPr>
        <p:spPr/>
        <p:txBody>
          <a:bodyPr/>
          <a:lstStyle/>
          <a:p>
            <a:fld id="{72D978FA-FDA9-4BC5-A812-F03B7B00AA99}" type="slidenum">
              <a:rPr lang="en-US" smtClean="0"/>
              <a:t>18</a:t>
            </a:fld>
            <a:endParaRPr lang="en-US"/>
          </a:p>
        </p:txBody>
      </p:sp>
    </p:spTree>
    <p:extLst>
      <p:ext uri="{BB962C8B-B14F-4D97-AF65-F5344CB8AC3E}">
        <p14:creationId xmlns:p14="http://schemas.microsoft.com/office/powerpoint/2010/main" val="60920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D978FA-FDA9-4BC5-A812-F03B7B00AA99}" type="slidenum">
              <a:rPr lang="en-US" smtClean="0"/>
              <a:t>19</a:t>
            </a:fld>
            <a:endParaRPr lang="en-US"/>
          </a:p>
        </p:txBody>
      </p:sp>
    </p:spTree>
    <p:extLst>
      <p:ext uri="{BB962C8B-B14F-4D97-AF65-F5344CB8AC3E}">
        <p14:creationId xmlns:p14="http://schemas.microsoft.com/office/powerpoint/2010/main" val="408215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D978FA-FDA9-4BC5-A812-F03B7B00AA99}" type="slidenum">
              <a:rPr lang="en-US" smtClean="0"/>
              <a:t>3</a:t>
            </a:fld>
            <a:endParaRPr lang="en-US"/>
          </a:p>
        </p:txBody>
      </p:sp>
    </p:spTree>
    <p:extLst>
      <p:ext uri="{BB962C8B-B14F-4D97-AF65-F5344CB8AC3E}">
        <p14:creationId xmlns:p14="http://schemas.microsoft.com/office/powerpoint/2010/main" val="89864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buzzword thrown around these days, however it is in fact very important in making predictions based on data. We wanted to use machine learning in order to support the solutions we have created.</a:t>
            </a:r>
          </a:p>
        </p:txBody>
      </p:sp>
      <p:sp>
        <p:nvSpPr>
          <p:cNvPr id="4" name="Slide Number Placeholder 3"/>
          <p:cNvSpPr>
            <a:spLocks noGrp="1"/>
          </p:cNvSpPr>
          <p:nvPr>
            <p:ph type="sldNum" sz="quarter" idx="5"/>
          </p:nvPr>
        </p:nvSpPr>
        <p:spPr/>
        <p:txBody>
          <a:bodyPr/>
          <a:lstStyle/>
          <a:p>
            <a:fld id="{72D978FA-FDA9-4BC5-A812-F03B7B00AA99}" type="slidenum">
              <a:rPr lang="en-US" smtClean="0"/>
              <a:t>5</a:t>
            </a:fld>
            <a:endParaRPr lang="en-US"/>
          </a:p>
        </p:txBody>
      </p:sp>
    </p:spTree>
    <p:extLst>
      <p:ext uri="{BB962C8B-B14F-4D97-AF65-F5344CB8AC3E}">
        <p14:creationId xmlns:p14="http://schemas.microsoft.com/office/powerpoint/2010/main" val="325973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Python, we analyzed a dataset, and then generated a correlation heatmap that allows us to narrow down the important factors when predicting building energy usage. For example, we found that Energy Star Rating was the most important predicting feature.</a:t>
            </a:r>
          </a:p>
        </p:txBody>
      </p:sp>
      <p:sp>
        <p:nvSpPr>
          <p:cNvPr id="4" name="Slide Number Placeholder 3"/>
          <p:cNvSpPr>
            <a:spLocks noGrp="1"/>
          </p:cNvSpPr>
          <p:nvPr>
            <p:ph type="sldNum" sz="quarter" idx="5"/>
          </p:nvPr>
        </p:nvSpPr>
        <p:spPr/>
        <p:txBody>
          <a:bodyPr/>
          <a:lstStyle/>
          <a:p>
            <a:fld id="{72D978FA-FDA9-4BC5-A812-F03B7B00AA99}" type="slidenum">
              <a:rPr lang="en-US" smtClean="0"/>
              <a:t>6</a:t>
            </a:fld>
            <a:endParaRPr lang="en-US"/>
          </a:p>
        </p:txBody>
      </p:sp>
    </p:spTree>
    <p:extLst>
      <p:ext uri="{BB962C8B-B14F-4D97-AF65-F5344CB8AC3E}">
        <p14:creationId xmlns:p14="http://schemas.microsoft.com/office/powerpoint/2010/main" val="23702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we see code that is incredibly boring, but complex and important. Here we are running algorithms that predict the energy usage by buildings. Through this we can identify the buildings that use a large amount of energy and focus our attention on them in the future.</a:t>
            </a:r>
          </a:p>
        </p:txBody>
      </p:sp>
      <p:sp>
        <p:nvSpPr>
          <p:cNvPr id="4" name="Slide Number Placeholder 3"/>
          <p:cNvSpPr>
            <a:spLocks noGrp="1"/>
          </p:cNvSpPr>
          <p:nvPr>
            <p:ph type="sldNum" sz="quarter" idx="5"/>
          </p:nvPr>
        </p:nvSpPr>
        <p:spPr/>
        <p:txBody>
          <a:bodyPr/>
          <a:lstStyle/>
          <a:p>
            <a:fld id="{72D978FA-FDA9-4BC5-A812-F03B7B00AA99}" type="slidenum">
              <a:rPr lang="en-US" smtClean="0"/>
              <a:t>7</a:t>
            </a:fld>
            <a:endParaRPr lang="en-US"/>
          </a:p>
        </p:txBody>
      </p:sp>
    </p:spTree>
    <p:extLst>
      <p:ext uri="{BB962C8B-B14F-4D97-AF65-F5344CB8AC3E}">
        <p14:creationId xmlns:p14="http://schemas.microsoft.com/office/powerpoint/2010/main" val="56549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looked at the data, let us focus on the solutions. We have produced a THREEFOLD solution to tackle the issue; threshold creation, three step residential pricing and university programs/scholarships.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AE5FABD-26C8-4F74-B1E3-45BC91BC9D7B}" type="slidenum">
              <a:rPr kumimoji="0" lang="en-US" sz="1200" b="0" i="0" u="none" strike="noStrike" kern="1200" cap="none" spc="0" normalizeH="0" baseline="0" noProof="0" smtClean="0">
                <a:ln>
                  <a:noFill/>
                </a:ln>
                <a:solidFill>
                  <a:prstClr val="black"/>
                </a:solidFill>
                <a:effectLst/>
                <a:uLnTx/>
                <a:uFillTx/>
                <a:latin typeface="Tw Cen MT" panose="020B06020201040206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6536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behind threshold creation is to set an upper and lower bound of carbon emissions. What this means is buildings that exceed 23.77 kg/ft^2 will be penalized in the form of transferring 5% of their annual revenue to green tech startups.</a:t>
            </a:r>
          </a:p>
          <a:p>
            <a:r>
              <a:rPr lang="en-US" dirty="0"/>
              <a:t>On the flipside, corporations and households with annual CO2 emissions lower than 10.52 kg/ft^2 will get benefits that would make their energy bill negligible, making housing more affordable.</a:t>
            </a:r>
          </a:p>
        </p:txBody>
      </p:sp>
      <p:sp>
        <p:nvSpPr>
          <p:cNvPr id="4" name="Slide Number Placeholder 3"/>
          <p:cNvSpPr>
            <a:spLocks noGrp="1"/>
          </p:cNvSpPr>
          <p:nvPr>
            <p:ph type="sldNum" sz="quarter" idx="5"/>
          </p:nvPr>
        </p:nvSpPr>
        <p:spPr/>
        <p:txBody>
          <a:bodyPr/>
          <a:lstStyle/>
          <a:p>
            <a:fld id="{72D978FA-FDA9-4BC5-A812-F03B7B00AA99}" type="slidenum">
              <a:rPr lang="en-US" smtClean="0"/>
              <a:t>9</a:t>
            </a:fld>
            <a:endParaRPr lang="en-US"/>
          </a:p>
        </p:txBody>
      </p:sp>
    </p:spTree>
    <p:extLst>
      <p:ext uri="{BB962C8B-B14F-4D97-AF65-F5344CB8AC3E}">
        <p14:creationId xmlns:p14="http://schemas.microsoft.com/office/powerpoint/2010/main" val="292425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facts and figures for total carbon emissions, average building size and number of buildings for </a:t>
            </a:r>
            <a:r>
              <a:rPr lang="en-US"/>
              <a:t>BC.</a:t>
            </a:r>
            <a:endParaRPr lang="en-US" dirty="0"/>
          </a:p>
        </p:txBody>
      </p:sp>
      <p:sp>
        <p:nvSpPr>
          <p:cNvPr id="4" name="Slide Number Placeholder 3"/>
          <p:cNvSpPr>
            <a:spLocks noGrp="1"/>
          </p:cNvSpPr>
          <p:nvPr>
            <p:ph type="sldNum" sz="quarter" idx="5"/>
          </p:nvPr>
        </p:nvSpPr>
        <p:spPr/>
        <p:txBody>
          <a:bodyPr/>
          <a:lstStyle/>
          <a:p>
            <a:fld id="{72D978FA-FDA9-4BC5-A812-F03B7B00AA99}" type="slidenum">
              <a:rPr lang="en-US" smtClean="0"/>
              <a:t>10</a:t>
            </a:fld>
            <a:endParaRPr lang="en-US"/>
          </a:p>
        </p:txBody>
      </p:sp>
    </p:spTree>
    <p:extLst>
      <p:ext uri="{BB962C8B-B14F-4D97-AF65-F5344CB8AC3E}">
        <p14:creationId xmlns:p14="http://schemas.microsoft.com/office/powerpoint/2010/main" val="359748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3845 households consuming a significantly large amount of energy, which would result in a sizeable investment into the green tech industry.</a:t>
            </a:r>
          </a:p>
          <a:p>
            <a:endParaRPr lang="en-US" dirty="0"/>
          </a:p>
          <a:p>
            <a:r>
              <a:rPr lang="en-US" dirty="0"/>
              <a:t>We also found there to be no households that currently produce below the lower threshold, which would result in minimal costs when implementing this solution.</a:t>
            </a:r>
          </a:p>
        </p:txBody>
      </p:sp>
      <p:sp>
        <p:nvSpPr>
          <p:cNvPr id="4" name="Slide Number Placeholder 3"/>
          <p:cNvSpPr>
            <a:spLocks noGrp="1"/>
          </p:cNvSpPr>
          <p:nvPr>
            <p:ph type="sldNum" sz="quarter" idx="5"/>
          </p:nvPr>
        </p:nvSpPr>
        <p:spPr/>
        <p:txBody>
          <a:bodyPr/>
          <a:lstStyle/>
          <a:p>
            <a:fld id="{72D978FA-FDA9-4BC5-A812-F03B7B00AA99}" type="slidenum">
              <a:rPr lang="en-US" smtClean="0"/>
              <a:t>11</a:t>
            </a:fld>
            <a:endParaRPr lang="en-US"/>
          </a:p>
        </p:txBody>
      </p:sp>
    </p:spTree>
    <p:extLst>
      <p:ext uri="{BB962C8B-B14F-4D97-AF65-F5344CB8AC3E}">
        <p14:creationId xmlns:p14="http://schemas.microsoft.com/office/powerpoint/2010/main" val="1495877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596F6D-DCB0-4DBD-8BEC-ADC952635DE5}"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247739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96F6D-DCB0-4DBD-8BEC-ADC952635DE5}"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160608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96F6D-DCB0-4DBD-8BEC-ADC952635DE5}"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2241011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8873711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63607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71786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523718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56754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46001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15748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50595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96F6D-DCB0-4DBD-8BEC-ADC952635DE5}"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4112360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49965584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52527649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83763149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137148118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8100356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21520728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254918192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24650052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4823813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1154897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96F6D-DCB0-4DBD-8BEC-ADC952635DE5}"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3904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89235512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252608349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10261069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9626126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96746959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6572831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272449634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87106089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8190433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17957486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596F6D-DCB0-4DBD-8BEC-ADC952635DE5}"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23599816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4449298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47151731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219892627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24325058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68869101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26532208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106464330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154795973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236687976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19345191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596F6D-DCB0-4DBD-8BEC-ADC952635DE5}" type="datetimeFigureOut">
              <a:rPr lang="en-US" smtClean="0"/>
              <a:t>9/25/22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31585742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83788426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95808050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26616871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201388792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1487926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541749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45556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4822499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911588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186050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596F6D-DCB0-4DBD-8BEC-ADC952635DE5}" type="datetimeFigureOut">
              <a:rPr lang="en-US" smtClean="0"/>
              <a:t>9/25/22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11526978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025245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25040649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7057589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a:ea typeface="+mn-ea"/>
              <a:cs typeface="+mn-cs"/>
            </a:endParaRPr>
          </a:p>
        </p:txBody>
      </p:sp>
    </p:spTree>
    <p:extLst>
      <p:ext uri="{BB962C8B-B14F-4D97-AF65-F5344CB8AC3E}">
        <p14:creationId xmlns:p14="http://schemas.microsoft.com/office/powerpoint/2010/main" val="3787095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5030077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5015945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2295298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707530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942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96F6D-DCB0-4DBD-8BEC-ADC952635DE5}" type="datetimeFigureOut">
              <a:rPr lang="en-US" smtClean="0"/>
              <a:t>9/25/22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394825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596F6D-DCB0-4DBD-8BEC-ADC952635DE5}"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52910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596F6D-DCB0-4DBD-8BEC-ADC952635DE5}"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C18D1-BF4D-4CF9-AB94-4FD9AAA1959B}" type="slidenum">
              <a:rPr lang="en-US" smtClean="0"/>
              <a:t>‹#›</a:t>
            </a:fld>
            <a:endParaRPr lang="en-US"/>
          </a:p>
        </p:txBody>
      </p:sp>
    </p:spTree>
    <p:extLst>
      <p:ext uri="{BB962C8B-B14F-4D97-AF65-F5344CB8AC3E}">
        <p14:creationId xmlns:p14="http://schemas.microsoft.com/office/powerpoint/2010/main" val="194681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theme" Target="../theme/theme2.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96F6D-DCB0-4DBD-8BEC-ADC952635DE5}" type="datetimeFigureOut">
              <a:rPr lang="en-US" smtClean="0"/>
              <a:t>9/25/22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C18D1-BF4D-4CF9-AB94-4FD9AAA1959B}" type="slidenum">
              <a:rPr lang="en-US" smtClean="0"/>
              <a:t>‹#›</a:t>
            </a:fld>
            <a:endParaRPr lang="en-US"/>
          </a:p>
        </p:txBody>
      </p:sp>
    </p:spTree>
    <p:extLst>
      <p:ext uri="{BB962C8B-B14F-4D97-AF65-F5344CB8AC3E}">
        <p14:creationId xmlns:p14="http://schemas.microsoft.com/office/powerpoint/2010/main" val="130416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0097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jp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1139938" y="1945420"/>
            <a:ext cx="4095494" cy="2384466"/>
          </a:xfrm>
        </p:spPr>
        <p:txBody>
          <a:bodyPr>
            <a:noAutofit/>
          </a:bodyPr>
          <a:lstStyle/>
          <a:p>
            <a:r>
              <a:rPr lang="en-US" sz="2800" b="0" dirty="0">
                <a:latin typeface="Times New Roman" panose="02020603050405020304" pitchFamily="18" charset="0"/>
                <a:cs typeface="Times New Roman" panose="02020603050405020304" pitchFamily="18" charset="0"/>
              </a:rPr>
              <a:t>Unlocking </a:t>
            </a:r>
            <a:r>
              <a:rPr lang="en-US" sz="2800" b="0" dirty="0">
                <a:solidFill>
                  <a:srgbClr val="00B050"/>
                </a:solidFill>
                <a:latin typeface="Times New Roman" panose="02020603050405020304" pitchFamily="18" charset="0"/>
                <a:cs typeface="Times New Roman" panose="02020603050405020304" pitchFamily="18" charset="0"/>
              </a:rPr>
              <a:t>Low</a:t>
            </a:r>
            <a:r>
              <a:rPr lang="en-US" sz="2800" b="0" dirty="0">
                <a:solidFill>
                  <a:schemeClr val="accent2"/>
                </a:solidFill>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Carbon Economy Through Buildings </a:t>
            </a:r>
            <a:endParaRPr lang="en-US" sz="2800" dirty="0"/>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
        <p:nvSpPr>
          <p:cNvPr id="10" name="Text Placeholder 2"/>
          <p:cNvSpPr>
            <a:spLocks noGrp="1"/>
          </p:cNvSpPr>
          <p:nvPr>
            <p:ph type="body" idx="4294967295"/>
          </p:nvPr>
        </p:nvSpPr>
        <p:spPr>
          <a:xfrm>
            <a:off x="10381343" y="5798910"/>
            <a:ext cx="1944914" cy="1114879"/>
          </a:xfrm>
          <a:prstGeom prst="rect">
            <a:avLst/>
          </a:prstGeom>
        </p:spPr>
        <p:txBody>
          <a:bodyPr anchor="ctr"/>
          <a:lstStyle/>
          <a:p>
            <a:pPr marL="0" indent="0">
              <a:buNone/>
            </a:pPr>
            <a:r>
              <a:rPr lang="en-US" sz="1800" dirty="0">
                <a:solidFill>
                  <a:schemeClr val="bg1"/>
                </a:solidFill>
                <a:latin typeface="Times New Roman" panose="02020603050405020304" pitchFamily="18" charset="0"/>
                <a:cs typeface="Times New Roman" panose="02020603050405020304" pitchFamily="18" charset="0"/>
              </a:rPr>
              <a:t>Anusha Jindgar</a:t>
            </a:r>
          </a:p>
          <a:p>
            <a:pPr marL="0" indent="0">
              <a:buNone/>
            </a:pPr>
            <a:r>
              <a:rPr lang="en-US" sz="1800" dirty="0">
                <a:solidFill>
                  <a:schemeClr val="bg1"/>
                </a:solidFill>
                <a:latin typeface="Times New Roman" panose="02020603050405020304" pitchFamily="18" charset="0"/>
                <a:cs typeface="Times New Roman" panose="02020603050405020304" pitchFamily="18" charset="0"/>
              </a:rPr>
              <a:t>Sameer Shankar</a:t>
            </a:r>
          </a:p>
          <a:p>
            <a:pPr marL="0" indent="0">
              <a:buNone/>
            </a:pPr>
            <a:r>
              <a:rPr lang="en-US" sz="1800" dirty="0">
                <a:solidFill>
                  <a:schemeClr val="bg1"/>
                </a:solidFill>
                <a:latin typeface="Times New Roman" panose="02020603050405020304" pitchFamily="18" charset="0"/>
                <a:cs typeface="Times New Roman" panose="02020603050405020304" pitchFamily="18" charset="0"/>
              </a:rPr>
              <a:t>Ting </a:t>
            </a:r>
            <a:r>
              <a:rPr lang="en-US" sz="1800" dirty="0" err="1">
                <a:solidFill>
                  <a:schemeClr val="bg1"/>
                </a:solidFill>
                <a:latin typeface="Times New Roman" panose="02020603050405020304" pitchFamily="18" charset="0"/>
                <a:cs typeface="Times New Roman" panose="02020603050405020304" pitchFamily="18" charset="0"/>
              </a:rPr>
              <a:t>Guo</a:t>
            </a:r>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8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Math Behind Threshold Approximation </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698" y="1756146"/>
            <a:ext cx="11368604" cy="4122141"/>
          </a:xfrm>
        </p:spPr>
      </p:pic>
    </p:spTree>
    <p:extLst>
      <p:ext uri="{BB962C8B-B14F-4D97-AF65-F5344CB8AC3E}">
        <p14:creationId xmlns:p14="http://schemas.microsoft.com/office/powerpoint/2010/main" val="19194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942" y="115626"/>
            <a:ext cx="6784258" cy="6626747"/>
          </a:xfrm>
          <a:prstGeom prst="rect">
            <a:avLst/>
          </a:prstGeom>
        </p:spPr>
      </p:pic>
      <p:sp>
        <p:nvSpPr>
          <p:cNvPr id="6" name="Rectangle 5"/>
          <p:cNvSpPr/>
          <p:nvPr/>
        </p:nvSpPr>
        <p:spPr>
          <a:xfrm>
            <a:off x="7939314" y="0"/>
            <a:ext cx="4252686" cy="6858000"/>
          </a:xfrm>
          <a:prstGeom prst="rect">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 name="TextBox 3"/>
          <p:cNvSpPr txBox="1"/>
          <p:nvPr/>
        </p:nvSpPr>
        <p:spPr>
          <a:xfrm>
            <a:off x="8243668" y="323558"/>
            <a:ext cx="3691658" cy="538609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Biggest Takeaways:</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1. There are 3845 households that are consuming significantly large amount of energy. This would create a good revenue pool for our upper-bound strategy, making it economical.</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2. There is </a:t>
            </a:r>
            <a:r>
              <a:rPr lang="en-US" sz="2000" b="1" dirty="0">
                <a:solidFill>
                  <a:schemeClr val="bg1"/>
                </a:solidFill>
                <a:latin typeface="Times New Roman" panose="02020603050405020304" pitchFamily="18" charset="0"/>
                <a:cs typeface="Times New Roman" panose="02020603050405020304" pitchFamily="18" charset="0"/>
              </a:rPr>
              <a:t>NO </a:t>
            </a:r>
            <a:r>
              <a:rPr lang="en-US" sz="2000" dirty="0">
                <a:solidFill>
                  <a:schemeClr val="bg1"/>
                </a:solidFill>
                <a:latin typeface="Times New Roman" panose="02020603050405020304" pitchFamily="18" charset="0"/>
                <a:cs typeface="Times New Roman" panose="02020603050405020304" pitchFamily="18" charset="0"/>
              </a:rPr>
              <a:t>household that is currently producing lower than the threshold. As a result, the cost of implementing the lower-bound strategy would be negligible.</a:t>
            </a:r>
          </a:p>
        </p:txBody>
      </p:sp>
    </p:spTree>
    <p:extLst>
      <p:ext uri="{BB962C8B-B14F-4D97-AF65-F5344CB8AC3E}">
        <p14:creationId xmlns:p14="http://schemas.microsoft.com/office/powerpoint/2010/main" val="311889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Three Step Residential Pricing </a:t>
            </a:r>
          </a:p>
        </p:txBody>
      </p:sp>
      <p:sp>
        <p:nvSpPr>
          <p:cNvPr id="4" name="Rectangle 3"/>
          <p:cNvSpPr/>
          <p:nvPr/>
        </p:nvSpPr>
        <p:spPr>
          <a:xfrm>
            <a:off x="7939314" y="0"/>
            <a:ext cx="4252686" cy="6858000"/>
          </a:xfrm>
          <a:prstGeom prst="rect">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60229" y="764931"/>
            <a:ext cx="3468914" cy="5328138"/>
          </a:xfrm>
        </p:spPr>
        <p:txBody>
          <a:bodyPr>
            <a:normAutofit/>
          </a:bodyPr>
          <a:lstStyle/>
          <a:p>
            <a:pPr marL="0" indent="0" algn="ctr">
              <a:lnSpc>
                <a:spcPct val="150000"/>
              </a:lnSpc>
              <a:buNone/>
            </a:pPr>
            <a:r>
              <a:rPr lang="en-US" sz="2000" dirty="0">
                <a:solidFill>
                  <a:schemeClr val="bg1"/>
                </a:solidFill>
                <a:latin typeface="Times New Roman" panose="02020603050405020304" pitchFamily="18" charset="0"/>
                <a:cs typeface="Times New Roman" panose="02020603050405020304" pitchFamily="18" charset="0"/>
              </a:rPr>
              <a:t>BC Hydro's current 2-step pricing for residential buildings would be upgraded to a 3-step pricing system. Through that system, buildings with significantly low energy consumption would pay low cost for energy. Buildings with significantly high energy consumption would pay a much higher cost.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242" name="Picture 2" descr="https://lh5.googleusercontent.com/m4KH18MmRhcwXIiiAqLbsqFa0a1LHisIE2u7omN6LuxW5PXn0at5oBCuuAie7d2lON8vruKGz2hHMPRVU_gfKTqQuJurAzj9w1Ngewv3-_zQ9GYb1qqUFJLd29qAZ0P3HSqt9x8wPTRJ5Vde5dFcUrYnpA2oYQV6WqyzggZop2fyctKm_anO7jv5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39" y="1139538"/>
            <a:ext cx="6918185" cy="5194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4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783"/>
          </a:xfrm>
        </p:spPr>
        <p:txBody>
          <a:bodyPr anchor="t">
            <a:normAutofit/>
          </a:bodyPr>
          <a:lstStyle/>
          <a:p>
            <a:r>
              <a:rPr lang="en-US" sz="4000" dirty="0">
                <a:latin typeface="Times New Roman" panose="02020603050405020304" pitchFamily="18" charset="0"/>
                <a:cs typeface="Times New Roman" panose="02020603050405020304" pitchFamily="18" charset="0"/>
              </a:rPr>
              <a:t>University Program </a:t>
            </a:r>
          </a:p>
        </p:txBody>
      </p:sp>
      <p:sp>
        <p:nvSpPr>
          <p:cNvPr id="3" name="Content Placeholder 2"/>
          <p:cNvSpPr>
            <a:spLocks noGrp="1"/>
          </p:cNvSpPr>
          <p:nvPr>
            <p:ph idx="1"/>
          </p:nvPr>
        </p:nvSpPr>
        <p:spPr/>
        <p:txBody>
          <a:bodyPr>
            <a:normAutofit/>
          </a:bodyPr>
          <a:lstStyle/>
          <a:p>
            <a:pPr>
              <a:lnSpc>
                <a:spcPct val="200000"/>
              </a:lnSpc>
            </a:pPr>
            <a:r>
              <a:rPr lang="en-US" sz="2000" dirty="0">
                <a:latin typeface="Times New Roman" panose="02020603050405020304" pitchFamily="18" charset="0"/>
                <a:cs typeface="Times New Roman" panose="02020603050405020304" pitchFamily="18" charset="0"/>
              </a:rPr>
              <a:t>Offering university courses designed to help students gain necessary skills to succeed in today’s green tech industry </a:t>
            </a:r>
          </a:p>
          <a:p>
            <a:pPr>
              <a:lnSpc>
                <a:spcPct val="200000"/>
              </a:lnSpc>
            </a:pPr>
            <a:r>
              <a:rPr lang="en-US" sz="2000" dirty="0">
                <a:latin typeface="Times New Roman" panose="02020603050405020304" pitchFamily="18" charset="0"/>
                <a:cs typeface="Times New Roman" panose="02020603050405020304" pitchFamily="18" charset="0"/>
              </a:rPr>
              <a:t>Creating competitions for students where they have to ideate new green tech models</a:t>
            </a:r>
          </a:p>
          <a:p>
            <a:pPr>
              <a:lnSpc>
                <a:spcPct val="200000"/>
              </a:lnSpc>
            </a:pPr>
            <a:r>
              <a:rPr lang="en-US" sz="2000" dirty="0">
                <a:latin typeface="Times New Roman" panose="02020603050405020304" pitchFamily="18" charset="0"/>
                <a:cs typeface="Times New Roman" panose="02020603050405020304" pitchFamily="18" charset="0"/>
              </a:rPr>
              <a:t>Offering top 5 winners scholarships and/or placements in startups linked to the competition </a:t>
            </a:r>
          </a:p>
          <a:p>
            <a:pPr>
              <a:lnSpc>
                <a:spcPct val="200000"/>
              </a:lnSpc>
            </a:pPr>
            <a:r>
              <a:rPr lang="en-US" sz="2000" dirty="0">
                <a:latin typeface="Times New Roman" panose="02020603050405020304" pitchFamily="18" charset="0"/>
                <a:cs typeface="Times New Roman" panose="02020603050405020304" pitchFamily="18" charset="0"/>
              </a:rPr>
              <a:t>Promoting such courses and competitions especially amongst the indigenous communities and ensuring that diversity is reflected in the winners</a:t>
            </a:r>
          </a:p>
        </p:txBody>
      </p:sp>
    </p:spTree>
    <p:extLst>
      <p:ext uri="{BB962C8B-B14F-4D97-AF65-F5344CB8AC3E}">
        <p14:creationId xmlns:p14="http://schemas.microsoft.com/office/powerpoint/2010/main" val="203269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137" y="1321522"/>
            <a:ext cx="3398520" cy="636361"/>
          </a:xfrm>
        </p:spPr>
        <p:txBody>
          <a:bodyPr anchor="t">
            <a:noAutofit/>
          </a:bodyPr>
          <a:lstStyle/>
          <a:p>
            <a:r>
              <a:rPr lang="en-US" sz="4000" dirty="0">
                <a:solidFill>
                  <a:schemeClr val="bg1"/>
                </a:solidFill>
                <a:latin typeface="Times New Roman" panose="02020603050405020304" pitchFamily="18" charset="0"/>
                <a:cs typeface="Times New Roman" panose="02020603050405020304" pitchFamily="18" charset="0"/>
              </a:rPr>
              <a:t>Stakeholders</a:t>
            </a:r>
          </a:p>
        </p:txBody>
      </p:sp>
      <p:sp>
        <p:nvSpPr>
          <p:cNvPr id="16" name="Content Placeholder 13">
            <a:extLst>
              <a:ext uri="{FF2B5EF4-FFF2-40B4-BE49-F238E27FC236}">
                <a16:creationId xmlns:a16="http://schemas.microsoft.com/office/drawing/2014/main" id="{4EAA9254-229F-4C3E-B078-B8912E5BBE98}"/>
              </a:ext>
            </a:extLst>
          </p:cNvPr>
          <p:cNvSpPr txBox="1">
            <a:spLocks/>
          </p:cNvSpPr>
          <p:nvPr/>
        </p:nvSpPr>
        <p:spPr>
          <a:xfrm>
            <a:off x="9068972" y="4052306"/>
            <a:ext cx="2588705" cy="17490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9" name="Diagram 18"/>
          <p:cNvGraphicFramePr/>
          <p:nvPr>
            <p:extLst>
              <p:ext uri="{D42A27DB-BD31-4B8C-83A1-F6EECF244321}">
                <p14:modId xmlns:p14="http://schemas.microsoft.com/office/powerpoint/2010/main" val="3733016761"/>
              </p:ext>
            </p:extLst>
          </p:nvPr>
        </p:nvGraphicFramePr>
        <p:xfrm>
          <a:off x="3969657" y="1001482"/>
          <a:ext cx="7765143" cy="53557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7200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chor="t">
            <a:noAutofit/>
          </a:bodyPr>
          <a:lstStyle/>
          <a:p>
            <a:r>
              <a:rPr lang="en-US" sz="4000" dirty="0">
                <a:latin typeface="Times New Roman" panose="02020603050405020304" pitchFamily="18" charset="0"/>
                <a:cs typeface="Times New Roman" panose="02020603050405020304" pitchFamily="18" charset="0"/>
              </a:rPr>
              <a:t>Economic Growth</a:t>
            </a:r>
          </a:p>
        </p:txBody>
      </p:sp>
      <p:sp>
        <p:nvSpPr>
          <p:cNvPr id="6" name="Oval 5"/>
          <p:cNvSpPr/>
          <p:nvPr/>
        </p:nvSpPr>
        <p:spPr>
          <a:xfrm>
            <a:off x="185971" y="1849259"/>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299019" y="1834744"/>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40040" y="1834744"/>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81061" y="1846815"/>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90316" y="1832301"/>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3529418"/>
            <a:ext cx="12192000" cy="43543"/>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248913" y="1849259"/>
            <a:ext cx="1612454" cy="16124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3569" y="2469251"/>
            <a:ext cx="12772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Homeowners</a:t>
            </a:r>
          </a:p>
        </p:txBody>
      </p:sp>
      <p:sp>
        <p:nvSpPr>
          <p:cNvPr id="21" name="TextBox 20"/>
          <p:cNvSpPr txBox="1"/>
          <p:nvPr/>
        </p:nvSpPr>
        <p:spPr>
          <a:xfrm>
            <a:off x="2438387" y="2425708"/>
            <a:ext cx="12772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Businesses</a:t>
            </a:r>
          </a:p>
        </p:txBody>
      </p:sp>
      <p:sp>
        <p:nvSpPr>
          <p:cNvPr id="22" name="TextBox 21"/>
          <p:cNvSpPr txBox="1"/>
          <p:nvPr/>
        </p:nvSpPr>
        <p:spPr>
          <a:xfrm>
            <a:off x="4529132" y="2360655"/>
            <a:ext cx="1277258"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Green Tech Company  </a:t>
            </a:r>
          </a:p>
        </p:txBody>
      </p:sp>
      <p:sp>
        <p:nvSpPr>
          <p:cNvPr id="24" name="TextBox 23"/>
          <p:cNvSpPr txBox="1"/>
          <p:nvPr/>
        </p:nvSpPr>
        <p:spPr>
          <a:xfrm>
            <a:off x="8453017" y="2469251"/>
            <a:ext cx="12772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Workforce</a:t>
            </a:r>
          </a:p>
        </p:txBody>
      </p:sp>
      <p:sp>
        <p:nvSpPr>
          <p:cNvPr id="25" name="TextBox 24"/>
          <p:cNvSpPr txBox="1"/>
          <p:nvPr/>
        </p:nvSpPr>
        <p:spPr>
          <a:xfrm>
            <a:off x="10402911" y="2360655"/>
            <a:ext cx="1304458"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Indigenous Communities</a:t>
            </a:r>
          </a:p>
        </p:txBody>
      </p:sp>
      <p:sp>
        <p:nvSpPr>
          <p:cNvPr id="26" name="TextBox 25"/>
          <p:cNvSpPr txBox="1"/>
          <p:nvPr/>
        </p:nvSpPr>
        <p:spPr>
          <a:xfrm>
            <a:off x="6484953" y="2469251"/>
            <a:ext cx="12772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Students</a:t>
            </a:r>
          </a:p>
        </p:txBody>
      </p:sp>
      <p:sp>
        <p:nvSpPr>
          <p:cNvPr id="27" name="TextBox 26"/>
          <p:cNvSpPr txBox="1"/>
          <p:nvPr/>
        </p:nvSpPr>
        <p:spPr>
          <a:xfrm>
            <a:off x="223422" y="3869950"/>
            <a:ext cx="1403096"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Making housing more affordable (lower threshold + three step pricing)</a:t>
            </a:r>
          </a:p>
        </p:txBody>
      </p:sp>
      <p:sp>
        <p:nvSpPr>
          <p:cNvPr id="28" name="TextBox 27"/>
          <p:cNvSpPr txBox="1"/>
          <p:nvPr/>
        </p:nvSpPr>
        <p:spPr>
          <a:xfrm>
            <a:off x="6467315" y="3882639"/>
            <a:ext cx="1494264"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University programs, placements and scholarships </a:t>
            </a:r>
          </a:p>
        </p:txBody>
      </p:sp>
      <p:sp>
        <p:nvSpPr>
          <p:cNvPr id="29" name="TextBox 28"/>
          <p:cNvSpPr txBox="1"/>
          <p:nvPr/>
        </p:nvSpPr>
        <p:spPr>
          <a:xfrm>
            <a:off x="4529132" y="3882639"/>
            <a:ext cx="1438287"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Increasing investments and market demand</a:t>
            </a:r>
          </a:p>
        </p:txBody>
      </p:sp>
      <p:sp>
        <p:nvSpPr>
          <p:cNvPr id="30" name="TextBox 29"/>
          <p:cNvSpPr txBox="1"/>
          <p:nvPr/>
        </p:nvSpPr>
        <p:spPr>
          <a:xfrm>
            <a:off x="2202295" y="3882639"/>
            <a:ext cx="1788496"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Nudging them to increase their energy efficiency and rewarding them through lower threshold benefits</a:t>
            </a:r>
          </a:p>
        </p:txBody>
      </p:sp>
      <p:sp>
        <p:nvSpPr>
          <p:cNvPr id="32" name="TextBox 31"/>
          <p:cNvSpPr txBox="1"/>
          <p:nvPr/>
        </p:nvSpPr>
        <p:spPr>
          <a:xfrm>
            <a:off x="8389066" y="3882639"/>
            <a:ext cx="1432360"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Job creation in green tech industry </a:t>
            </a:r>
          </a:p>
        </p:txBody>
      </p:sp>
      <p:sp>
        <p:nvSpPr>
          <p:cNvPr id="34" name="TextBox 33"/>
          <p:cNvSpPr txBox="1"/>
          <p:nvPr/>
        </p:nvSpPr>
        <p:spPr>
          <a:xfrm>
            <a:off x="10248913" y="3869950"/>
            <a:ext cx="1778964"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Ensuring their inclusion in university scholarship programs and placement opportunities</a:t>
            </a:r>
          </a:p>
        </p:txBody>
      </p:sp>
    </p:spTree>
    <p:extLst>
      <p:ext uri="{BB962C8B-B14F-4D97-AF65-F5344CB8AC3E}">
        <p14:creationId xmlns:p14="http://schemas.microsoft.com/office/powerpoint/2010/main" val="341593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783"/>
          </a:xfrm>
        </p:spPr>
        <p:txBody>
          <a:bodyPr anchor="t">
            <a:normAutofit/>
          </a:bodyPr>
          <a:lstStyle/>
          <a:p>
            <a:r>
              <a:rPr lang="en-US" sz="4000" dirty="0">
                <a:latin typeface="Times New Roman" panose="02020603050405020304" pitchFamily="18" charset="0"/>
                <a:cs typeface="Times New Roman" panose="02020603050405020304" pitchFamily="18" charset="0"/>
              </a:rPr>
              <a:t>Financial Analysis</a:t>
            </a:r>
          </a:p>
        </p:txBody>
      </p:sp>
      <p:sp>
        <p:nvSpPr>
          <p:cNvPr id="3" name="Content Placeholder 2"/>
          <p:cNvSpPr>
            <a:spLocks noGrp="1"/>
          </p:cNvSpPr>
          <p:nvPr>
            <p:ph idx="1"/>
          </p:nvPr>
        </p:nvSpPr>
        <p:spPr>
          <a:xfrm>
            <a:off x="569687" y="1792688"/>
            <a:ext cx="6658427" cy="4351338"/>
          </a:xfrm>
        </p:spPr>
        <p:txBody>
          <a:bodyPr>
            <a:noAutofit/>
          </a:bodyPr>
          <a:lstStyle/>
          <a:p>
            <a:pPr marL="0" lvl="0" indent="0" eaLnBrk="0" fontAlgn="base" hangingPunct="0">
              <a:lnSpc>
                <a:spcPct val="100000"/>
              </a:lnSpc>
              <a:spcBef>
                <a:spcPct val="0"/>
              </a:spcBef>
              <a:spcAft>
                <a:spcPct val="0"/>
              </a:spcAft>
              <a:buNone/>
            </a:pPr>
            <a:r>
              <a:rPr lang="en-US" altLang="en-US" sz="2000" dirty="0">
                <a:solidFill>
                  <a:srgbClr val="202124"/>
                </a:solidFill>
                <a:latin typeface="Times New Roman" panose="02020603050405020304" pitchFamily="18" charset="0"/>
                <a:cs typeface="Times New Roman" panose="02020603050405020304" pitchFamily="18" charset="0"/>
              </a:rPr>
              <a:t>Given the historic trend of energy consumption presented by the boxplot shown on the right:</a:t>
            </a:r>
          </a:p>
          <a:p>
            <a:pPr marL="0" lvl="0" indent="0" eaLnBrk="0" fontAlgn="base" hangingPunct="0">
              <a:lnSpc>
                <a:spcPct val="100000"/>
              </a:lnSpc>
              <a:spcBef>
                <a:spcPct val="0"/>
              </a:spcBef>
              <a:spcAft>
                <a:spcPct val="0"/>
              </a:spcAft>
              <a:buNone/>
            </a:pPr>
            <a:endParaRPr lang="en-US" altLang="en-US" sz="2000" dirty="0">
              <a:solidFill>
                <a:srgbClr val="202124"/>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2000" dirty="0">
                <a:solidFill>
                  <a:srgbClr val="202124"/>
                </a:solidFill>
                <a:latin typeface="Times New Roman" panose="02020603050405020304" pitchFamily="18" charset="0"/>
                <a:cs typeface="Times New Roman" panose="02020603050405020304" pitchFamily="18" charset="0"/>
              </a:rPr>
              <a:t>We expect 3845/75757 = 5% of the buildings to have excessive energy consumption (over the upper limit threshold). This would ensure a healthy investment into the green tech industry by corporations. </a:t>
            </a:r>
          </a:p>
          <a:p>
            <a:pPr marL="0" lvl="0" indent="0" eaLnBrk="0" fontAlgn="base" hangingPunct="0">
              <a:lnSpc>
                <a:spcPct val="100000"/>
              </a:lnSpc>
              <a:spcBef>
                <a:spcPct val="0"/>
              </a:spcBef>
              <a:spcAft>
                <a:spcPct val="0"/>
              </a:spcAft>
              <a:buNone/>
            </a:pPr>
            <a:endParaRPr lang="en-US" altLang="en-US" sz="2000" dirty="0">
              <a:solidFill>
                <a:srgbClr val="202124"/>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2000" dirty="0">
                <a:solidFill>
                  <a:srgbClr val="202124"/>
                </a:solidFill>
                <a:latin typeface="Times New Roman" panose="02020603050405020304" pitchFamily="18" charset="0"/>
                <a:cs typeface="Times New Roman" panose="02020603050405020304" pitchFamily="18" charset="0"/>
              </a:rPr>
              <a:t>Secondly, there are not a lot of buildings (if any) that lie below the lower threshold. This suggests that, at the moment, the cost of implementing this policy is not significant. However, we do expect the number to rise in the future. Then, the policy would have to be changed accordingly.</a:t>
            </a:r>
            <a:endParaRPr lang="en-US" altLang="en-US" sz="2000" dirty="0">
              <a:latin typeface="Times New Roman" panose="02020603050405020304" pitchFamily="18" charset="0"/>
              <a:cs typeface="Times New Roman" panose="02020603050405020304" pitchFamily="18" charset="0"/>
            </a:endParaRPr>
          </a:p>
        </p:txBody>
      </p:sp>
      <p:pic>
        <p:nvPicPr>
          <p:cNvPr id="13"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4122" y="834571"/>
            <a:ext cx="4897878" cy="6023429"/>
          </a:xfrm>
          <a:prstGeom prst="rect">
            <a:avLst/>
          </a:prstGeom>
        </p:spPr>
      </p:pic>
    </p:spTree>
    <p:extLst>
      <p:ext uri="{BB962C8B-B14F-4D97-AF65-F5344CB8AC3E}">
        <p14:creationId xmlns:p14="http://schemas.microsoft.com/office/powerpoint/2010/main" val="204432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latin typeface="Times New Roman" panose="02020603050405020304" pitchFamily="18" charset="0"/>
                <a:cs typeface="Times New Roman" panose="02020603050405020304" pitchFamily="18" charset="0"/>
              </a:rPr>
              <a:t>Roadmap</a:t>
            </a:r>
          </a:p>
        </p:txBody>
      </p:sp>
      <p:graphicFrame>
        <p:nvGraphicFramePr>
          <p:cNvPr id="10" name="Diagram 9"/>
          <p:cNvGraphicFramePr/>
          <p:nvPr/>
        </p:nvGraphicFramePr>
        <p:xfrm>
          <a:off x="0" y="716817"/>
          <a:ext cx="9425354" cy="6141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rot="19637245">
            <a:off x="1999789" y="4074289"/>
            <a:ext cx="69762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2023</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rot="20430936">
            <a:off x="4539710" y="2819920"/>
            <a:ext cx="69762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2025</a:t>
            </a:r>
            <a:endParaRPr lang="en-US" b="1" dirty="0">
              <a:latin typeface="Times New Roman" panose="02020603050405020304" pitchFamily="18" charset="0"/>
              <a:cs typeface="Times New Roman" panose="02020603050405020304" pitchFamily="18" charset="0"/>
            </a:endParaRPr>
          </a:p>
        </p:txBody>
      </p:sp>
      <p:sp>
        <p:nvSpPr>
          <p:cNvPr id="13" name="TextBox 12"/>
          <p:cNvSpPr txBox="1"/>
          <p:nvPr/>
        </p:nvSpPr>
        <p:spPr>
          <a:xfrm rot="20873314">
            <a:off x="7093831" y="2111112"/>
            <a:ext cx="69762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2026</a:t>
            </a:r>
            <a:endParaRPr lang="en-US"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577753" y="716817"/>
            <a:ext cx="246184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OUTCOMES (2030)</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9671537" y="1165801"/>
            <a:ext cx="2368061" cy="6217087"/>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Expanding consumer base for green technology </a:t>
            </a:r>
          </a:p>
          <a:p>
            <a:pPr marL="342900" indent="-342900">
              <a:buAutoNum type="arabicPeriod"/>
            </a:pPr>
            <a:r>
              <a:rPr lang="en-US" sz="2000" dirty="0">
                <a:latin typeface="Times New Roman" panose="02020603050405020304" pitchFamily="18" charset="0"/>
                <a:cs typeface="Times New Roman" panose="02020603050405020304" pitchFamily="18" charset="0"/>
              </a:rPr>
              <a:t>Improving the knowledge and readiness of students (future workforce)</a:t>
            </a:r>
          </a:p>
          <a:p>
            <a:pPr marL="342900" indent="-342900">
              <a:buAutoNum type="arabicPeriod"/>
            </a:pPr>
            <a:r>
              <a:rPr lang="en-US" sz="2000" dirty="0">
                <a:latin typeface="Times New Roman" panose="02020603050405020304" pitchFamily="18" charset="0"/>
                <a:cs typeface="Times New Roman" panose="02020603050405020304" pitchFamily="18" charset="0"/>
              </a:rPr>
              <a:t>Encouraging the use of low carbon materials in building construction</a:t>
            </a:r>
          </a:p>
          <a:p>
            <a:pPr marL="342900" indent="-342900">
              <a:buAutoNum type="arabicPeriod"/>
            </a:pPr>
            <a:r>
              <a:rPr lang="en-US" sz="2000" dirty="0">
                <a:latin typeface="Times New Roman" panose="02020603050405020304" pitchFamily="18" charset="0"/>
                <a:cs typeface="Times New Roman" panose="02020603050405020304" pitchFamily="18" charset="0"/>
              </a:rPr>
              <a:t>Making green housing more affordable in BC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80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783"/>
          </a:xfrm>
        </p:spPr>
        <p:txBody>
          <a:bodyPr anchor="t">
            <a:normAutofit/>
          </a:bodyPr>
          <a:lstStyle/>
          <a:p>
            <a:r>
              <a:rPr lang="en-US" sz="4000" dirty="0">
                <a:latin typeface="Times New Roman" panose="02020603050405020304" pitchFamily="18" charset="0"/>
                <a:cs typeface="Times New Roman" panose="02020603050405020304" pitchFamily="18" charset="0"/>
              </a:rPr>
              <a:t>Risk Assessment </a:t>
            </a:r>
          </a:p>
        </p:txBody>
      </p:sp>
      <p:sp>
        <p:nvSpPr>
          <p:cNvPr id="5" name="Flowchart: Process 4"/>
          <p:cNvSpPr/>
          <p:nvPr/>
        </p:nvSpPr>
        <p:spPr>
          <a:xfrm>
            <a:off x="838200" y="1475694"/>
            <a:ext cx="5141686" cy="6998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475694"/>
            <a:ext cx="5141686" cy="4351338"/>
          </a:xfrm>
        </p:spPr>
        <p:txBody>
          <a:bodyPr>
            <a:noAutofit/>
          </a:bodyPr>
          <a:lstStyle/>
          <a:p>
            <a:pPr marL="0" indent="0" algn="ctr">
              <a:lnSpc>
                <a:spcPct val="150000"/>
              </a:lnSpc>
              <a:buNone/>
            </a:pPr>
            <a:r>
              <a:rPr lang="en-US" sz="2000" dirty="0">
                <a:latin typeface="Times New Roman" panose="02020603050405020304" pitchFamily="18" charset="0"/>
                <a:cs typeface="Times New Roman" panose="02020603050405020304" pitchFamily="18" charset="0"/>
              </a:rPr>
              <a:t>Risk Identification</a:t>
            </a:r>
          </a:p>
          <a:p>
            <a:pPr>
              <a:lnSpc>
                <a:spcPct val="150000"/>
              </a:lnSpc>
            </a:pPr>
            <a:r>
              <a:rPr lang="en-US" sz="2000" dirty="0">
                <a:latin typeface="Times New Roman" panose="02020603050405020304" pitchFamily="18" charset="0"/>
                <a:cs typeface="Times New Roman" panose="02020603050405020304" pitchFamily="18" charset="0"/>
              </a:rPr>
              <a:t>Corporations that exceed the upper level threshold could attempt to not truly invest in green technology by setting up smaller sister companies and transferring 5% of their revenue there. </a:t>
            </a:r>
          </a:p>
          <a:p>
            <a:pPr>
              <a:lnSpc>
                <a:spcPct val="150000"/>
              </a:lnSpc>
            </a:pPr>
            <a:r>
              <a:rPr lang="en-US" sz="2000" dirty="0">
                <a:latin typeface="Times New Roman" panose="02020603050405020304" pitchFamily="18" charset="0"/>
                <a:cs typeface="Times New Roman" panose="02020603050405020304" pitchFamily="18" charset="0"/>
              </a:rPr>
              <a:t>This would ensure that the money would stay within the big corporation and not get invested in technology development </a:t>
            </a:r>
          </a:p>
          <a:p>
            <a:pPr marL="0" indent="0" algn="ctr">
              <a:lnSpc>
                <a:spcPct val="150000"/>
              </a:lnSpc>
              <a:buNone/>
            </a:pPr>
            <a:r>
              <a:rPr lang="en-US" sz="2000" dirty="0">
                <a:latin typeface="Times New Roman" panose="02020603050405020304" pitchFamily="18" charset="0"/>
                <a:cs typeface="Times New Roman" panose="02020603050405020304" pitchFamily="18" charset="0"/>
              </a:rPr>
              <a:t> </a:t>
            </a:r>
          </a:p>
        </p:txBody>
      </p:sp>
      <p:sp>
        <p:nvSpPr>
          <p:cNvPr id="4" name="Content Placeholder 2"/>
          <p:cNvSpPr txBox="1">
            <a:spLocks/>
          </p:cNvSpPr>
          <p:nvPr/>
        </p:nvSpPr>
        <p:spPr>
          <a:xfrm>
            <a:off x="6331857" y="1825625"/>
            <a:ext cx="52142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7" name="Flowchart: Process 6"/>
          <p:cNvSpPr/>
          <p:nvPr/>
        </p:nvSpPr>
        <p:spPr>
          <a:xfrm>
            <a:off x="6331856" y="1462767"/>
            <a:ext cx="5214258" cy="6998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331856" y="1462767"/>
            <a:ext cx="521425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Risk Mitigation </a:t>
            </a:r>
          </a:p>
          <a:p>
            <a:pPr>
              <a:lnSpc>
                <a:spcPct val="150000"/>
              </a:lnSpc>
            </a:pPr>
            <a:r>
              <a:rPr lang="en-US" sz="2000" dirty="0">
                <a:latin typeface="Times New Roman" panose="02020603050405020304" pitchFamily="18" charset="0"/>
                <a:cs typeface="Times New Roman" panose="02020603050405020304" pitchFamily="18" charset="0"/>
              </a:rPr>
              <a:t> Government could release a list of certified green tech startups that corporations would have to invest in should they exceed the upper limit</a:t>
            </a:r>
          </a:p>
          <a:p>
            <a:pPr>
              <a:lnSpc>
                <a:spcPct val="150000"/>
              </a:lnSpc>
            </a:pPr>
            <a:r>
              <a:rPr lang="en-US" sz="2000" dirty="0">
                <a:latin typeface="Times New Roman" panose="02020603050405020304" pitchFamily="18" charset="0"/>
                <a:cs typeface="Times New Roman" panose="02020603050405020304" pitchFamily="18" charset="0"/>
              </a:rPr>
              <a:t>It would be mandatory for the corporations to disclose the money transferred to government certified startups</a:t>
            </a:r>
          </a:p>
          <a:p>
            <a:pPr>
              <a:lnSpc>
                <a:spcPct val="150000"/>
              </a:lnSpc>
            </a:pPr>
            <a:r>
              <a:rPr lang="en-US" sz="2000" dirty="0">
                <a:latin typeface="Times New Roman" panose="02020603050405020304" pitchFamily="18" charset="0"/>
                <a:cs typeface="Times New Roman" panose="02020603050405020304" pitchFamily="18" charset="0"/>
              </a:rPr>
              <a:t>It would be mandatory for startups to show what they have done with the investment</a:t>
            </a:r>
          </a:p>
        </p:txBody>
      </p:sp>
    </p:spTree>
    <p:extLst>
      <p:ext uri="{BB962C8B-B14F-4D97-AF65-F5344CB8AC3E}">
        <p14:creationId xmlns:p14="http://schemas.microsoft.com/office/powerpoint/2010/main" val="319323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28" y="2000024"/>
            <a:ext cx="10515600" cy="2852737"/>
          </a:xfrm>
        </p:spPr>
        <p:txBody>
          <a:bodyPr anchor="ct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4587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Identifying the </a:t>
            </a:r>
            <a:r>
              <a:rPr lang="en-US" sz="4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Problem</a:t>
            </a:r>
          </a:p>
        </p:txBody>
      </p:sp>
      <p:sp>
        <p:nvSpPr>
          <p:cNvPr id="8" name="Content Placeholder 7"/>
          <p:cNvSpPr>
            <a:spLocks noGrp="1"/>
          </p:cNvSpPr>
          <p:nvPr>
            <p:ph idx="1"/>
          </p:nvPr>
        </p:nvSpPr>
        <p:spPr>
          <a:xfrm>
            <a:off x="838200" y="1690688"/>
            <a:ext cx="10515600" cy="4351338"/>
          </a:xfrm>
        </p:spPr>
        <p:txBody>
          <a:bodyPr>
            <a:normAutofit lnSpcReduction="10000"/>
          </a:bodyPr>
          <a:lstStyle/>
          <a:p>
            <a:pPr marL="0" indent="0">
              <a:lnSpc>
                <a:spcPct val="200000"/>
              </a:lnSpc>
              <a:buNone/>
            </a:pPr>
            <a:r>
              <a:rPr lang="en-US" sz="2000" dirty="0">
                <a:latin typeface="Times New Roman" panose="02020603050405020304" pitchFamily="18" charset="0"/>
                <a:cs typeface="Times New Roman" panose="02020603050405020304" pitchFamily="18" charset="0"/>
              </a:rPr>
              <a:t>According to the International Energy Agency and Architecture2030.org, carbon emissions play a key role in escalating global warming. </a:t>
            </a:r>
            <a:r>
              <a:rPr lang="en-US" sz="2000" b="1" dirty="0">
                <a:latin typeface="Times New Roman" panose="02020603050405020304" pitchFamily="18" charset="0"/>
                <a:cs typeface="Times New Roman" panose="02020603050405020304" pitchFamily="18" charset="0"/>
              </a:rPr>
              <a:t>Buildings in particular contribute to 35-60% of global carbon emissions</a:t>
            </a:r>
            <a:r>
              <a:rPr lang="en-US" sz="2000" dirty="0">
                <a:latin typeface="Times New Roman" panose="02020603050405020304" pitchFamily="18" charset="0"/>
                <a:cs typeface="Times New Roman" panose="02020603050405020304" pitchFamily="18" charset="0"/>
              </a:rPr>
              <a:t>. British Columbia follows the same trend.</a:t>
            </a:r>
          </a:p>
          <a:p>
            <a:pPr marL="0" indent="0">
              <a:lnSpc>
                <a:spcPct val="200000"/>
              </a:lnSpc>
              <a:buNone/>
            </a:pPr>
            <a:r>
              <a:rPr lang="en-US" sz="2000" dirty="0">
                <a:latin typeface="Times New Roman" panose="02020603050405020304" pitchFamily="18" charset="0"/>
                <a:cs typeface="Times New Roman" panose="02020603050405020304" pitchFamily="18" charset="0"/>
              </a:rPr>
              <a:t>Getting to net zero will require </a:t>
            </a:r>
            <a:r>
              <a:rPr lang="en-US" sz="2000" b="1" dirty="0">
                <a:latin typeface="Times New Roman" panose="02020603050405020304" pitchFamily="18" charset="0"/>
                <a:cs typeface="Times New Roman" panose="02020603050405020304" pitchFamily="18" charset="0"/>
              </a:rPr>
              <a:t>tremendous</a:t>
            </a:r>
            <a:r>
              <a:rPr lang="en-US" sz="2000" dirty="0">
                <a:latin typeface="Times New Roman" panose="02020603050405020304" pitchFamily="18" charset="0"/>
                <a:cs typeface="Times New Roman" panose="02020603050405020304" pitchFamily="18" charset="0"/>
              </a:rPr>
              <a:t>, rapid change and large-scale technology deployment across industries. </a:t>
            </a:r>
          </a:p>
          <a:p>
            <a:pPr marL="0" indent="0">
              <a:lnSpc>
                <a:spcPct val="200000"/>
              </a:lnSpc>
              <a:buNone/>
            </a:pPr>
            <a:r>
              <a:rPr lang="en-US" sz="2000" dirty="0">
                <a:latin typeface="Times New Roman" panose="02020603050405020304" pitchFamily="18" charset="0"/>
                <a:cs typeface="Times New Roman" panose="02020603050405020304" pitchFamily="18" charset="0"/>
              </a:rPr>
              <a:t>Given how significantly buildings impact carbon emissions in BC, through this policy we aim to make environment conservation and economic development two sides of the same coin.</a:t>
            </a:r>
          </a:p>
        </p:txBody>
      </p:sp>
    </p:spTree>
    <p:extLst>
      <p:ext uri="{BB962C8B-B14F-4D97-AF65-F5344CB8AC3E}">
        <p14:creationId xmlns:p14="http://schemas.microsoft.com/office/powerpoint/2010/main" val="412339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450"/>
            <a:ext cx="12192000" cy="769441"/>
          </a:xfrm>
          <a:prstGeom prst="rect">
            <a:avLst/>
          </a:prstGeom>
          <a:solidFill>
            <a:srgbClr val="007375"/>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Buildings account for </a:t>
            </a:r>
            <a:r>
              <a:rPr lang="en-US" sz="2400" b="1" dirty="0">
                <a:latin typeface="Times New Roman" panose="02020603050405020304" pitchFamily="18" charset="0"/>
                <a:cs typeface="Times New Roman" panose="02020603050405020304" pitchFamily="18" charset="0"/>
              </a:rPr>
              <a:t>11% </a:t>
            </a:r>
            <a:r>
              <a:rPr lang="en-US" sz="2000" dirty="0">
                <a:latin typeface="Times New Roman" panose="02020603050405020304" pitchFamily="18" charset="0"/>
                <a:cs typeface="Times New Roman" panose="02020603050405020304" pitchFamily="18" charset="0"/>
              </a:rPr>
              <a:t>of total emissions in British Columbia</a:t>
            </a:r>
          </a:p>
          <a:p>
            <a:r>
              <a:rPr lang="en-US" sz="2000" dirty="0">
                <a:latin typeface="Times New Roman" panose="02020603050405020304" pitchFamily="18" charset="0"/>
                <a:cs typeface="Times New Roman" panose="02020603050405020304" pitchFamily="18" charset="0"/>
              </a:rPr>
              <a:t>						              - BC Building Electrification Road Map Final Apr2021</a:t>
            </a:r>
          </a:p>
        </p:txBody>
      </p:sp>
      <p:pic>
        <p:nvPicPr>
          <p:cNvPr id="6146" name="Picture 2" descr="https://lh5.googleusercontent.com/eYyGHS6AXm_MugfhKolmYQq8ZioyOio83ArDV2vyIgaZPMp1cxUc9cYc4znB7UwcjOEIsLN4z66Suri0Ug3wU58nHXNOBhLDRuCmXWeYmuSkxtLuqkwCTtyhqaxTslwgPwPn9izo4LyzO4h5SoVMXo-AEgKCNWnK_5Lwd3CDcGOfyx4Wv6z2u7R6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5937"/>
            <a:ext cx="12192000" cy="507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8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Why Buildings?</a:t>
            </a:r>
          </a:p>
        </p:txBody>
      </p:sp>
      <p:pic>
        <p:nvPicPr>
          <p:cNvPr id="7" name="Picture 6"/>
          <p:cNvPicPr>
            <a:picLocks noChangeAspect="1"/>
          </p:cNvPicPr>
          <p:nvPr/>
        </p:nvPicPr>
        <p:blipFill rotWithShape="1">
          <a:blip r:embed="rId2"/>
          <a:srcRect l="27132" t="22371" r="28359" b="5407"/>
          <a:stretch/>
        </p:blipFill>
        <p:spPr>
          <a:xfrm>
            <a:off x="943428" y="1132113"/>
            <a:ext cx="6444343" cy="5506436"/>
          </a:xfrm>
          <a:prstGeom prst="rect">
            <a:avLst/>
          </a:prstGeom>
        </p:spPr>
      </p:pic>
      <p:sp>
        <p:nvSpPr>
          <p:cNvPr id="9" name="Rectangle 8"/>
          <p:cNvSpPr/>
          <p:nvPr/>
        </p:nvSpPr>
        <p:spPr>
          <a:xfrm>
            <a:off x="7939314" y="0"/>
            <a:ext cx="4252686" cy="6858000"/>
          </a:xfrm>
          <a:prstGeom prst="rect">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8135257" y="2256339"/>
            <a:ext cx="3860800" cy="2400657"/>
          </a:xfrm>
          <a:prstGeom prst="rect">
            <a:avLst/>
          </a:prstGeom>
          <a:noFill/>
        </p:spPr>
        <p:txBody>
          <a:bodyPr wrap="square" rtlCol="0">
            <a:spAutoFit/>
          </a:bodyPr>
          <a:lstStyle/>
          <a:p>
            <a:pPr algn="ctr">
              <a:lnSpc>
                <a:spcPct val="150000"/>
              </a:lnSpc>
            </a:pPr>
            <a:r>
              <a:rPr lang="en-US" sz="2000" dirty="0">
                <a:solidFill>
                  <a:schemeClr val="bg1"/>
                </a:solidFill>
                <a:latin typeface="Times New Roman" panose="02020603050405020304" pitchFamily="18" charset="0"/>
                <a:cs typeface="Times New Roman" panose="02020603050405020304" pitchFamily="18" charset="0"/>
              </a:rPr>
              <a:t>Even though buildings are a big contributor to global CO2 emissions, they present a unique avenue for revenue generation, if tackled properly. </a:t>
            </a:r>
          </a:p>
        </p:txBody>
      </p:sp>
    </p:spTree>
    <p:extLst>
      <p:ext uri="{BB962C8B-B14F-4D97-AF65-F5344CB8AC3E}">
        <p14:creationId xmlns:p14="http://schemas.microsoft.com/office/powerpoint/2010/main" val="216372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15116" cy="737961"/>
          </a:xfrm>
          <a:solidFill>
            <a:schemeClr val="bg1"/>
          </a:solidFill>
          <a:ln>
            <a:solidFill>
              <a:schemeClr val="bg1"/>
            </a:solidFill>
          </a:ln>
          <a:effectLst>
            <a:outerShdw blurRad="50800" dist="38100" dir="2700000" algn="tl" rotWithShape="0">
              <a:prstClr val="black">
                <a:alpha val="40000"/>
              </a:prstClr>
            </a:outerShdw>
          </a:effectLst>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Machine Learning Model</a:t>
            </a:r>
          </a:p>
        </p:txBody>
      </p:sp>
      <p:sp>
        <p:nvSpPr>
          <p:cNvPr id="4" name="AutoShape 2" descr="https://files.slack.com/files-pri/T042G275UMS-F044GCBRBLG/screen_shot_2022-09-24_at_5.08.52_p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957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31" y="435358"/>
            <a:ext cx="11717695" cy="6194323"/>
          </a:xfrm>
          <a:prstGeom prst="rect">
            <a:avLst/>
          </a:prstGeom>
        </p:spPr>
      </p:pic>
    </p:spTree>
    <p:extLst>
      <p:ext uri="{BB962C8B-B14F-4D97-AF65-F5344CB8AC3E}">
        <p14:creationId xmlns:p14="http://schemas.microsoft.com/office/powerpoint/2010/main" val="411363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119"/>
            <a:ext cx="12192000" cy="6858001"/>
          </a:xfrm>
          <a:prstGeom prst="rect">
            <a:avLst/>
          </a:prstGeom>
        </p:spPr>
      </p:pic>
    </p:spTree>
    <p:extLst>
      <p:ext uri="{BB962C8B-B14F-4D97-AF65-F5344CB8AC3E}">
        <p14:creationId xmlns:p14="http://schemas.microsoft.com/office/powerpoint/2010/main" val="169492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lowchart: Data 15"/>
          <p:cNvSpPr/>
          <p:nvPr/>
        </p:nvSpPr>
        <p:spPr>
          <a:xfrm rot="1535901">
            <a:off x="-2596910" y="-2724735"/>
            <a:ext cx="9144000" cy="10088534"/>
          </a:xfrm>
          <a:prstGeom prst="flowChartInputOutpu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155535" y="2014477"/>
            <a:ext cx="4312844" cy="914490"/>
          </a:xfrm>
        </p:spPr>
        <p:txBody>
          <a:bodyPr/>
          <a:lstStyle/>
          <a:p>
            <a:r>
              <a:rPr lang="en-US" sz="1600" dirty="0">
                <a:latin typeface="Times New Roman" panose="02020603050405020304" pitchFamily="18" charset="0"/>
                <a:cs typeface="Times New Roman" panose="02020603050405020304" pitchFamily="18" charset="0"/>
              </a:rPr>
              <a:t>Provide negative and positive reinforcement to citizens by creating an upper and lower limit to CO2 emissions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893135" y="2319532"/>
            <a:ext cx="4937760" cy="424732"/>
          </a:xfrm>
        </p:spPr>
        <p:txBody>
          <a:bodyPr/>
          <a:lstStyle/>
          <a:p>
            <a:r>
              <a:rPr lang="en-US" dirty="0">
                <a:latin typeface="Times New Roman" panose="02020603050405020304" pitchFamily="18" charset="0"/>
                <a:cs typeface="Times New Roman" panose="02020603050405020304" pitchFamily="18" charset="0"/>
              </a:rPr>
              <a:t>Threshold Creation</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809849" y="1915168"/>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071133" y="3350822"/>
            <a:ext cx="5392925" cy="914490"/>
          </a:xfrm>
        </p:spPr>
        <p:txBody>
          <a:bodyPr/>
          <a:lstStyle/>
          <a:p>
            <a:r>
              <a:rPr lang="en-US" sz="1600" dirty="0">
                <a:latin typeface="Times New Roman" panose="02020603050405020304" pitchFamily="18" charset="0"/>
                <a:cs typeface="Times New Roman" panose="02020603050405020304" pitchFamily="18" charset="0"/>
              </a:rPr>
              <a:t>Change BC Hydro’s current 2 step residential electricity pricing to 3 step</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691647" y="3433067"/>
            <a:ext cx="4023360" cy="424732"/>
          </a:xfrm>
        </p:spPr>
        <p:txBody>
          <a:bodyPr/>
          <a:lstStyle/>
          <a:p>
            <a:r>
              <a:rPr lang="en-US" dirty="0">
                <a:latin typeface="Times New Roman" panose="02020603050405020304" pitchFamily="18" charset="0"/>
                <a:cs typeface="Times New Roman" panose="02020603050405020304" pitchFamily="18" charset="0"/>
              </a:rPr>
              <a:t>Three Step Residential Pricing </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15007" y="3251067"/>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a:xfrm>
            <a:off x="628788" y="7022012"/>
            <a:ext cx="302281" cy="365760"/>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lumMod val="95000"/>
                    <a:lumOff val="5000"/>
                  </a:prstClr>
                </a:solidFill>
                <a:effectLst/>
                <a:uLnTx/>
                <a:uFillTx/>
                <a:latin typeface="Times New Roman" panose="02020603050405020304" pitchFamily="18" charset="0"/>
                <a:cs typeface="Times New Roman" panose="02020603050405020304" pitchFamily="18" charset="0"/>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cs typeface="Times New Roman" panose="02020603050405020304" pitchFamily="18" charset="0"/>
            </a:endParaRPr>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4949699" y="4686721"/>
            <a:ext cx="6514359" cy="914490"/>
          </a:xfrm>
        </p:spPr>
        <p:txBody>
          <a:bodyPr/>
          <a:lstStyle/>
          <a:p>
            <a:r>
              <a:rPr lang="en-US" sz="1600" dirty="0">
                <a:latin typeface="Times New Roman" panose="02020603050405020304" pitchFamily="18" charset="0"/>
                <a:cs typeface="Times New Roman" panose="02020603050405020304" pitchFamily="18" charset="0"/>
              </a:rPr>
              <a:t>Offer programs and scholarships that allow students to develop the necessary skills needed in today's green tech environment </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37160" y="4876304"/>
            <a:ext cx="3999147" cy="424732"/>
          </a:xfrm>
        </p:spPr>
        <p:txBody>
          <a:bodyPr/>
          <a:lstStyle/>
          <a:p>
            <a:r>
              <a:rPr lang="en-US" dirty="0">
                <a:latin typeface="Times New Roman" panose="02020603050405020304" pitchFamily="18" charset="0"/>
                <a:cs typeface="Times New Roman" panose="02020603050405020304" pitchFamily="18" charset="0"/>
              </a:rPr>
              <a:t>University Program + Scholarship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805445" y="4586966"/>
            <a:ext cx="1094116" cy="1113108"/>
          </a:xfrm>
        </p:spPr>
      </p:pic>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685800" y="3857799"/>
            <a:ext cx="5219700" cy="1846"/>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899160" y="5301036"/>
            <a:ext cx="4525554"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838200" y="365126"/>
            <a:ext cx="10515600" cy="779766"/>
          </a:xfrm>
        </p:spPr>
        <p:txBody>
          <a:bodyPr anchor="t">
            <a:normAutofit/>
          </a:bodyPr>
          <a:lstStyle/>
          <a:p>
            <a:r>
              <a:rPr lang="en-US" sz="3600" cap="none" dirty="0">
                <a:latin typeface="Times New Roman" panose="02020603050405020304" pitchFamily="18" charset="0"/>
                <a:ea typeface="Tahoma" panose="020B0604030504040204" pitchFamily="34" charset="0"/>
                <a:cs typeface="Times New Roman" panose="02020603050405020304" pitchFamily="18" charset="0"/>
              </a:rPr>
              <a:t>Solutions </a:t>
            </a:r>
          </a:p>
        </p:txBody>
      </p:sp>
      <p:pic>
        <p:nvPicPr>
          <p:cNvPr id="1028" name="Picture 4" descr="Demand Symbol Stock Illustrations – 11,341 Demand Symbol Stock  Illustrations, Vectors &amp; Clipart - Dreamstim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76511" y="2003860"/>
            <a:ext cx="960791" cy="9607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137160" y="2738938"/>
            <a:ext cx="5724848"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2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Threshold Creation </a:t>
            </a:r>
          </a:p>
        </p:txBody>
      </p:sp>
      <p:sp>
        <p:nvSpPr>
          <p:cNvPr id="4" name="Rectangle 3"/>
          <p:cNvSpPr/>
          <p:nvPr/>
        </p:nvSpPr>
        <p:spPr>
          <a:xfrm>
            <a:off x="7939314" y="0"/>
            <a:ext cx="4252686" cy="6858000"/>
          </a:xfrm>
          <a:prstGeom prst="rect">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31199" y="1001486"/>
            <a:ext cx="3365389" cy="5175477"/>
          </a:xfrm>
        </p:spPr>
        <p:txBody>
          <a:bodyPr>
            <a:normAutofit/>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Corporations with annual CO2 emissions higher than 23.77kg/ft^2, would be required to invest </a:t>
            </a:r>
            <a:r>
              <a:rPr lang="en-US" sz="2000" b="1" dirty="0">
                <a:solidFill>
                  <a:schemeClr val="bg1"/>
                </a:solidFill>
                <a:latin typeface="Times New Roman" panose="02020603050405020304" pitchFamily="18" charset="0"/>
                <a:cs typeface="Times New Roman" panose="02020603050405020304" pitchFamily="18" charset="0"/>
              </a:rPr>
              <a:t>5 % </a:t>
            </a:r>
            <a:r>
              <a:rPr lang="en-US" sz="2000" dirty="0">
                <a:solidFill>
                  <a:schemeClr val="bg1"/>
                </a:solidFill>
                <a:latin typeface="Times New Roman" panose="02020603050405020304" pitchFamily="18" charset="0"/>
                <a:cs typeface="Times New Roman" panose="02020603050405020304" pitchFamily="18" charset="0"/>
              </a:rPr>
              <a:t>of their revenue to green tech startups</a:t>
            </a:r>
          </a:p>
          <a:p>
            <a:pPr>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Corporations and households with annual CO2 emissions lower than 10.52kg/ft^2, would get benefits that would make their energy bill negligible, making housing more affordable.</a:t>
            </a:r>
          </a:p>
          <a:p>
            <a:pPr>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3977821" y="1690688"/>
            <a:ext cx="0" cy="4179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175330" y="5845855"/>
            <a:ext cx="3783238" cy="2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68514" y="1666308"/>
            <a:ext cx="3783238" cy="2438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068514" y="1855758"/>
            <a:ext cx="1705200" cy="400110"/>
          </a:xfrm>
          <a:prstGeom prst="rect">
            <a:avLst/>
          </a:prstGeom>
          <a:solidFill>
            <a:srgbClr val="DFE4FD"/>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23.77 kg/ft^2</a:t>
            </a:r>
            <a:endParaRPr lang="en-US"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320611" y="5350299"/>
            <a:ext cx="1705200" cy="400110"/>
          </a:xfrm>
          <a:prstGeom prst="rect">
            <a:avLst/>
          </a:prstGeom>
          <a:solidFill>
            <a:srgbClr val="DFE4FD"/>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10.52 kg/ft^2</a:t>
            </a:r>
            <a:endParaRPr lang="en-US" b="1" dirty="0">
              <a:latin typeface="Times New Roman" panose="02020603050405020304" pitchFamily="18" charset="0"/>
              <a:cs typeface="Times New Roman" panose="02020603050405020304" pitchFamily="18" charset="0"/>
            </a:endParaRPr>
          </a:p>
        </p:txBody>
      </p:sp>
      <p:sp>
        <p:nvSpPr>
          <p:cNvPr id="37" name="Down Arrow 36"/>
          <p:cNvSpPr/>
          <p:nvPr/>
        </p:nvSpPr>
        <p:spPr>
          <a:xfrm rot="10800000">
            <a:off x="2710657" y="2514600"/>
            <a:ext cx="420914" cy="914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4962754" y="4180228"/>
            <a:ext cx="420914" cy="9144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73825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1437</Words>
  <Application>Microsoft Macintosh PowerPoint</Application>
  <PresentationFormat>Widescreen</PresentationFormat>
  <Paragraphs>130</Paragraphs>
  <Slides>19</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Times New Roman</vt:lpstr>
      <vt:lpstr>Tw Cen MT</vt:lpstr>
      <vt:lpstr>Tw Cen MT Condensed</vt:lpstr>
      <vt:lpstr>Wingdings 3</vt:lpstr>
      <vt:lpstr>Office Theme</vt:lpstr>
      <vt:lpstr>ModernClassicBlock-3</vt:lpstr>
      <vt:lpstr>Unlocking Low Carbon Economy Through Buildings </vt:lpstr>
      <vt:lpstr>Identifying the Problem</vt:lpstr>
      <vt:lpstr>PowerPoint Presentation</vt:lpstr>
      <vt:lpstr>Why Buildings?</vt:lpstr>
      <vt:lpstr>Machine Learning Model</vt:lpstr>
      <vt:lpstr>PowerPoint Presentation</vt:lpstr>
      <vt:lpstr>PowerPoint Presentation</vt:lpstr>
      <vt:lpstr>Solutions </vt:lpstr>
      <vt:lpstr>Threshold Creation </vt:lpstr>
      <vt:lpstr>Math Behind Threshold Approximation </vt:lpstr>
      <vt:lpstr>PowerPoint Presentation</vt:lpstr>
      <vt:lpstr>Three Step Residential Pricing </vt:lpstr>
      <vt:lpstr>University Program </vt:lpstr>
      <vt:lpstr>Stakeholders</vt:lpstr>
      <vt:lpstr>Economic Growth</vt:lpstr>
      <vt:lpstr>Financial Analysis</vt:lpstr>
      <vt:lpstr>Roadmap</vt:lpstr>
      <vt:lpstr>Risk Assessment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Jindgar</dc:creator>
  <cp:lastModifiedBy>Ting Guo</cp:lastModifiedBy>
  <cp:revision>66</cp:revision>
  <dcterms:created xsi:type="dcterms:W3CDTF">2022-09-24T22:39:13Z</dcterms:created>
  <dcterms:modified xsi:type="dcterms:W3CDTF">2022-09-25T22:03:18Z</dcterms:modified>
</cp:coreProperties>
</file>