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66BF5-16CE-4B34-921D-4D930D35317E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A4A64-652D-4E6A-A4F5-7685A8180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82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5302-A81A-4BC3-A943-B100489C45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5346-CD50-4112-8DA1-5807A774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6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5302-A81A-4BC3-A943-B100489C45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5346-CD50-4112-8DA1-5807A774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5302-A81A-4BC3-A943-B100489C45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5346-CD50-4112-8DA1-5807A774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4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5302-A81A-4BC3-A943-B100489C45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5346-CD50-4112-8DA1-5807A774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5302-A81A-4BC3-A943-B100489C45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5346-CD50-4112-8DA1-5807A774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5302-A81A-4BC3-A943-B100489C45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5346-CD50-4112-8DA1-5807A774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5302-A81A-4BC3-A943-B100489C45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5346-CD50-4112-8DA1-5807A774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3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5302-A81A-4BC3-A943-B100489C45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5346-CD50-4112-8DA1-5807A774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5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5302-A81A-4BC3-A943-B100489C45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5346-CD50-4112-8DA1-5807A774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6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5302-A81A-4BC3-A943-B100489C45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5346-CD50-4112-8DA1-5807A774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9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5302-A81A-4BC3-A943-B100489C45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E5346-CD50-4112-8DA1-5807A774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5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45302-A81A-4BC3-A943-B100489C45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E5346-CD50-4112-8DA1-5807A774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4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CFE8EA-45E2-4C2A-B39A-E6BFCCD4E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AB Test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8DCB8-79EE-4043-9357-9106FDA5B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Ting Yao</a:t>
            </a:r>
          </a:p>
        </p:txBody>
      </p:sp>
    </p:spTree>
    <p:extLst>
      <p:ext uri="{BB962C8B-B14F-4D97-AF65-F5344CB8AC3E}">
        <p14:creationId xmlns:p14="http://schemas.microsoft.com/office/powerpoint/2010/main" val="188180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petting sample into multi well tray">
            <a:extLst>
              <a:ext uri="{FF2B5EF4-FFF2-40B4-BE49-F238E27FC236}">
                <a16:creationId xmlns:a16="http://schemas.microsoft.com/office/drawing/2014/main" id="{0FB0AA7C-4A27-4377-8557-005CD2A936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1198" r="9340" b="-2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FFF506-D373-4128-A7B5-74C846895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</a:rPr>
              <a:t>Possible Errors with A/B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C7C2-58BE-4AFB-88A1-781A93DF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Do not draw conclusions early (small sample size at the beginning)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Do not stop the test even if the significance is reached (test should be run for the whole duration)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Subscription rate may vary on weekdays and weekends (run the test long enough to be accurate)</a:t>
            </a:r>
          </a:p>
        </p:txBody>
      </p:sp>
    </p:spTree>
    <p:extLst>
      <p:ext uri="{BB962C8B-B14F-4D97-AF65-F5344CB8AC3E}">
        <p14:creationId xmlns:p14="http://schemas.microsoft.com/office/powerpoint/2010/main" val="115015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CBA38-0C12-4702-BF8A-01CF8EB9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Goal of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9E94-3400-459A-B243-DDBE7A5A6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Deliver an experience that is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rgbClr val="000000"/>
                </a:solidFill>
              </a:rPr>
              <a:t>Straightforward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rgbClr val="000000"/>
                </a:solidFill>
              </a:rPr>
              <a:t>Easy to understand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5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69097-6E23-4F52-B7E7-B52398C3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Walmart+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8B2E-81DC-4C5B-9338-0FBAC586C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Too many words in the description</a:t>
            </a:r>
          </a:p>
          <a:p>
            <a:r>
              <a:rPr lang="en-US" sz="1800" dirty="0">
                <a:solidFill>
                  <a:srgbClr val="000000"/>
                </a:solidFill>
              </a:rPr>
              <a:t>Users are unlikely to scroll down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7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4A3C3-B946-4B93-BD71-E367D5965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761" y="954963"/>
            <a:ext cx="2528111" cy="37178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9156D1-9750-4425-AFE7-1D997AD31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761" y="4740009"/>
            <a:ext cx="2301186" cy="188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6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AEBE16-B10C-4F15-9755-5D29F16A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Motivation for change: Cut the fat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52C8-31CF-4EBB-839A-4239637BE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Cut the fat</a:t>
            </a:r>
            <a:r>
              <a:rPr lang="en-US" sz="2000" dirty="0">
                <a:solidFill>
                  <a:srgbClr val="000000"/>
                </a:solidFill>
              </a:rPr>
              <a:t> – To remove something that is unnecessary or superfluous</a:t>
            </a:r>
          </a:p>
          <a:p>
            <a:endParaRPr lang="en-US" sz="2000" b="1" dirty="0">
              <a:solidFill>
                <a:srgbClr val="000000"/>
              </a:solidFill>
            </a:endParaRPr>
          </a:p>
          <a:p>
            <a:endParaRPr lang="en-US" sz="2000" b="1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Amazon Prime and WSJ subscription are both clean one page</a:t>
            </a:r>
          </a:p>
        </p:txBody>
      </p:sp>
    </p:spTree>
    <p:extLst>
      <p:ext uri="{BB962C8B-B14F-4D97-AF65-F5344CB8AC3E}">
        <p14:creationId xmlns:p14="http://schemas.microsoft.com/office/powerpoint/2010/main" val="138212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B066-223B-411F-8B8C-A70331D6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 Change: Page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4AE92-3600-4D6A-976B-FBCE0BEF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76" y="2036236"/>
            <a:ext cx="2102305" cy="46717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9F1B3C-739B-47D2-ADB1-4E8D88838C23}"/>
              </a:ext>
            </a:extLst>
          </p:cNvPr>
          <p:cNvSpPr/>
          <p:nvPr/>
        </p:nvSpPr>
        <p:spPr>
          <a:xfrm>
            <a:off x="1795182" y="1472453"/>
            <a:ext cx="2131359" cy="369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Constant (Control)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209A63-A2C1-4767-8747-8A0C9DBE6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682" y="2036236"/>
            <a:ext cx="6900581" cy="1699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1A485B-23BE-4F33-ACFA-F73A8A4FF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682" y="3735865"/>
            <a:ext cx="6900581" cy="14010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DBB1DB-047C-4B7C-9668-DD8872B24C1B}"/>
              </a:ext>
            </a:extLst>
          </p:cNvPr>
          <p:cNvSpPr/>
          <p:nvPr/>
        </p:nvSpPr>
        <p:spPr>
          <a:xfrm>
            <a:off x="6898341" y="3866029"/>
            <a:ext cx="2447365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up to $XXX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CB85E-4BA2-4332-BCDF-51FED43EDD24}"/>
              </a:ext>
            </a:extLst>
          </p:cNvPr>
          <p:cNvSpPr/>
          <p:nvPr/>
        </p:nvSpPr>
        <p:spPr>
          <a:xfrm>
            <a:off x="4652682" y="5136908"/>
            <a:ext cx="1730305" cy="30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025294-A41B-4F9E-9F99-D263EF7886B5}"/>
              </a:ext>
            </a:extLst>
          </p:cNvPr>
          <p:cNvSpPr/>
          <p:nvPr/>
        </p:nvSpPr>
        <p:spPr>
          <a:xfrm>
            <a:off x="6391718" y="5136909"/>
            <a:ext cx="1730305" cy="30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81C550-41BE-4DB0-9648-15F9D7E43819}"/>
              </a:ext>
            </a:extLst>
          </p:cNvPr>
          <p:cNvSpPr/>
          <p:nvPr/>
        </p:nvSpPr>
        <p:spPr>
          <a:xfrm>
            <a:off x="8130754" y="5136908"/>
            <a:ext cx="1730305" cy="30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2D6DD-74E9-4647-9D1D-5CF1CFCF4CC9}"/>
              </a:ext>
            </a:extLst>
          </p:cNvPr>
          <p:cNvSpPr/>
          <p:nvPr/>
        </p:nvSpPr>
        <p:spPr>
          <a:xfrm>
            <a:off x="9861059" y="5136907"/>
            <a:ext cx="1692205" cy="30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B279E4-E3D9-4DB5-9DA4-E184CFF6F0DB}"/>
              </a:ext>
            </a:extLst>
          </p:cNvPr>
          <p:cNvSpPr/>
          <p:nvPr/>
        </p:nvSpPr>
        <p:spPr>
          <a:xfrm>
            <a:off x="4652682" y="5439728"/>
            <a:ext cx="6900581" cy="12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(description of each with pic)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2271F3-7198-41FD-B244-FE5A35058145}"/>
              </a:ext>
            </a:extLst>
          </p:cNvPr>
          <p:cNvSpPr/>
          <p:nvPr/>
        </p:nvSpPr>
        <p:spPr>
          <a:xfrm>
            <a:off x="6878488" y="1472304"/>
            <a:ext cx="2504531" cy="3697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(Test) Prototype</a:t>
            </a:r>
          </a:p>
        </p:txBody>
      </p:sp>
    </p:spTree>
    <p:extLst>
      <p:ext uri="{BB962C8B-B14F-4D97-AF65-F5344CB8AC3E}">
        <p14:creationId xmlns:p14="http://schemas.microsoft.com/office/powerpoint/2010/main" val="205651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0F60-798C-4408-981E-0A8CC2C2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Rationale for Variable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8B93-1FA0-40A0-8B55-47E8D046E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Straightforward</a:t>
            </a:r>
          </a:p>
          <a:p>
            <a:pPr lvl="1"/>
            <a:r>
              <a:rPr lang="en-US" sz="1800" dirty="0"/>
              <a:t>Show all in one page.</a:t>
            </a:r>
          </a:p>
          <a:p>
            <a:pPr marL="457200" lvl="1" indent="0">
              <a:buNone/>
            </a:pPr>
            <a:r>
              <a:rPr lang="en-US" sz="1800" dirty="0"/>
              <a:t>Let customers know at once.</a:t>
            </a:r>
          </a:p>
          <a:p>
            <a:r>
              <a:rPr lang="en-US" dirty="0"/>
              <a:t>Easy to understand</a:t>
            </a:r>
          </a:p>
          <a:p>
            <a:pPr lvl="1"/>
            <a:r>
              <a:rPr lang="en-US" sz="1800" dirty="0"/>
              <a:t>Just one number. Don’t </a:t>
            </a:r>
          </a:p>
          <a:p>
            <a:pPr marL="457200" lvl="1" indent="0">
              <a:buNone/>
            </a:pPr>
            <a:r>
              <a:rPr lang="en-US" sz="1800" dirty="0"/>
              <a:t>let them think.</a:t>
            </a:r>
          </a:p>
          <a:p>
            <a:r>
              <a:rPr lang="en-US" dirty="0"/>
              <a:t>Leading</a:t>
            </a:r>
          </a:p>
          <a:p>
            <a:pPr lvl="1"/>
            <a:r>
              <a:rPr lang="en-US" sz="1800" dirty="0"/>
              <a:t>Induce them to click on</a:t>
            </a:r>
          </a:p>
          <a:p>
            <a:pPr marL="457200" lvl="1" indent="0">
              <a:buNone/>
            </a:pPr>
            <a:r>
              <a:rPr lang="en-US" sz="1800" dirty="0"/>
              <a:t>free trial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D28C3-95B0-4D6A-B6DF-E4E90FEBB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746" y="1546411"/>
            <a:ext cx="7032925" cy="476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2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22BA-75EA-48EC-9926-4E472AE0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Metric: Conversion Rate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284B-5EC5-4E9F-A2F3-C634E5D5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Conversion Rate</a:t>
            </a:r>
          </a:p>
          <a:p>
            <a:pPr lvl="1">
              <a:buFontTx/>
              <a:buChar char="-"/>
            </a:pPr>
            <a:r>
              <a:rPr lang="en-US"/>
              <a:t>What is the #subscription/#total visitors ratio?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1FC80-FF2A-4C42-B48A-4F09CF95722A}"/>
              </a:ext>
            </a:extLst>
          </p:cNvPr>
          <p:cNvSpPr/>
          <p:nvPr/>
        </p:nvSpPr>
        <p:spPr>
          <a:xfrm>
            <a:off x="1751610" y="3604161"/>
            <a:ext cx="8164286" cy="132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Hypothesis: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Making customers not have to scroll down will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increase subscription rate.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1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F1A1-A3BF-43FB-81B6-C84EFA65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 sample size and test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B706-7F0D-4D20-9244-CF166BBEA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</a:t>
            </a:r>
          </a:p>
          <a:p>
            <a:pPr lvl="1"/>
            <a:r>
              <a:rPr lang="en-US" sz="1800" dirty="0"/>
              <a:t>Current subscription rate is 10%</a:t>
            </a:r>
          </a:p>
          <a:p>
            <a:pPr lvl="1"/>
            <a:r>
              <a:rPr lang="en-US" sz="1800" dirty="0"/>
              <a:t>I would like to detect an increase</a:t>
            </a:r>
          </a:p>
          <a:p>
            <a:pPr marL="457200" lvl="1" indent="0">
              <a:buNone/>
            </a:pPr>
            <a:r>
              <a:rPr lang="en-US" sz="1800" dirty="0"/>
              <a:t>of at least 10% (from 10% to 11%)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C5153-D9C3-4D79-AA28-0DC1548F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1825625"/>
            <a:ext cx="6524625" cy="3981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95109-F41D-44DA-A545-74A7729339C5}"/>
              </a:ext>
            </a:extLst>
          </p:cNvPr>
          <p:cNvSpPr/>
          <p:nvPr/>
        </p:nvSpPr>
        <p:spPr>
          <a:xfrm>
            <a:off x="948018" y="3973606"/>
            <a:ext cx="3758453" cy="1833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need at least 14749 visitors for each version (test and control), a total of around 30k visitors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test time can be calculated if knowing  how many visitors per day</a:t>
            </a:r>
          </a:p>
        </p:txBody>
      </p:sp>
    </p:spTree>
    <p:extLst>
      <p:ext uri="{BB962C8B-B14F-4D97-AF65-F5344CB8AC3E}">
        <p14:creationId xmlns:p14="http://schemas.microsoft.com/office/powerpoint/2010/main" val="421885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178C21-0DC7-4264-BD0F-2223DE6D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Follow-up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58DC-2D2A-461B-9AD2-F44ED1475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Repeat AB test but email link of the page to customers with similar profiles and shopping habits</a:t>
            </a:r>
            <a:r>
              <a:rPr lang="en-US" sz="2000" dirty="0">
                <a:solidFill>
                  <a:srgbClr val="000000"/>
                </a:solidFill>
              </a:rPr>
              <a:t> (result might vary with different age groups)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8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311</Words>
  <Application>Microsoft Office PowerPoint</Application>
  <PresentationFormat>宽屏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AB Test Project</vt:lpstr>
      <vt:lpstr>Goal of Optimization</vt:lpstr>
      <vt:lpstr>Walmart+</vt:lpstr>
      <vt:lpstr>Motivation for change: Cut the fat</vt:lpstr>
      <vt:lpstr>Variable Change: Page Layout</vt:lpstr>
      <vt:lpstr>Rationale for Variable Change</vt:lpstr>
      <vt:lpstr>Metric: Conversion Rate</vt:lpstr>
      <vt:lpstr>Finding sample size and test time</vt:lpstr>
      <vt:lpstr>Follow-up Test</vt:lpstr>
      <vt:lpstr>Possible Errors with A/B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Test Project</dc:title>
  <dc:creator>Ting Yao</dc:creator>
  <cp:lastModifiedBy>Ting Yao</cp:lastModifiedBy>
  <cp:revision>12</cp:revision>
  <dcterms:created xsi:type="dcterms:W3CDTF">2021-03-29T23:41:36Z</dcterms:created>
  <dcterms:modified xsi:type="dcterms:W3CDTF">2021-08-17T14:58:19Z</dcterms:modified>
</cp:coreProperties>
</file>