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diagrams/drawing1.xml" ContentType="application/vnd.openxmlformats-officedocument.drawingml.diagramDrawing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2" d="100"/>
          <a:sy n="112" d="100"/>
        </p:scale>
        <p:origin x="540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534782FD-DE56-4F46-9B48-1586A68F93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5A2DD858-D3D3-4AFA-871A-41672407B8A9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Physiology</a:t>
          </a:r>
          <a:endParaRPr lang="en-US"/>
        </a:p>
      </dgm:t>
    </dgm:pt>
    <dgm:pt modelId="{F10FBB9B-11F1-4685-BC20-BD42C647913B}" type="parTrans" cxnId="{7CB63A6A-4B8E-4040-884C-CB3791CF147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3AC6F27-E666-4A66-9D01-3B2401B19477}" type="sibTrans" cxnId="{7CB63A6A-4B8E-4040-884C-CB3791CF147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769204E7-5378-409B-8F8A-032AF7B8EAA7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Hypothesis</a:t>
          </a:r>
          <a:endParaRPr lang="en-US"/>
        </a:p>
      </dgm:t>
    </dgm:pt>
    <dgm:pt modelId="{907633EA-F831-4F8B-BC9E-8A31932C5044}" type="parTrans" cxnId="{77724AAF-9497-4A41-9318-C4C0A1E4776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A54BBEF-B085-4B34-B563-6ECB437D660A}" type="sibTrans" cxnId="{77724AAF-9497-4A41-9318-C4C0A1E4776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E7F8BEFB-4C92-4C1F-A710-1273182DC03A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Methods</a:t>
          </a:r>
          <a:endParaRPr lang="en-US"/>
        </a:p>
      </dgm:t>
    </dgm:pt>
    <dgm:pt modelId="{B72EEDDA-FE8F-4A9D-A567-167A0D0BBD66}" type="parTrans" cxnId="{5C2544B2-3174-4412-823A-C68A9F13802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E69DDC5-02C3-4EA3-BB76-4ABF11BA2E1F}" type="sibTrans" cxnId="{5C2544B2-3174-4412-823A-C68A9F13802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FB3BF6C5-80E9-424A-9CA1-B9467DD0B554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Results</a:t>
          </a:r>
          <a:endParaRPr lang="en-US"/>
        </a:p>
      </dgm:t>
    </dgm:pt>
    <dgm:pt modelId="{1A79C733-A179-4ED8-A613-D61379C2974C}" type="parTrans" cxnId="{10294CB4-D766-4922-8304-C455DF3CB13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B6AEDA6-BF28-4E08-82BD-20AB828DACDC}" type="sibTrans" cxnId="{10294CB4-D766-4922-8304-C455DF3CB13A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DEE317F7-37A0-49DC-84F6-8467FCC02786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de-DE"/>
            <a:t>Discussion</a:t>
          </a:r>
          <a:endParaRPr lang="en-US"/>
        </a:p>
      </dgm:t>
    </dgm:pt>
    <dgm:pt modelId="{AE93DCCD-7D7C-4E48-8A46-A7E71BCCFBAC}" type="parTrans" cxnId="{2D6AD542-909A-4F93-8D4C-2D5924A75C2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CDAFB3D-9A9D-4E49-ABC9-E94E60CD8501}" type="sibTrans" cxnId="{2D6AD542-909A-4F93-8D4C-2D5924A75C2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029F3185-6794-4E23-BD51-DBE056372CB7}">
      <dgm:prSet phldrT=""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Conclusion</a:t>
          </a:r>
          <a:endParaRPr/>
        </a:p>
      </dgm:t>
    </dgm:pt>
    <dgm:pt modelId="{A6753F8E-2BBC-4847-A024-40F5E94B82B0}" type="parTrans" cxnId="{0F940122-75EA-4B18-8E01-194D83D9AA8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4B60C06F-74F3-4706-B844-77968907EE32}" type="sibTrans" cxnId="{0F940122-75EA-4B18-8E01-194D83D9AA87}">
      <dgm:prSet/>
      <dgm:spPr bwMode="auto"/>
      <dgm:t>
        <a:bodyPr/>
        <a:lstStyle/>
        <a:p>
          <a:pPr>
            <a:defRPr/>
          </a:pPr>
          <a:endParaRPr lang="de-DE"/>
        </a:p>
      </dgm:t>
    </dgm:pt>
    <dgm:pt modelId="{051BECE2-75E7-47D7-A09E-D95E8D096115}" type="pres">
      <dgm:prSet presAssocID="{534782FD-DE56-4F46-9B48-1586A68F9319}" presName="root" presStyleCnt="0">
        <dgm:presLayoutVars>
          <dgm:dir val="norm"/>
          <dgm:resizeHandles val="exact"/>
        </dgm:presLayoutVars>
      </dgm:prSet>
      <dgm:spPr bwMode="auto"/>
    </dgm:pt>
    <dgm:pt modelId="{2EAB81FC-F2C0-40B8-8B23-E9805C97F17F}" type="pres">
      <dgm:prSet presAssocID="{534782FD-DE56-4F46-9B48-1586A68F9319}" presName="container" presStyleCnt="0">
        <dgm:presLayoutVars>
          <dgm:dir val="norm"/>
          <dgm:resizeHandles val="exact"/>
        </dgm:presLayoutVars>
      </dgm:prSet>
      <dgm:spPr bwMode="auto"/>
    </dgm:pt>
    <dgm:pt modelId="{D70A07F3-C9BE-4BA0-A202-74731E258B44}" type="pres">
      <dgm:prSet presAssocID="{5A2DD858-D3D3-4AFA-871A-41672407B8A9}" presName="compNode" presStyleCnt="0"/>
      <dgm:spPr bwMode="auto"/>
    </dgm:pt>
    <dgm:pt modelId="{DB233CD0-7030-4370-BFBE-8262B9B01CD4}" type="pres">
      <dgm:prSet presAssocID="{5A2DD858-D3D3-4AFA-871A-41672407B8A9}" presName="iconBgRect" presStyleLbl="bgShp" presStyleIdx="0" presStyleCnt="6"/>
      <dgm:spPr bwMode="auto"/>
    </dgm:pt>
    <dgm:pt modelId="{DE7ADC6C-F970-4FBA-ACAD-09498CB3E0E3}" type="pres">
      <dgm:prSet presAssocID="{5A2DD858-D3D3-4AFA-871A-41672407B8A9}" presName="iconRect" presStyleLbl="node1" presStyleIdx="0" presStyleCnt="6"/>
      <dgm:spPr bwMode="auto">
        <a:blipFill>
          <a:blip r:embed="rId1"/>
          <a:stretch/>
        </a:blipFill>
        <a:ln>
          <a:noFill/>
        </a:ln>
      </dgm:spPr>
    </dgm:pt>
    <dgm:pt modelId="{B0889BBE-780F-4F7F-8A90-F39171EB4D87}" type="pres">
      <dgm:prSet presAssocID="{5A2DD858-D3D3-4AFA-871A-41672407B8A9}" presName="spaceRect" presStyleCnt="0"/>
      <dgm:spPr bwMode="auto"/>
    </dgm:pt>
    <dgm:pt modelId="{FCC7D198-47E2-437D-BCE0-23344591518E}" type="pres">
      <dgm:prSet presAssocID="{5A2DD858-D3D3-4AFA-871A-41672407B8A9}" presName="textRect" presStyleLbl="revTx" presStyleIdx="0" presStyleCnt="6">
        <dgm:presLayoutVars>
          <dgm:chMax val="1"/>
          <dgm:chPref val="1"/>
        </dgm:presLayoutVars>
      </dgm:prSet>
      <dgm:spPr bwMode="auto"/>
    </dgm:pt>
    <dgm:pt modelId="{796CB9E6-E722-40C9-89CC-96502984083F}" type="pres">
      <dgm:prSet presAssocID="{43AC6F27-E666-4A66-9D01-3B2401B19477}" presName="sibTrans" presStyleLbl="sibTrans2D1" presStyleIdx="0" presStyleCnt="0"/>
      <dgm:spPr bwMode="auto"/>
    </dgm:pt>
    <dgm:pt modelId="{AB3A9C56-5A64-4EAE-AE5D-50AFE9C6A1A4}" type="pres">
      <dgm:prSet presAssocID="{769204E7-5378-409B-8F8A-032AF7B8EAA7}" presName="compNode" presStyleCnt="0"/>
      <dgm:spPr bwMode="auto"/>
    </dgm:pt>
    <dgm:pt modelId="{4B81D824-849F-41D8-823C-0A89E89DE4A9}" type="pres">
      <dgm:prSet presAssocID="{769204E7-5378-409B-8F8A-032AF7B8EAA7}" presName="iconBgRect" presStyleLbl="bgShp" presStyleIdx="1" presStyleCnt="6"/>
      <dgm:spPr bwMode="auto"/>
    </dgm:pt>
    <dgm:pt modelId="{778E6605-183D-4054-965C-17C39049C093}" type="pres">
      <dgm:prSet presAssocID="{769204E7-5378-409B-8F8A-032AF7B8EAA7}" presName="iconRect" presStyleLbl="node1" presStyleIdx="1" presStyleCnt="6"/>
      <dgm:spPr bwMode="auto">
        <a:blipFill>
          <a:blip r:embed="rId2"/>
          <a:stretch/>
        </a:blipFill>
        <a:ln>
          <a:noFill/>
        </a:ln>
      </dgm:spPr>
    </dgm:pt>
    <dgm:pt modelId="{E374BD60-5A9B-4050-AFFF-E8327BC108B9}" type="pres">
      <dgm:prSet presAssocID="{769204E7-5378-409B-8F8A-032AF7B8EAA7}" presName="spaceRect" presStyleCnt="0"/>
      <dgm:spPr bwMode="auto"/>
    </dgm:pt>
    <dgm:pt modelId="{DBD1EE35-F1F5-4E5E-8615-57483A1C6DCC}" type="pres">
      <dgm:prSet presAssocID="{769204E7-5378-409B-8F8A-032AF7B8EAA7}" presName="textRect" presStyleLbl="revTx" presStyleIdx="1" presStyleCnt="6">
        <dgm:presLayoutVars>
          <dgm:chMax val="1"/>
          <dgm:chPref val="1"/>
        </dgm:presLayoutVars>
      </dgm:prSet>
      <dgm:spPr bwMode="auto"/>
    </dgm:pt>
    <dgm:pt modelId="{93AF03C5-3063-4150-B0A2-166FEB737FE5}" type="pres">
      <dgm:prSet presAssocID="{9A54BBEF-B085-4B34-B563-6ECB437D660A}" presName="sibTrans" presStyleLbl="sibTrans2D1" presStyleIdx="0" presStyleCnt="0"/>
      <dgm:spPr bwMode="auto"/>
    </dgm:pt>
    <dgm:pt modelId="{BC5F7969-766E-4F33-AF4F-2ADC5DA1827F}" type="pres">
      <dgm:prSet presAssocID="{E7F8BEFB-4C92-4C1F-A710-1273182DC03A}" presName="compNode" presStyleCnt="0"/>
      <dgm:spPr bwMode="auto"/>
    </dgm:pt>
    <dgm:pt modelId="{68782686-9268-4ABE-A3BD-3E5335AB34AF}" type="pres">
      <dgm:prSet presAssocID="{E7F8BEFB-4C92-4C1F-A710-1273182DC03A}" presName="iconBgRect" presStyleLbl="bgShp" presStyleIdx="2" presStyleCnt="6"/>
      <dgm:spPr bwMode="auto"/>
    </dgm:pt>
    <dgm:pt modelId="{759378B7-C3E0-44FE-9D16-544F63A52EFD}" type="pres">
      <dgm:prSet presAssocID="{E7F8BEFB-4C92-4C1F-A710-1273182DC03A}" presName="iconRect" presStyleLbl="node1" presStyleIdx="2" presStyleCnt="6"/>
      <dgm:spPr bwMode="auto">
        <a:blipFill>
          <a:blip r:embed="rId3"/>
          <a:stretch/>
        </a:blipFill>
        <a:ln>
          <a:noFill/>
        </a:ln>
      </dgm:spPr>
    </dgm:pt>
    <dgm:pt modelId="{4836351A-DFAF-403F-A741-BBEBB7DECEF1}" type="pres">
      <dgm:prSet presAssocID="{E7F8BEFB-4C92-4C1F-A710-1273182DC03A}" presName="spaceRect" presStyleCnt="0"/>
      <dgm:spPr bwMode="auto"/>
    </dgm:pt>
    <dgm:pt modelId="{DA1C2808-BE31-4627-96A7-B1FA2FB587D7}" type="pres">
      <dgm:prSet presAssocID="{E7F8BEFB-4C92-4C1F-A710-1273182DC03A}" presName="textRect" presStyleLbl="revTx" presStyleIdx="2" presStyleCnt="6">
        <dgm:presLayoutVars>
          <dgm:chMax val="1"/>
          <dgm:chPref val="1"/>
        </dgm:presLayoutVars>
      </dgm:prSet>
      <dgm:spPr bwMode="auto"/>
    </dgm:pt>
    <dgm:pt modelId="{87B7A3EA-5374-4973-8435-4B89AB9DB5EE}" type="pres">
      <dgm:prSet presAssocID="{1E69DDC5-02C3-4EA3-BB76-4ABF11BA2E1F}" presName="sibTrans" presStyleLbl="sibTrans2D1" presStyleIdx="0" presStyleCnt="0"/>
      <dgm:spPr bwMode="auto"/>
    </dgm:pt>
    <dgm:pt modelId="{B72C546F-6B4E-4777-9F5E-FF2016A293D5}" type="pres">
      <dgm:prSet presAssocID="{FB3BF6C5-80E9-424A-9CA1-B9467DD0B554}" presName="compNode" presStyleCnt="0"/>
      <dgm:spPr bwMode="auto"/>
    </dgm:pt>
    <dgm:pt modelId="{49020F18-943F-48AA-A709-30C4C7575F25}" type="pres">
      <dgm:prSet presAssocID="{FB3BF6C5-80E9-424A-9CA1-B9467DD0B554}" presName="iconBgRect" presStyleLbl="bgShp" presStyleIdx="3" presStyleCnt="6"/>
      <dgm:spPr bwMode="auto"/>
    </dgm:pt>
    <dgm:pt modelId="{1687AFB5-DE94-434B-B38A-6B61C5C8DAB9}" type="pres">
      <dgm:prSet presAssocID="{FB3BF6C5-80E9-424A-9CA1-B9467DD0B554}" presName="iconRect" presStyleLbl="node1" presStyleIdx="3" presStyleCnt="6"/>
      <dgm:spPr bwMode="auto">
        <a:blipFill>
          <a:blip r:embed="rId4"/>
          <a:stretch/>
        </a:blipFill>
        <a:ln>
          <a:noFill/>
        </a:ln>
      </dgm:spPr>
    </dgm:pt>
    <dgm:pt modelId="{8B4D42E1-E2CC-45A8-97F6-C77F7EDEBD31}" type="pres">
      <dgm:prSet presAssocID="{FB3BF6C5-80E9-424A-9CA1-B9467DD0B554}" presName="spaceRect" presStyleCnt="0"/>
      <dgm:spPr bwMode="auto"/>
    </dgm:pt>
    <dgm:pt modelId="{770B3C02-CABF-4221-A920-F43C136CD197}" type="pres">
      <dgm:prSet presAssocID="{FB3BF6C5-80E9-424A-9CA1-B9467DD0B554}" presName="textRect" presStyleLbl="revTx" presStyleIdx="3" presStyleCnt="6">
        <dgm:presLayoutVars>
          <dgm:chMax val="1"/>
          <dgm:chPref val="1"/>
        </dgm:presLayoutVars>
      </dgm:prSet>
      <dgm:spPr bwMode="auto"/>
    </dgm:pt>
    <dgm:pt modelId="{518BEE04-6AC4-4BEC-B18E-4E0A4D307771}" type="pres">
      <dgm:prSet presAssocID="{FB6AEDA6-BF28-4E08-82BD-20AB828DACDC}" presName="sibTrans" presStyleLbl="sibTrans2D1" presStyleIdx="0" presStyleCnt="0"/>
      <dgm:spPr bwMode="auto"/>
    </dgm:pt>
    <dgm:pt modelId="{525FC852-E75B-435B-A919-42BBEAEAB3F3}" type="pres">
      <dgm:prSet presAssocID="{DEE317F7-37A0-49DC-84F6-8467FCC02786}" presName="compNode" presStyleCnt="0"/>
      <dgm:spPr bwMode="auto"/>
    </dgm:pt>
    <dgm:pt modelId="{6388D02D-99EE-4A54-A0B3-15626DB294EA}" type="pres">
      <dgm:prSet presAssocID="{DEE317F7-37A0-49DC-84F6-8467FCC02786}" presName="iconBgRect" presStyleLbl="bgShp" presStyleIdx="4" presStyleCnt="6"/>
      <dgm:spPr bwMode="auto"/>
    </dgm:pt>
    <dgm:pt modelId="{16CBCA64-A73D-40E2-9125-B552A260917C}" type="pres">
      <dgm:prSet presAssocID="{DEE317F7-37A0-49DC-84F6-8467FCC02786}" presName="iconRect" presStyleLbl="node1" presStyleIdx="4" presStyleCnt="6"/>
      <dgm:spPr bwMode="auto">
        <a:blipFill>
          <a:blip r:embed="rId5"/>
          <a:stretch/>
        </a:blipFill>
        <a:ln>
          <a:noFill/>
        </a:ln>
      </dgm:spPr>
    </dgm:pt>
    <dgm:pt modelId="{941DC727-4337-4C14-A22C-573289E66251}" type="pres">
      <dgm:prSet presAssocID="{DEE317F7-37A0-49DC-84F6-8467FCC02786}" presName="spaceRect" presStyleCnt="0"/>
      <dgm:spPr bwMode="auto"/>
    </dgm:pt>
    <dgm:pt modelId="{9EF71276-36B9-48CB-902D-72353122839D}" type="pres">
      <dgm:prSet presAssocID="{DEE317F7-37A0-49DC-84F6-8467FCC02786}" presName="textRect" presStyleLbl="revTx" presStyleIdx="4" presStyleCnt="6">
        <dgm:presLayoutVars>
          <dgm:chMax val="1"/>
          <dgm:chPref val="1"/>
        </dgm:presLayoutVars>
      </dgm:prSet>
      <dgm:spPr bwMode="auto"/>
    </dgm:pt>
    <dgm:pt modelId="{2AB286C9-13D7-4222-BCEF-05C01CB1E212}" type="pres">
      <dgm:prSet presAssocID="{ACDAFB3D-9A9D-4E49-ABC9-E94E60CD8501}" presName="sibTrans" presStyleLbl="sibTrans2D1" presStyleIdx="0" presStyleCnt="0"/>
      <dgm:spPr bwMode="auto"/>
    </dgm:pt>
    <dgm:pt modelId="{47178A1D-CF86-4C7E-A09A-4EE81CB6F44C}" type="pres">
      <dgm:prSet presAssocID="{029F3185-6794-4E23-BD51-DBE056372CB7}" presName="compNode" presStyleCnt="0"/>
      <dgm:spPr bwMode="auto"/>
    </dgm:pt>
    <dgm:pt modelId="{FE4268AD-E5CD-4A0D-A5EC-EC230F888E26}" type="pres">
      <dgm:prSet presAssocID="{029F3185-6794-4E23-BD51-DBE056372CB7}" presName="iconBgRect" presStyleLbl="bgShp" presStyleIdx="5" presStyleCnt="6"/>
      <dgm:spPr bwMode="auto"/>
    </dgm:pt>
    <dgm:pt modelId="{E14F78C4-E377-4445-BF68-A07A6B7BE20F}" type="pres">
      <dgm:prSet presAssocID="{029F3185-6794-4E23-BD51-DBE056372CB7}" presName="iconRect" presStyleLbl="node1" presStyleIdx="5" presStyleCnt="6"/>
      <dgm:spPr bwMode="auto">
        <a:blipFill>
          <a:blip r:embed="rId6"/>
          <a:stretch/>
        </a:blipFill>
      </dgm:spPr>
    </dgm:pt>
    <dgm:pt modelId="{F9C844E7-918A-4754-81F8-93563EE1E6FB}" type="pres">
      <dgm:prSet presAssocID="{029F3185-6794-4E23-BD51-DBE056372CB7}" presName="spaceRect" presStyleCnt="0"/>
      <dgm:spPr bwMode="auto"/>
    </dgm:pt>
    <dgm:pt modelId="{02EFCD33-BCDA-42B0-9517-BBE8367374A0}" type="pres">
      <dgm:prSet presAssocID="{029F3185-6794-4E23-BD51-DBE056372CB7}" presName="textRect" presStyleLbl="revTx" presStyleIdx="5" presStyleCnt="6">
        <dgm:presLayoutVars>
          <dgm:chMax val="1"/>
          <dgm:chPref val="1"/>
        </dgm:presLayoutVars>
      </dgm:prSet>
      <dgm:spPr bwMode="auto"/>
    </dgm:pt>
  </dgm:ptLst>
  <dgm:cxnLst>
    <dgm:cxn modelId="{B086200B-44CC-4472-947F-E478039D0BBC}" type="presOf" srcId="{5A2DD858-D3D3-4AFA-871A-41672407B8A9}" destId="{FCC7D198-47E2-437D-BCE0-23344591518E}" srcOrd="0" destOrd="0" presId="urn:microsoft.com/office/officeart/2018/2/layout/IconCircleList"/>
    <dgm:cxn modelId="{0699361C-D6FC-40A7-B69F-9E0BEDB7421C}" type="presOf" srcId="{FB6AEDA6-BF28-4E08-82BD-20AB828DACDC}" destId="{518BEE04-6AC4-4BEC-B18E-4E0A4D307771}" srcOrd="0" destOrd="0" presId="urn:microsoft.com/office/officeart/2018/2/layout/IconCircleList"/>
    <dgm:cxn modelId="{0F940122-75EA-4B18-8E01-194D83D9AA87}" srcId="{534782FD-DE56-4F46-9B48-1586A68F9319}" destId="{029F3185-6794-4E23-BD51-DBE056372CB7}" srcOrd="5" destOrd="0" parTransId="{A6753F8E-2BBC-4847-A024-40F5E94B82B0}" sibTransId="{4B60C06F-74F3-4706-B844-77968907EE32}"/>
    <dgm:cxn modelId="{2D6AD542-909A-4F93-8D4C-2D5924A75C2E}" srcId="{534782FD-DE56-4F46-9B48-1586A68F9319}" destId="{DEE317F7-37A0-49DC-84F6-8467FCC02786}" srcOrd="4" destOrd="0" parTransId="{AE93DCCD-7D7C-4E48-8A46-A7E71BCCFBAC}" sibTransId="{ACDAFB3D-9A9D-4E49-ABC9-E94E60CD8501}"/>
    <dgm:cxn modelId="{7CB63A6A-4B8E-4040-884C-CB3791CF147E}" srcId="{534782FD-DE56-4F46-9B48-1586A68F9319}" destId="{5A2DD858-D3D3-4AFA-871A-41672407B8A9}" srcOrd="0" destOrd="0" parTransId="{F10FBB9B-11F1-4685-BC20-BD42C647913B}" sibTransId="{43AC6F27-E666-4A66-9D01-3B2401B19477}"/>
    <dgm:cxn modelId="{E0A1296B-DB64-46B5-BFCA-B3C64C93E2D6}" type="presOf" srcId="{1E69DDC5-02C3-4EA3-BB76-4ABF11BA2E1F}" destId="{87B7A3EA-5374-4973-8435-4B89AB9DB5EE}" srcOrd="0" destOrd="0" presId="urn:microsoft.com/office/officeart/2018/2/layout/IconCircleList"/>
    <dgm:cxn modelId="{3610CB70-1273-45A3-8FB8-9293764AC931}" type="presOf" srcId="{E7F8BEFB-4C92-4C1F-A710-1273182DC03A}" destId="{DA1C2808-BE31-4627-96A7-B1FA2FB587D7}" srcOrd="0" destOrd="0" presId="urn:microsoft.com/office/officeart/2018/2/layout/IconCircleList"/>
    <dgm:cxn modelId="{25A9D67F-8EF4-4A7D-92E6-9CF8220B31EC}" type="presOf" srcId="{FB3BF6C5-80E9-424A-9CA1-B9467DD0B554}" destId="{770B3C02-CABF-4221-A920-F43C136CD197}" srcOrd="0" destOrd="0" presId="urn:microsoft.com/office/officeart/2018/2/layout/IconCircleList"/>
    <dgm:cxn modelId="{823F5589-A764-41C8-BA36-145CB047DE8B}" type="presOf" srcId="{029F3185-6794-4E23-BD51-DBE056372CB7}" destId="{02EFCD33-BCDA-42B0-9517-BBE8367374A0}" srcOrd="0" destOrd="0" presId="urn:microsoft.com/office/officeart/2018/2/layout/IconCircleList"/>
    <dgm:cxn modelId="{C34BF490-655F-4105-9021-49595809E35C}" type="presOf" srcId="{43AC6F27-E666-4A66-9D01-3B2401B19477}" destId="{796CB9E6-E722-40C9-89CC-96502984083F}" srcOrd="0" destOrd="0" presId="urn:microsoft.com/office/officeart/2018/2/layout/IconCircleList"/>
    <dgm:cxn modelId="{D9A725AC-DE8C-44CB-BEC8-C79308767FEA}" type="presOf" srcId="{DEE317F7-37A0-49DC-84F6-8467FCC02786}" destId="{9EF71276-36B9-48CB-902D-72353122839D}" srcOrd="0" destOrd="0" presId="urn:microsoft.com/office/officeart/2018/2/layout/IconCircleList"/>
    <dgm:cxn modelId="{77724AAF-9497-4A41-9318-C4C0A1E4776F}" srcId="{534782FD-DE56-4F46-9B48-1586A68F9319}" destId="{769204E7-5378-409B-8F8A-032AF7B8EAA7}" srcOrd="1" destOrd="0" parTransId="{907633EA-F831-4F8B-BC9E-8A31932C5044}" sibTransId="{9A54BBEF-B085-4B34-B563-6ECB437D660A}"/>
    <dgm:cxn modelId="{5C2544B2-3174-4412-823A-C68A9F13802F}" srcId="{534782FD-DE56-4F46-9B48-1586A68F9319}" destId="{E7F8BEFB-4C92-4C1F-A710-1273182DC03A}" srcOrd="2" destOrd="0" parTransId="{B72EEDDA-FE8F-4A9D-A567-167A0D0BBD66}" sibTransId="{1E69DDC5-02C3-4EA3-BB76-4ABF11BA2E1F}"/>
    <dgm:cxn modelId="{10294CB4-D766-4922-8304-C455DF3CB13A}" srcId="{534782FD-DE56-4F46-9B48-1586A68F9319}" destId="{FB3BF6C5-80E9-424A-9CA1-B9467DD0B554}" srcOrd="3" destOrd="0" parTransId="{1A79C733-A179-4ED8-A613-D61379C2974C}" sibTransId="{FB6AEDA6-BF28-4E08-82BD-20AB828DACDC}"/>
    <dgm:cxn modelId="{0911EAD9-38FD-49AE-9C08-03D95F116B28}" type="presOf" srcId="{ACDAFB3D-9A9D-4E49-ABC9-E94E60CD8501}" destId="{2AB286C9-13D7-4222-BCEF-05C01CB1E212}" srcOrd="0" destOrd="0" presId="urn:microsoft.com/office/officeart/2018/2/layout/IconCircleList"/>
    <dgm:cxn modelId="{4B586FE0-5959-4726-9FD2-2977AA3EDE48}" type="presOf" srcId="{534782FD-DE56-4F46-9B48-1586A68F9319}" destId="{051BECE2-75E7-47D7-A09E-D95E8D096115}" srcOrd="0" destOrd="0" presId="urn:microsoft.com/office/officeart/2018/2/layout/IconCircleList"/>
    <dgm:cxn modelId="{5F7810E9-E61D-4952-B370-0DF83897A881}" type="presOf" srcId="{9A54BBEF-B085-4B34-B563-6ECB437D660A}" destId="{93AF03C5-3063-4150-B0A2-166FEB737FE5}" srcOrd="0" destOrd="0" presId="urn:microsoft.com/office/officeart/2018/2/layout/IconCircleList"/>
    <dgm:cxn modelId="{FCE642FB-C0E2-4FBD-976D-A614B5B22451}" type="presOf" srcId="{769204E7-5378-409B-8F8A-032AF7B8EAA7}" destId="{DBD1EE35-F1F5-4E5E-8615-57483A1C6DCC}" srcOrd="0" destOrd="0" presId="urn:microsoft.com/office/officeart/2018/2/layout/IconCircleList"/>
    <dgm:cxn modelId="{A35F8016-3434-4095-AA9D-0DE22BF6DA1E}" type="presParOf" srcId="{051BECE2-75E7-47D7-A09E-D95E8D096115}" destId="{2EAB81FC-F2C0-40B8-8B23-E9805C97F17F}" srcOrd="0" destOrd="0" presId="urn:microsoft.com/office/officeart/2018/2/layout/IconCircleList"/>
    <dgm:cxn modelId="{770A4679-4610-43C6-82D3-D38248516767}" type="presParOf" srcId="{2EAB81FC-F2C0-40B8-8B23-E9805C97F17F}" destId="{D70A07F3-C9BE-4BA0-A202-74731E258B44}" srcOrd="0" destOrd="0" presId="urn:microsoft.com/office/officeart/2018/2/layout/IconCircleList"/>
    <dgm:cxn modelId="{17ABE4BD-8970-4AF2-96AF-E5C82B52E8F7}" type="presParOf" srcId="{D70A07F3-C9BE-4BA0-A202-74731E258B44}" destId="{DB233CD0-7030-4370-BFBE-8262B9B01CD4}" srcOrd="0" destOrd="0" presId="urn:microsoft.com/office/officeart/2018/2/layout/IconCircleList"/>
    <dgm:cxn modelId="{3B6BF621-F20B-4BF6-8D12-8D0F747B183E}" type="presParOf" srcId="{D70A07F3-C9BE-4BA0-A202-74731E258B44}" destId="{DE7ADC6C-F970-4FBA-ACAD-09498CB3E0E3}" srcOrd="1" destOrd="0" presId="urn:microsoft.com/office/officeart/2018/2/layout/IconCircleList"/>
    <dgm:cxn modelId="{8D37CA78-3B24-4F85-B96C-57DFBE609D55}" type="presParOf" srcId="{D70A07F3-C9BE-4BA0-A202-74731E258B44}" destId="{B0889BBE-780F-4F7F-8A90-F39171EB4D87}" srcOrd="2" destOrd="0" presId="urn:microsoft.com/office/officeart/2018/2/layout/IconCircleList"/>
    <dgm:cxn modelId="{8637E076-5723-43C8-A530-88E7E48084B6}" type="presParOf" srcId="{D70A07F3-C9BE-4BA0-A202-74731E258B44}" destId="{FCC7D198-47E2-437D-BCE0-23344591518E}" srcOrd="3" destOrd="0" presId="urn:microsoft.com/office/officeart/2018/2/layout/IconCircleList"/>
    <dgm:cxn modelId="{AE6149A3-0D3B-45B1-8947-4EF26A9B9796}" type="presParOf" srcId="{2EAB81FC-F2C0-40B8-8B23-E9805C97F17F}" destId="{796CB9E6-E722-40C9-89CC-96502984083F}" srcOrd="1" destOrd="0" presId="urn:microsoft.com/office/officeart/2018/2/layout/IconCircleList"/>
    <dgm:cxn modelId="{38638E74-DC10-4450-9327-4EA4254520DA}" type="presParOf" srcId="{2EAB81FC-F2C0-40B8-8B23-E9805C97F17F}" destId="{AB3A9C56-5A64-4EAE-AE5D-50AFE9C6A1A4}" srcOrd="2" destOrd="0" presId="urn:microsoft.com/office/officeart/2018/2/layout/IconCircleList"/>
    <dgm:cxn modelId="{DD8F9C83-7BAD-4C01-A5C9-088A88233005}" type="presParOf" srcId="{AB3A9C56-5A64-4EAE-AE5D-50AFE9C6A1A4}" destId="{4B81D824-849F-41D8-823C-0A89E89DE4A9}" srcOrd="0" destOrd="0" presId="urn:microsoft.com/office/officeart/2018/2/layout/IconCircleList"/>
    <dgm:cxn modelId="{C33635F6-EA5B-4073-9C73-25AD68DD60B0}" type="presParOf" srcId="{AB3A9C56-5A64-4EAE-AE5D-50AFE9C6A1A4}" destId="{778E6605-183D-4054-965C-17C39049C093}" srcOrd="1" destOrd="0" presId="urn:microsoft.com/office/officeart/2018/2/layout/IconCircleList"/>
    <dgm:cxn modelId="{7D19BB3B-641B-4AC9-B333-6C5D18BB7EB1}" type="presParOf" srcId="{AB3A9C56-5A64-4EAE-AE5D-50AFE9C6A1A4}" destId="{E374BD60-5A9B-4050-AFFF-E8327BC108B9}" srcOrd="2" destOrd="0" presId="urn:microsoft.com/office/officeart/2018/2/layout/IconCircleList"/>
    <dgm:cxn modelId="{B3AD744F-F4E7-4E2B-AA69-932766118997}" type="presParOf" srcId="{AB3A9C56-5A64-4EAE-AE5D-50AFE9C6A1A4}" destId="{DBD1EE35-F1F5-4E5E-8615-57483A1C6DCC}" srcOrd="3" destOrd="0" presId="urn:microsoft.com/office/officeart/2018/2/layout/IconCircleList"/>
    <dgm:cxn modelId="{07820049-9DBC-4DE2-8ECD-E19029F24742}" type="presParOf" srcId="{2EAB81FC-F2C0-40B8-8B23-E9805C97F17F}" destId="{93AF03C5-3063-4150-B0A2-166FEB737FE5}" srcOrd="3" destOrd="0" presId="urn:microsoft.com/office/officeart/2018/2/layout/IconCircleList"/>
    <dgm:cxn modelId="{AC1A55C8-FF4C-48FB-8843-0D313279276B}" type="presParOf" srcId="{2EAB81FC-F2C0-40B8-8B23-E9805C97F17F}" destId="{BC5F7969-766E-4F33-AF4F-2ADC5DA1827F}" srcOrd="4" destOrd="0" presId="urn:microsoft.com/office/officeart/2018/2/layout/IconCircleList"/>
    <dgm:cxn modelId="{5CFF98E2-F430-403F-8356-17039D6D6A9C}" type="presParOf" srcId="{BC5F7969-766E-4F33-AF4F-2ADC5DA1827F}" destId="{68782686-9268-4ABE-A3BD-3E5335AB34AF}" srcOrd="0" destOrd="0" presId="urn:microsoft.com/office/officeart/2018/2/layout/IconCircleList"/>
    <dgm:cxn modelId="{935FF00F-7E4D-4833-BCF6-E47EC64AB835}" type="presParOf" srcId="{BC5F7969-766E-4F33-AF4F-2ADC5DA1827F}" destId="{759378B7-C3E0-44FE-9D16-544F63A52EFD}" srcOrd="1" destOrd="0" presId="urn:microsoft.com/office/officeart/2018/2/layout/IconCircleList"/>
    <dgm:cxn modelId="{99556FDF-7EEB-4A88-AA88-4C8CBDABF7AB}" type="presParOf" srcId="{BC5F7969-766E-4F33-AF4F-2ADC5DA1827F}" destId="{4836351A-DFAF-403F-A741-BBEBB7DECEF1}" srcOrd="2" destOrd="0" presId="urn:microsoft.com/office/officeart/2018/2/layout/IconCircleList"/>
    <dgm:cxn modelId="{E7D57E42-48A5-452B-914E-2B4668BEDECE}" type="presParOf" srcId="{BC5F7969-766E-4F33-AF4F-2ADC5DA1827F}" destId="{DA1C2808-BE31-4627-96A7-B1FA2FB587D7}" srcOrd="3" destOrd="0" presId="urn:microsoft.com/office/officeart/2018/2/layout/IconCircleList"/>
    <dgm:cxn modelId="{BAF5001A-011D-4CCE-B184-4384ED0E84F1}" type="presParOf" srcId="{2EAB81FC-F2C0-40B8-8B23-E9805C97F17F}" destId="{87B7A3EA-5374-4973-8435-4B89AB9DB5EE}" srcOrd="5" destOrd="0" presId="urn:microsoft.com/office/officeart/2018/2/layout/IconCircleList"/>
    <dgm:cxn modelId="{49CF8177-A12C-4725-B8D8-D057B8B2BA31}" type="presParOf" srcId="{2EAB81FC-F2C0-40B8-8B23-E9805C97F17F}" destId="{B72C546F-6B4E-4777-9F5E-FF2016A293D5}" srcOrd="6" destOrd="0" presId="urn:microsoft.com/office/officeart/2018/2/layout/IconCircleList"/>
    <dgm:cxn modelId="{5C7B0B9C-3F0F-4D1C-9270-9D33097749F9}" type="presParOf" srcId="{B72C546F-6B4E-4777-9F5E-FF2016A293D5}" destId="{49020F18-943F-48AA-A709-30C4C7575F25}" srcOrd="0" destOrd="0" presId="urn:microsoft.com/office/officeart/2018/2/layout/IconCircleList"/>
    <dgm:cxn modelId="{5EE9E445-DAC3-40A2-8320-674DA19F2E88}" type="presParOf" srcId="{B72C546F-6B4E-4777-9F5E-FF2016A293D5}" destId="{1687AFB5-DE94-434B-B38A-6B61C5C8DAB9}" srcOrd="1" destOrd="0" presId="urn:microsoft.com/office/officeart/2018/2/layout/IconCircleList"/>
    <dgm:cxn modelId="{E2FB1D64-62FA-40CB-AA57-0BDD1C1121B9}" type="presParOf" srcId="{B72C546F-6B4E-4777-9F5E-FF2016A293D5}" destId="{8B4D42E1-E2CC-45A8-97F6-C77F7EDEBD31}" srcOrd="2" destOrd="0" presId="urn:microsoft.com/office/officeart/2018/2/layout/IconCircleList"/>
    <dgm:cxn modelId="{D5AF5153-8641-4EBC-B31A-3AEB423E6659}" type="presParOf" srcId="{B72C546F-6B4E-4777-9F5E-FF2016A293D5}" destId="{770B3C02-CABF-4221-A920-F43C136CD197}" srcOrd="3" destOrd="0" presId="urn:microsoft.com/office/officeart/2018/2/layout/IconCircleList"/>
    <dgm:cxn modelId="{FD8C159F-450A-4D90-A035-1E7371C4B908}" type="presParOf" srcId="{2EAB81FC-F2C0-40B8-8B23-E9805C97F17F}" destId="{518BEE04-6AC4-4BEC-B18E-4E0A4D307771}" srcOrd="7" destOrd="0" presId="urn:microsoft.com/office/officeart/2018/2/layout/IconCircleList"/>
    <dgm:cxn modelId="{0AA669D5-F3C5-41D0-A29D-1E2779A53731}" type="presParOf" srcId="{2EAB81FC-F2C0-40B8-8B23-E9805C97F17F}" destId="{525FC852-E75B-435B-A919-42BBEAEAB3F3}" srcOrd="8" destOrd="0" presId="urn:microsoft.com/office/officeart/2018/2/layout/IconCircleList"/>
    <dgm:cxn modelId="{FC96354C-2AE8-4200-983C-F7DB5B8DFBD2}" type="presParOf" srcId="{525FC852-E75B-435B-A919-42BBEAEAB3F3}" destId="{6388D02D-99EE-4A54-A0B3-15626DB294EA}" srcOrd="0" destOrd="0" presId="urn:microsoft.com/office/officeart/2018/2/layout/IconCircleList"/>
    <dgm:cxn modelId="{3058EA98-2A34-426A-AC2D-0A8C9FDB2208}" type="presParOf" srcId="{525FC852-E75B-435B-A919-42BBEAEAB3F3}" destId="{16CBCA64-A73D-40E2-9125-B552A260917C}" srcOrd="1" destOrd="0" presId="urn:microsoft.com/office/officeart/2018/2/layout/IconCircleList"/>
    <dgm:cxn modelId="{AF51E116-13F3-44E1-A218-68780BB99EA7}" type="presParOf" srcId="{525FC852-E75B-435B-A919-42BBEAEAB3F3}" destId="{941DC727-4337-4C14-A22C-573289E66251}" srcOrd="2" destOrd="0" presId="urn:microsoft.com/office/officeart/2018/2/layout/IconCircleList"/>
    <dgm:cxn modelId="{C5F39E0E-487B-43A8-A923-1531F64D974E}" type="presParOf" srcId="{525FC852-E75B-435B-A919-42BBEAEAB3F3}" destId="{9EF71276-36B9-48CB-902D-72353122839D}" srcOrd="3" destOrd="0" presId="urn:microsoft.com/office/officeart/2018/2/layout/IconCircleList"/>
    <dgm:cxn modelId="{C4E71D64-9C2D-4591-88A3-A90803D4428B}" type="presParOf" srcId="{2EAB81FC-F2C0-40B8-8B23-E9805C97F17F}" destId="{2AB286C9-13D7-4222-BCEF-05C01CB1E212}" srcOrd="9" destOrd="0" presId="urn:microsoft.com/office/officeart/2018/2/layout/IconCircleList"/>
    <dgm:cxn modelId="{CA927CDA-8A14-4BB1-A563-958D61C79757}" type="presParOf" srcId="{2EAB81FC-F2C0-40B8-8B23-E9805C97F17F}" destId="{47178A1D-CF86-4C7E-A09A-4EE81CB6F44C}" srcOrd="10" destOrd="0" presId="urn:microsoft.com/office/officeart/2018/2/layout/IconCircleList"/>
    <dgm:cxn modelId="{961F1716-EC54-40B4-A36E-33B526157CF3}" type="presParOf" srcId="{47178A1D-CF86-4C7E-A09A-4EE81CB6F44C}" destId="{FE4268AD-E5CD-4A0D-A5EC-EC230F888E26}" srcOrd="0" destOrd="0" presId="urn:microsoft.com/office/officeart/2018/2/layout/IconCircleList"/>
    <dgm:cxn modelId="{535E6364-3102-4538-9089-28E5FA3BE5FB}" type="presParOf" srcId="{47178A1D-CF86-4C7E-A09A-4EE81CB6F44C}" destId="{E14F78C4-E377-4445-BF68-A07A6B7BE20F}" srcOrd="1" destOrd="0" presId="urn:microsoft.com/office/officeart/2018/2/layout/IconCircleList"/>
    <dgm:cxn modelId="{C3C1D1B9-B8B9-4128-AF56-108D7F8E3542}" type="presParOf" srcId="{47178A1D-CF86-4C7E-A09A-4EE81CB6F44C}" destId="{F9C844E7-918A-4754-81F8-93563EE1E6FB}" srcOrd="2" destOrd="0" presId="urn:microsoft.com/office/officeart/2018/2/layout/IconCircleList"/>
    <dgm:cxn modelId="{F97BC81E-51DE-417F-9B24-60461C6CFBEC}" type="presParOf" srcId="{47178A1D-CF86-4C7E-A09A-4EE81CB6F44C}" destId="{02EFCD33-BCDA-42B0-9517-BBE836737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160855469" name=""/>
      <dsp:cNvGrpSpPr/>
    </dsp:nvGrpSpPr>
    <dsp:grpSpPr bwMode="auto">
      <a:xfrm>
        <a:off x="0" y="0"/>
        <a:ext cx="10515600" cy="4352544"/>
        <a:chOff x="0" y="0"/>
        <a:chExt cx="10515600" cy="4352544"/>
      </a:xfrm>
    </dsp:grpSpPr>
    <dsp:sp modelId="{DB233CD0-7030-4370-BFBE-8262B9B01CD4}">
      <dsp:nvSpPr>
        <dsp:cNvPr id="0" name=""/>
        <dsp:cNvSpPr/>
      </dsp:nvSpPr>
      <dsp:spPr bwMode="auto"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DE7ADC6C-F970-4FBA-ACAD-09498CB3E0E3}">
      <dsp:nvSpPr>
        <dsp:cNvPr id="0" name=""/>
        <dsp:cNvSpPr/>
      </dsp:nvSpPr>
      <dsp:spPr bwMode="auto">
        <a:xfrm>
          <a:off x="271034" y="1097481"/>
          <a:ext cx="520402" cy="520402"/>
        </a:xfrm>
        <a:prstGeom prst="rect">
          <a:avLst/>
        </a:prstGeom>
        <a:blipFill>
          <a:blip r:embed="rId1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FCC7D198-47E2-437D-BCE0-23344591518E}">
      <dsp:nvSpPr>
        <dsp:cNvPr id="0" name=""/>
        <dsp:cNvSpPr/>
      </dsp:nvSpPr>
      <dsp:spPr bwMode="auto"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de-DE" sz="2400"/>
            <a:t>Physiology</a:t>
          </a:r>
          <a:endParaRPr sz="2400"/>
        </a:p>
      </dsp:txBody>
      <dsp:txXfrm>
        <a:off x="1172126" y="909059"/>
        <a:ext cx="2114937" cy="897246"/>
      </dsp:txXfrm>
    </dsp:sp>
    <dsp:sp modelId="{4B81D824-849F-41D8-823C-0A89E89DE4A9}">
      <dsp:nvSpPr>
        <dsp:cNvPr id="0" name=""/>
        <dsp:cNvSpPr/>
      </dsp:nvSpPr>
      <dsp:spPr bwMode="auto"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78E6605-183D-4054-965C-17C39049C093}">
      <dsp:nvSpPr>
        <dsp:cNvPr id="0" name=""/>
        <dsp:cNvSpPr/>
      </dsp:nvSpPr>
      <dsp:spPr bwMode="auto">
        <a:xfrm>
          <a:off x="3843996" y="1097481"/>
          <a:ext cx="520402" cy="520402"/>
        </a:xfrm>
        <a:prstGeom prst="rect">
          <a:avLst/>
        </a:prstGeom>
        <a:blipFill>
          <a:blip r:embed="rId2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BD1EE35-F1F5-4E5E-8615-57483A1C6DCC}">
      <dsp:nvSpPr>
        <dsp:cNvPr id="0" name=""/>
        <dsp:cNvSpPr/>
      </dsp:nvSpPr>
      <dsp:spPr bwMode="auto"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de-DE" sz="2400"/>
            <a:t>Hypothesis</a:t>
          </a:r>
          <a:endParaRPr sz="2400"/>
        </a:p>
      </dsp:txBody>
      <dsp:txXfrm>
        <a:off x="4745088" y="909059"/>
        <a:ext cx="2114937" cy="897246"/>
      </dsp:txXfrm>
    </dsp:sp>
    <dsp:sp modelId="{68782686-9268-4ABE-A3BD-3E5335AB34AF}">
      <dsp:nvSpPr>
        <dsp:cNvPr id="0" name=""/>
        <dsp:cNvSpPr/>
      </dsp:nvSpPr>
      <dsp:spPr bwMode="auto"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59378B7-C3E0-44FE-9D16-544F63A52EFD}">
      <dsp:nvSpPr>
        <dsp:cNvPr id="0" name=""/>
        <dsp:cNvSpPr/>
      </dsp:nvSpPr>
      <dsp:spPr bwMode="auto">
        <a:xfrm>
          <a:off x="7416958" y="1097481"/>
          <a:ext cx="520402" cy="520402"/>
        </a:xfrm>
        <a:prstGeom prst="rect">
          <a:avLst/>
        </a:prstGeom>
        <a:blipFill>
          <a:blip r:embed="rId3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A1C2808-BE31-4627-96A7-B1FA2FB587D7}">
      <dsp:nvSpPr>
        <dsp:cNvPr id="0" name=""/>
        <dsp:cNvSpPr/>
      </dsp:nvSpPr>
      <dsp:spPr bwMode="auto"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de-DE" sz="2400"/>
            <a:t>Methods</a:t>
          </a:r>
          <a:endParaRPr sz="2400"/>
        </a:p>
      </dsp:txBody>
      <dsp:txXfrm>
        <a:off x="8318049" y="909059"/>
        <a:ext cx="2114937" cy="897246"/>
      </dsp:txXfrm>
    </dsp:sp>
    <dsp:sp modelId="{49020F18-943F-48AA-A709-30C4C7575F25}">
      <dsp:nvSpPr>
        <dsp:cNvPr id="0" name=""/>
        <dsp:cNvSpPr/>
      </dsp:nvSpPr>
      <dsp:spPr bwMode="auto"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87AFB5-DE94-434B-B38A-6B61C5C8DAB9}">
      <dsp:nvSpPr>
        <dsp:cNvPr id="0" name=""/>
        <dsp:cNvSpPr/>
      </dsp:nvSpPr>
      <dsp:spPr bwMode="auto">
        <a:xfrm>
          <a:off x="271034" y="2734659"/>
          <a:ext cx="520402" cy="520402"/>
        </a:xfrm>
        <a:prstGeom prst="rect">
          <a:avLst/>
        </a:prstGeom>
        <a:blipFill>
          <a:blip r:embed="rId4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770B3C02-CABF-4221-A920-F43C136CD197}">
      <dsp:nvSpPr>
        <dsp:cNvPr id="0" name=""/>
        <dsp:cNvSpPr/>
      </dsp:nvSpPr>
      <dsp:spPr bwMode="auto"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de-DE" sz="2400"/>
            <a:t>Results</a:t>
          </a:r>
          <a:endParaRPr sz="2400"/>
        </a:p>
      </dsp:txBody>
      <dsp:txXfrm>
        <a:off x="1172126" y="2546238"/>
        <a:ext cx="2114937" cy="897246"/>
      </dsp:txXfrm>
    </dsp:sp>
    <dsp:sp modelId="{6388D02D-99EE-4A54-A0B3-15626DB294EA}">
      <dsp:nvSpPr>
        <dsp:cNvPr id="0" name=""/>
        <dsp:cNvSpPr/>
      </dsp:nvSpPr>
      <dsp:spPr bwMode="auto"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CBCA64-A73D-40E2-9125-B552A260917C}">
      <dsp:nvSpPr>
        <dsp:cNvPr id="0" name=""/>
        <dsp:cNvSpPr/>
      </dsp:nvSpPr>
      <dsp:spPr bwMode="auto">
        <a:xfrm>
          <a:off x="3843996" y="2734659"/>
          <a:ext cx="520402" cy="520402"/>
        </a:xfrm>
        <a:prstGeom prst="rect">
          <a:avLst/>
        </a:prstGeom>
        <a:blipFill>
          <a:blip r:embed="rId5"/>
          <a:stretch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EF71276-36B9-48CB-902D-72353122839D}">
      <dsp:nvSpPr>
        <dsp:cNvPr id="0" name=""/>
        <dsp:cNvSpPr/>
      </dsp:nvSpPr>
      <dsp:spPr bwMode="auto"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de-DE" sz="2400"/>
            <a:t>Discussion</a:t>
          </a:r>
          <a:endParaRPr sz="2400"/>
        </a:p>
      </dsp:txBody>
      <dsp:txXfrm>
        <a:off x="4745088" y="2546238"/>
        <a:ext cx="2114937" cy="897246"/>
      </dsp:txXfrm>
    </dsp:sp>
    <dsp:sp modelId="{FE4268AD-E5CD-4A0D-A5EC-EC230F888E26}">
      <dsp:nvSpPr>
        <dsp:cNvPr id="0" name=""/>
        <dsp:cNvSpPr/>
      </dsp:nvSpPr>
      <dsp:spPr bwMode="auto">
        <a:xfrm>
          <a:off x="7228536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14F78C4-E377-4445-BF68-A07A6B7BE20F}">
      <dsp:nvSpPr>
        <dsp:cNvPr id="0" name=""/>
        <dsp:cNvSpPr/>
      </dsp:nvSpPr>
      <dsp:spPr bwMode="auto">
        <a:xfrm>
          <a:off x="7416958" y="2734659"/>
          <a:ext cx="520402" cy="520402"/>
        </a:xfrm>
        <a:prstGeom prst="rect">
          <a:avLst/>
        </a:prstGeom>
        <a:blipFill>
          <a:blip r:embed="rId6"/>
          <a:stretch/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2EFCD33-BCDA-42B0-9517-BBE8367374A0}">
      <dsp:nvSpPr>
        <dsp:cNvPr id="0" name=""/>
        <dsp:cNvSpPr/>
      </dsp:nvSpPr>
      <dsp:spPr bwMode="auto"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0" tIns="0" rIns="0" bIns="0" numCol="1" spcCol="1270" rtlCol="0" fromWordArt="0" anchor="ctr" anchorCtr="0" forceAA="0" upright="0" compatLnSpc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400"/>
            <a:t>Conclusion</a:t>
          </a:r>
          <a:endParaRPr sz="2400"/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 val="norm"/>
      <dgm:resizeHandles val="exact"/>
    </dgm:varLst>
    <dgm:alg type="sp"/>
    <dgm:shape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00000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 val="norm"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r:blip="">
        <dgm:adjLst/>
      </dgm:shape>
      <dgm:presOf/>
      <dgm:constrLst>
        <dgm:constr type="w" for="ch" forName="compNode" refType="w"/>
        <dgm:constr type="h" for="ch" forName="compNode" refType="w" fact="0.280000"/>
        <dgm:constr type="w" for="ch" forName="sibTrans" refType="w" refFor="ch" refForName="compNode" fact="0.115000"/>
        <dgm:constr type="sp" refType="h" op="equ" fact="0.170000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r:blip="">
            <dgm:adjLst/>
          </dgm:shape>
          <dgm:presOf axis="self"/>
          <dgm:constrLst>
            <dgm:constr type="w" for="ch" forName="iconBgRect" refType="w" fact="0.280000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0000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0000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94598B-DFB4-4A04-BDA2-CFCABF96753D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6864DA-4CF9-48C8-83FA-5273E4A877D0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Plants in a field"/>
          <p:cNvPicPr>
            <a:picLocks noChangeAspect="1"/>
          </p:cNvPicPr>
          <p:nvPr/>
        </p:nvPicPr>
        <p:blipFill>
          <a:blip r:embed="rId2"/>
          <a:srcRect l="0" t="15730" r="0" b="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75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de-DE" sz="5200">
                <a:solidFill>
                  <a:srgbClr val="FFFFFF"/>
                </a:solidFill>
              </a:rPr>
              <a:t>Contribution of ear development to yield stability in winter wheat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Project presentation by Nourian Wasella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Grain Counting Anomalies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rcRect l="22929" t="27340" r="13435" b="28485"/>
          <a:stretch/>
        </p:blipFill>
        <p:spPr bwMode="auto">
          <a:xfrm>
            <a:off x="838200" y="2318327"/>
            <a:ext cx="5818908" cy="3029527"/>
          </a:xfrm>
          <a:prstGeom prst="rect">
            <a:avLst/>
          </a:prstGeom>
        </p:spPr>
      </p:pic>
      <p:pic>
        <p:nvPicPr>
          <p:cNvPr id="7" name="Grafik 6" descr="Ein Bild, das Perso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03523" y="1508990"/>
            <a:ext cx="348615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Statistical testing and visualization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For Hypothesis 1-3</a:t>
            </a:r>
            <a:endParaRPr/>
          </a:p>
          <a:p>
            <a:pPr lvl="1">
              <a:defRPr/>
            </a:pPr>
            <a:r>
              <a:rPr lang="en-US"/>
              <a:t>Data manipulation with R</a:t>
            </a:r>
            <a:endParaRPr/>
          </a:p>
          <a:p>
            <a:pPr lvl="1">
              <a:defRPr/>
            </a:pPr>
            <a:r>
              <a:rPr lang="en-US"/>
              <a:t>Data visualization with R</a:t>
            </a:r>
            <a:endParaRPr/>
          </a:p>
          <a:p>
            <a:pPr lvl="2">
              <a:defRPr/>
            </a:pPr>
            <a:r>
              <a:rPr lang="en-US"/>
              <a:t>Boxplots with </a:t>
            </a:r>
            <a:r>
              <a:rPr lang="en-US"/>
              <a:t>Scatterpoints</a:t>
            </a:r>
            <a:endParaRPr lang="en-US"/>
          </a:p>
          <a:p>
            <a:pPr lvl="2">
              <a:defRPr/>
            </a:pPr>
            <a:r>
              <a:rPr lang="en-US"/>
              <a:t>T-tests for significance testing</a:t>
            </a:r>
            <a:endParaRPr/>
          </a:p>
          <a:p>
            <a:pPr>
              <a:defRPr/>
            </a:pPr>
            <a:r>
              <a:rPr lang="en-US"/>
              <a:t>For Hypothesis 4</a:t>
            </a:r>
            <a:endParaRPr/>
          </a:p>
          <a:p>
            <a:pPr lvl="1">
              <a:defRPr/>
            </a:pPr>
            <a:r>
              <a:rPr lang="en-US"/>
              <a:t>Data manipulation with R</a:t>
            </a:r>
            <a:endParaRPr/>
          </a:p>
          <a:p>
            <a:pPr lvl="1">
              <a:defRPr/>
            </a:pPr>
            <a:r>
              <a:rPr lang="en-US"/>
              <a:t>Data visualization with R</a:t>
            </a:r>
            <a:endParaRPr/>
          </a:p>
          <a:p>
            <a:pPr lvl="2">
              <a:defRPr/>
            </a:pPr>
            <a:r>
              <a:rPr lang="en-US"/>
              <a:t>Line graph</a:t>
            </a:r>
            <a:endParaRPr/>
          </a:p>
          <a:p>
            <a:pPr lvl="2">
              <a:defRPr/>
            </a:pPr>
            <a:r>
              <a:rPr lang="en-US"/>
              <a:t>Standard deviations</a:t>
            </a:r>
            <a:endParaRPr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1)</a:t>
            </a:r>
            <a:endParaRPr/>
          </a:p>
        </p:txBody>
      </p:sp>
      <p:pic>
        <p:nvPicPr>
          <p:cNvPr id="5" name="Inhaltsplatzhalter 4" descr="Ein Bild, das Text, Screenshot, Diagramm, Rechteck enthält.&#10;&#10;Automatisch generierte Beschreibung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“Treatments with early sowing will have different (</a:t>
            </a:r>
            <a:r>
              <a:rPr lang="en-US"/>
              <a:t>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grain counts compared to those with late sowing”</a:t>
            </a:r>
            <a:endParaRPr/>
          </a:p>
          <a:p>
            <a:pPr lvl="1">
              <a:defRPr/>
            </a:pPr>
            <a:r>
              <a:rPr lang="en-US"/>
              <a:t>No significant difference</a:t>
            </a:r>
            <a:endParaRPr/>
          </a:p>
          <a:p>
            <a:pPr lvl="1">
              <a:defRPr/>
            </a:pPr>
            <a:r>
              <a:rPr lang="en-US"/>
              <a:t>Early sowing shows a higher variance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2)</a:t>
            </a:r>
            <a:endParaRPr/>
          </a:p>
        </p:txBody>
      </p:sp>
      <p:pic>
        <p:nvPicPr>
          <p:cNvPr id="9" name="Inhaltsplatzhalter 8" descr="Ein Bild, das Text, Screenshot, Diagramm, Zahl enthält.&#10;&#10;Automatisch generierte Beschreibung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10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“Treatments with early sowing will have different (</a:t>
            </a:r>
            <a:r>
              <a:rPr lang="en-US"/>
              <a:t>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counts of larger and medium grains compared to those with late sowing”</a:t>
            </a:r>
            <a:endParaRPr/>
          </a:p>
          <a:p>
            <a:pPr lvl="1">
              <a:defRPr/>
            </a:pPr>
            <a:r>
              <a:rPr lang="en-US"/>
              <a:t>No significant difference</a:t>
            </a:r>
            <a:endParaRPr/>
          </a:p>
          <a:p>
            <a:pPr lvl="1">
              <a:defRPr/>
            </a:pPr>
            <a:r>
              <a:rPr lang="en-US"/>
              <a:t>Early sowing shows a higher variance in large and small kernels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3)</a:t>
            </a:r>
            <a:endParaRPr/>
          </a:p>
        </p:txBody>
      </p:sp>
      <p:pic>
        <p:nvPicPr>
          <p:cNvPr id="5" name="Inhaltsplatzhalter 4" descr="Ein Bild, das Text, Screenshot, Diagramm, Reihe enthält.&#10;&#10;Automatisch generierte Beschreibung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Grain setting will be different (</a:t>
            </a:r>
            <a:r>
              <a:rPr lang="en-US"/>
              <a:t>a≠b</a:t>
            </a:r>
            <a:r>
              <a:rPr lang="en-US"/>
              <a:t>) in treatments with late sowing</a:t>
            </a:r>
            <a:endParaRPr/>
          </a:p>
          <a:p>
            <a:pPr lvl="1">
              <a:defRPr/>
            </a:pPr>
            <a:r>
              <a:rPr lang="en-US"/>
              <a:t>Significant difference between treatments </a:t>
            </a:r>
            <a:r>
              <a:rPr lang="en-US">
                <a:highlight>
                  <a:srgbClr val="00FF00"/>
                </a:highlight>
              </a:rPr>
              <a:t>(</a:t>
            </a:r>
            <a:r>
              <a:rPr lang="en-US">
                <a:highlight>
                  <a:srgbClr val="00FF00"/>
                </a:highlight>
              </a:rPr>
              <a:t>a≠b</a:t>
            </a:r>
            <a:r>
              <a:rPr lang="en-US">
                <a:highlight>
                  <a:srgbClr val="00FF00"/>
                </a:highlight>
              </a:rPr>
              <a:t>) </a:t>
            </a:r>
            <a:endParaRPr/>
          </a:p>
          <a:p>
            <a:pPr lvl="1">
              <a:defRPr/>
            </a:pPr>
            <a:r>
              <a:rPr lang="en-US"/>
              <a:t>Early sowing shows a higher variance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Results (Hypothesis 4)</a:t>
            </a:r>
            <a:endParaRPr/>
          </a:p>
        </p:txBody>
      </p:sp>
      <p:pic>
        <p:nvPicPr>
          <p:cNvPr id="5" name="Inhaltsplatzhalter 4" descr="Ein Bild, das Text, Diagramm, Reihe, Screenshot enthält.&#10;&#10;Automatisch generierte Beschreibung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38200" y="1690688"/>
            <a:ext cx="4755070" cy="4351338"/>
          </a:xfrm>
          <a:prstGeom prst="rect">
            <a:avLst/>
          </a:prstGeom>
        </p:spPr>
      </p:pic>
      <p:sp>
        <p:nvSpPr>
          <p:cNvPr id="6" name="Inhaltsplatzhalter 2"/>
          <p:cNvSpPr txBox="1"/>
          <p:nvPr/>
        </p:nvSpPr>
        <p:spPr bwMode="auto">
          <a:xfrm>
            <a:off x="5624943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“There should not be a significant difference (a=b) between floret numbers between batches”</a:t>
            </a:r>
            <a:endParaRPr/>
          </a:p>
          <a:p>
            <a:pPr lvl="1">
              <a:defRPr/>
            </a:pPr>
            <a:r>
              <a:rPr lang="en-US"/>
              <a:t>No visible difference</a:t>
            </a:r>
            <a:endParaRPr/>
          </a:p>
          <a:p>
            <a:pPr lvl="1">
              <a:defRPr/>
            </a:pPr>
            <a:r>
              <a:rPr lang="en-US"/>
              <a:t>Small sample size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(Hypotheses 1-2)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479473" cy="43513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/>
              <a:t>Both sowing dates produce similar grain counts</a:t>
            </a:r>
            <a:endParaRPr/>
          </a:p>
          <a:p>
            <a:pPr>
              <a:defRPr/>
            </a:pPr>
            <a:r>
              <a:rPr lang="en-US"/>
              <a:t>The chosen sowing dates don’t seem to affect the </a:t>
            </a:r>
            <a:endParaRPr/>
          </a:p>
          <a:p>
            <a:pPr>
              <a:defRPr/>
            </a:pPr>
            <a:r>
              <a:rPr lang="en-US"/>
              <a:t>Differences might show in kernel weight or quality</a:t>
            </a:r>
            <a:endParaRPr/>
          </a:p>
          <a:p>
            <a:pPr>
              <a:defRPr/>
            </a:pPr>
            <a:r>
              <a:rPr lang="en-US"/>
              <a:t>Yield sensitive period is not affected by sowing dates (</a:t>
            </a:r>
            <a:r>
              <a:rPr lang="en-US" sz="2800"/>
              <a:t>Gustavo A. et. al, 2021, [4])</a:t>
            </a:r>
            <a:endParaRPr lang="en-US"/>
          </a:p>
          <a:p>
            <a:pPr>
              <a:defRPr/>
            </a:pPr>
            <a:r>
              <a:rPr lang="en-US"/>
              <a:t>Optimal sowing dates are within a range, so both dates might be optimal (</a:t>
            </a:r>
            <a:r>
              <a:rPr lang="da-DK"/>
              <a:t>Ali, Muhammad Anjum et al., 2010, </a:t>
            </a:r>
            <a:r>
              <a:rPr lang="en-US"/>
              <a:t>[3])</a:t>
            </a:r>
            <a:endParaRPr/>
          </a:p>
          <a:p>
            <a:pPr>
              <a:defRPr/>
            </a:pPr>
            <a:r>
              <a:rPr lang="en-US"/>
              <a:t>Sowing date influences number of ears rather than the ears themselves (</a:t>
            </a:r>
            <a:r>
              <a:rPr lang="en-US" sz="2800"/>
              <a:t>Spink, J. H. et. al. (2000), [9])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508" y="1824042"/>
            <a:ext cx="4755292" cy="4352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(Hypothesis 3)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760308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Very small sample size</a:t>
            </a:r>
            <a:endParaRPr/>
          </a:p>
          <a:p>
            <a:pPr lvl="1">
              <a:defRPr/>
            </a:pPr>
            <a:r>
              <a:rPr lang="en-US"/>
              <a:t>Might not be representative</a:t>
            </a:r>
            <a:endParaRPr/>
          </a:p>
          <a:p>
            <a:pPr>
              <a:defRPr/>
            </a:pPr>
            <a:r>
              <a:rPr lang="en-US"/>
              <a:t>Differences might be explained by:</a:t>
            </a:r>
            <a:endParaRPr/>
          </a:p>
          <a:p>
            <a:pPr lvl="1">
              <a:defRPr/>
            </a:pPr>
            <a:r>
              <a:rPr lang="en-US"/>
              <a:t>Heat stress</a:t>
            </a:r>
            <a:endParaRPr/>
          </a:p>
          <a:p>
            <a:pPr lvl="1">
              <a:defRPr/>
            </a:pPr>
            <a:r>
              <a:rPr lang="en-US"/>
              <a:t>Water stress</a:t>
            </a:r>
            <a:endParaRPr/>
          </a:p>
          <a:p>
            <a:pPr lvl="1">
              <a:defRPr/>
            </a:pPr>
            <a:r>
              <a:rPr lang="en-US"/>
              <a:t>Disease and pest pressure</a:t>
            </a:r>
            <a:endParaRPr/>
          </a:p>
          <a:p>
            <a:pPr lvl="1">
              <a:defRPr/>
            </a:pPr>
            <a:r>
              <a:rPr lang="en-US"/>
              <a:t>Competition with wheat</a:t>
            </a:r>
            <a:endParaRPr/>
          </a:p>
          <a:p>
            <a:pPr>
              <a:defRPr/>
            </a:pPr>
            <a:r>
              <a:rPr lang="en-US"/>
              <a:t>Grain setting </a:t>
            </a:r>
            <a:r>
              <a:rPr lang="en-US">
                <a:latin typeface="Calibri"/>
                <a:cs typeface="Calibri"/>
              </a:rPr>
              <a:t>≠ yield</a:t>
            </a:r>
            <a:endParaRPr lang="en-US"/>
          </a:p>
          <a:p>
            <a:pPr>
              <a:defRPr/>
            </a:pPr>
            <a:r>
              <a:rPr lang="en-US"/>
              <a:t>Researchers usually look at different variables when they’re comparing sowing dates</a:t>
            </a:r>
            <a:endParaRPr/>
          </a:p>
          <a:p>
            <a:pPr marL="457200" lvl="1" indent="0">
              <a:buNone/>
              <a:defRPr/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508" y="1824042"/>
            <a:ext cx="4755292" cy="4352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Discussion (Hypothesis 4)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760530" cy="4351338"/>
          </a:xfrm>
        </p:spPr>
        <p:txBody>
          <a:bodyPr/>
          <a:lstStyle/>
          <a:p>
            <a:pPr>
              <a:defRPr/>
            </a:pPr>
            <a:r>
              <a:rPr lang="en-US"/>
              <a:t>Small differences might be due to the small sample size</a:t>
            </a:r>
            <a:endParaRPr/>
          </a:p>
          <a:p>
            <a:pPr lvl="1">
              <a:defRPr/>
            </a:pPr>
            <a:r>
              <a:rPr lang="en-US"/>
              <a:t>Differences should be smaller in higher sample sizes</a:t>
            </a:r>
            <a:endParaRPr/>
          </a:p>
          <a:p>
            <a:pPr lvl="1">
              <a:defRPr/>
            </a:pPr>
            <a:r>
              <a:rPr lang="en-US"/>
              <a:t>Random effects</a:t>
            </a:r>
            <a:endParaRPr/>
          </a:p>
          <a:p>
            <a:pPr lvl="1">
              <a:defRPr/>
            </a:pPr>
            <a:r>
              <a:rPr lang="en-US"/>
              <a:t>Counting errors</a:t>
            </a:r>
            <a:endParaRPr/>
          </a:p>
          <a:p>
            <a:pPr>
              <a:defRPr/>
            </a:pPr>
            <a:r>
              <a:rPr lang="en-US"/>
              <a:t>Generally, what is expected to be found</a:t>
            </a:r>
            <a:endParaRPr/>
          </a:p>
          <a:p>
            <a:pPr>
              <a:defRPr/>
            </a:pPr>
            <a:r>
              <a:rPr lang="en-US"/>
              <a:t>Floret abortion happens before anthesis </a:t>
            </a:r>
            <a:r>
              <a:rPr lang="da-DK"/>
              <a:t>(Guo, Z. et. al. (2015), [6])</a:t>
            </a:r>
            <a:endParaRPr/>
          </a:p>
          <a:p>
            <a:pPr marL="0" indent="0">
              <a:buNone/>
              <a:defRPr/>
            </a:pPr>
            <a:endParaRPr lang="da-DK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4" name="Inhaltsplatzhalter 4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8730" y="1825625"/>
            <a:ext cx="475507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Sowing date does not seem to affect the number of kernels, independent of their size</a:t>
            </a:r>
            <a:endParaRPr/>
          </a:p>
          <a:p>
            <a:pPr>
              <a:defRPr/>
            </a:pPr>
            <a:r>
              <a:rPr lang="en-US"/>
              <a:t>The data collected suggests, that the sowing date influenced the grain setting rate</a:t>
            </a:r>
            <a:endParaRPr/>
          </a:p>
          <a:p>
            <a:pPr>
              <a:defRPr/>
            </a:pPr>
            <a:r>
              <a:rPr lang="en-US"/>
              <a:t>After anthesis there doesn’t seem to be a difference in floret per spike numbers</a:t>
            </a:r>
            <a:endParaRPr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de-DE" sz="5200"/>
              <a:t>Content</a:t>
            </a:r>
            <a:endParaRPr/>
          </a:p>
        </p:txBody>
      </p:sp>
      <p:graphicFrame>
        <p:nvGraphicFramePr>
          <p:cNvPr id="5" name="Inhaltsplatzhalt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828800"/>
          <a:ext cx="10515600" cy="4352544"/>
          <a:chOff x="0" y="0"/>
          <a:ch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de-DE" sz="1000"/>
              <a:t>Boussora</a:t>
            </a:r>
            <a:r>
              <a:rPr lang="de-DE" sz="1000"/>
              <a:t>, F., Allam, M., </a:t>
            </a:r>
            <a:r>
              <a:rPr lang="de-DE" sz="1000"/>
              <a:t>Guasmi</a:t>
            </a:r>
            <a:r>
              <a:rPr lang="de-DE" sz="1000"/>
              <a:t>, F., </a:t>
            </a:r>
            <a:r>
              <a:rPr lang="de-DE" sz="1000"/>
              <a:t>Ferchichi</a:t>
            </a:r>
            <a:r>
              <a:rPr lang="de-DE" sz="1000"/>
              <a:t>, A., Rutten, T., Hansson, M., ... &amp; Börner, A. (2019). Spike </a:t>
            </a:r>
            <a:r>
              <a:rPr lang="de-DE" sz="1000"/>
              <a:t>developmental</a:t>
            </a:r>
            <a:r>
              <a:rPr lang="de-DE" sz="1000"/>
              <a:t> </a:t>
            </a:r>
            <a:r>
              <a:rPr lang="de-DE" sz="1000"/>
              <a:t>stages</a:t>
            </a:r>
            <a:r>
              <a:rPr lang="de-DE" sz="1000"/>
              <a:t> and ABA </a:t>
            </a:r>
            <a:r>
              <a:rPr lang="de-DE" sz="1000"/>
              <a:t>role</a:t>
            </a:r>
            <a:r>
              <a:rPr lang="de-DE" sz="1000"/>
              <a:t> in </a:t>
            </a:r>
            <a:r>
              <a:rPr lang="de-DE" sz="1000"/>
              <a:t>spikelet</a:t>
            </a:r>
            <a:r>
              <a:rPr lang="de-DE" sz="1000"/>
              <a:t> </a:t>
            </a:r>
            <a:r>
              <a:rPr lang="de-DE" sz="1000"/>
              <a:t>primordia</a:t>
            </a:r>
            <a:r>
              <a:rPr lang="de-DE" sz="1000"/>
              <a:t> </a:t>
            </a:r>
            <a:r>
              <a:rPr lang="de-DE" sz="1000"/>
              <a:t>abortion</a:t>
            </a:r>
            <a:r>
              <a:rPr lang="de-DE" sz="1000"/>
              <a:t> </a:t>
            </a:r>
            <a:r>
              <a:rPr lang="de-DE" sz="1000"/>
              <a:t>contribute</a:t>
            </a:r>
            <a:r>
              <a:rPr lang="de-DE" sz="1000"/>
              <a:t>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the</a:t>
            </a:r>
            <a:r>
              <a:rPr lang="de-DE" sz="1000"/>
              <a:t> final </a:t>
            </a:r>
            <a:r>
              <a:rPr lang="de-DE" sz="1000"/>
              <a:t>yield</a:t>
            </a:r>
            <a:r>
              <a:rPr lang="de-DE" sz="1000"/>
              <a:t> in </a:t>
            </a:r>
            <a:r>
              <a:rPr lang="de-DE" sz="1000"/>
              <a:t>barley</a:t>
            </a:r>
            <a:r>
              <a:rPr lang="de-DE" sz="1000"/>
              <a:t> (</a:t>
            </a:r>
            <a:r>
              <a:rPr lang="de-DE" sz="1000"/>
              <a:t>Hordeum</a:t>
            </a:r>
            <a:r>
              <a:rPr lang="de-DE" sz="1000"/>
              <a:t> vulgare L.). </a:t>
            </a:r>
            <a:r>
              <a:rPr lang="de-DE" sz="1000"/>
              <a:t>Botanical</a:t>
            </a:r>
            <a:r>
              <a:rPr lang="de-DE" sz="1000"/>
              <a:t> Studies, 60(1), 1-11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de-DE" sz="1000"/>
              <a:t>Tien Chang Wang: B. Sc. Project „</a:t>
            </a:r>
            <a:r>
              <a:rPr lang="de-DE" sz="1000"/>
              <a:t>Contribution</a:t>
            </a:r>
            <a:r>
              <a:rPr lang="de-DE" sz="1000"/>
              <a:t> </a:t>
            </a:r>
            <a:r>
              <a:rPr lang="de-DE" sz="1000"/>
              <a:t>of</a:t>
            </a:r>
            <a:r>
              <a:rPr lang="de-DE" sz="1000"/>
              <a:t> </a:t>
            </a:r>
            <a:r>
              <a:rPr lang="de-DE" sz="1000"/>
              <a:t>ear</a:t>
            </a:r>
            <a:r>
              <a:rPr lang="de-DE" sz="1000"/>
              <a:t> </a:t>
            </a:r>
            <a:r>
              <a:rPr lang="de-DE" sz="1000"/>
              <a:t>development</a:t>
            </a:r>
            <a:r>
              <a:rPr lang="de-DE" sz="1000"/>
              <a:t>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yield</a:t>
            </a:r>
            <a:r>
              <a:rPr lang="de-DE" sz="1000"/>
              <a:t> </a:t>
            </a:r>
            <a:r>
              <a:rPr lang="de-DE" sz="1000"/>
              <a:t>stability</a:t>
            </a:r>
            <a:r>
              <a:rPr lang="de-DE" sz="1000"/>
              <a:t> in </a:t>
            </a:r>
            <a:r>
              <a:rPr lang="de-DE" sz="1000"/>
              <a:t>winter</a:t>
            </a:r>
            <a:r>
              <a:rPr lang="de-DE" sz="1000"/>
              <a:t> </a:t>
            </a:r>
            <a:r>
              <a:rPr lang="de-DE" sz="1000"/>
              <a:t>wheat</a:t>
            </a:r>
            <a:r>
              <a:rPr lang="de-DE" sz="1000"/>
              <a:t>“, 2023, Week 3, Slide 13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Ali, M. A., Ali, M., Sattar, M., &amp; Ali, L. (2010). Sowing date effect on yield of different wheat varieties. J. Agric. Res, 48(2), 157-162.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Slafer</a:t>
            </a:r>
            <a:r>
              <a:rPr lang="en-US" sz="1000"/>
              <a:t>, G. A., Savin, R., Pinochet, D., &amp; </a:t>
            </a:r>
            <a:r>
              <a:rPr lang="en-US" sz="1000"/>
              <a:t>Calderini</a:t>
            </a:r>
            <a:r>
              <a:rPr lang="en-US" sz="1000"/>
              <a:t>, D. F. (2021). Wheat. In Crop physiology case histories for major crops (pp. 98-163). Academic Press.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Fischer, R. A. (2011). Wheat physiology: a review of recent developments. Crop and Pasture Science, 62(2), 95-114.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Guo, Z., Chen, D., &amp; </a:t>
            </a:r>
            <a:r>
              <a:rPr lang="en-US" sz="1000"/>
              <a:t>Schnurbusch</a:t>
            </a:r>
            <a:r>
              <a:rPr lang="en-US" sz="1000"/>
              <a:t>, T. (2015). Variance components, heritability and correlation analysis of anther and ovary size during the floral development of bread wheat. Journal of Experimental Botany, 66(11), 3099-3111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Koppolu</a:t>
            </a:r>
            <a:r>
              <a:rPr lang="en-US" sz="1000"/>
              <a:t>, R., &amp; </a:t>
            </a:r>
            <a:r>
              <a:rPr lang="en-US" sz="1000"/>
              <a:t>Schnurbusch</a:t>
            </a:r>
            <a:r>
              <a:rPr lang="en-US" sz="1000"/>
              <a:t>, T. (2019). Developmental pathways for shaping spike inflorescence architecture in barley and wheat. Journal of integrative plant biology, 61(3), 278-295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Sakuma, S., &amp; </a:t>
            </a:r>
            <a:r>
              <a:rPr lang="en-US" sz="1000"/>
              <a:t>Schnurbusch</a:t>
            </a:r>
            <a:r>
              <a:rPr lang="en-US" sz="1000"/>
              <a:t>, T. (2020). Of floral fortune: tinkering with the grain yield potential of cereal crops. New Phytologist, 225(5), 1873-1882.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Spink, J. H., </a:t>
            </a:r>
            <a:r>
              <a:rPr lang="en-US" sz="1000"/>
              <a:t>Semere</a:t>
            </a:r>
            <a:r>
              <a:rPr lang="en-US" sz="1000"/>
              <a:t>, T., Sparkes, D. L., Whaley, J. M., Foulkes, M. J., Clare, R. W., &amp; Scott, R. K. (2000). Effect of sowing date on the optimum plant density of winter wheat. Annals of applied biology, 137(2), 179-188.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Hyles, J., Bloomfield, M. T., Hunt, J. R., </a:t>
            </a:r>
            <a:r>
              <a:rPr lang="en-US" sz="1000"/>
              <a:t>Trethowan</a:t>
            </a:r>
            <a:r>
              <a:rPr lang="en-US" sz="1000"/>
              <a:t>, R. M., &amp; </a:t>
            </a:r>
            <a:r>
              <a:rPr lang="en-US" sz="1000"/>
              <a:t>Trevaskis</a:t>
            </a:r>
            <a:r>
              <a:rPr lang="en-US" sz="1000"/>
              <a:t>, B. (2020). Phenology and related traits for wheat adaptation. Heredity, 125(6), 417-430.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en-US" sz="1000"/>
              <a:t>Meier, U. (1997). Growth stages of mono-and dicotyledonous plants. Berlin [etc.]: Blackwell.</a:t>
            </a:r>
            <a:endParaRPr/>
          </a:p>
          <a:p>
            <a:pPr>
              <a:buFont typeface="+mj-lt"/>
              <a:buAutoNum type="arabicPeriod"/>
              <a:defRPr/>
            </a:pPr>
            <a:endParaRPr lang="en-US" sz="1000"/>
          </a:p>
          <a:p>
            <a:pPr>
              <a:buFont typeface="+mj-lt"/>
              <a:buAutoNum type="arabicPeriod"/>
              <a:defRPr/>
            </a:pPr>
            <a:endParaRPr lang="de-DE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Spike Development (</a:t>
            </a:r>
            <a:r>
              <a:rPr lang="de-DE"/>
              <a:t>Physiology</a:t>
            </a:r>
            <a:r>
              <a:rPr lang="de-DE"/>
              <a:t>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838200" y="1567610"/>
            <a:ext cx="6896677" cy="507016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 bwMode="auto">
          <a:xfrm>
            <a:off x="7884501" y="6268438"/>
            <a:ext cx="337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solidFill>
                  <a:srgbClr val="000000"/>
                </a:solidFill>
                <a:latin typeface="Calibri"/>
              </a:rPr>
              <a:t>Source: </a:t>
            </a:r>
            <a:r>
              <a:rPr lang="de-DE">
                <a:solidFill>
                  <a:srgbClr val="000000"/>
                </a:solidFill>
                <a:latin typeface="Calibri"/>
              </a:rPr>
              <a:t>Boussora</a:t>
            </a:r>
            <a:r>
              <a:rPr lang="de-DE">
                <a:solidFill>
                  <a:srgbClr val="000000"/>
                </a:solidFill>
                <a:latin typeface="Calibri"/>
              </a:rPr>
              <a:t> </a:t>
            </a:r>
            <a:r>
              <a:rPr lang="de-DE" i="1">
                <a:solidFill>
                  <a:srgbClr val="000000"/>
                </a:solidFill>
                <a:latin typeface="Calibri"/>
              </a:rPr>
              <a:t>et al.</a:t>
            </a:r>
            <a:r>
              <a:rPr lang="de-DE">
                <a:solidFill>
                  <a:srgbClr val="000000"/>
                </a:solidFill>
                <a:latin typeface="Calibri"/>
              </a:rPr>
              <a:t> (2019)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, [1]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Floret</a:t>
            </a:r>
            <a:r>
              <a:rPr lang="de-DE"/>
              <a:t> and </a:t>
            </a:r>
            <a:r>
              <a:rPr lang="de-DE"/>
              <a:t>grain</a:t>
            </a:r>
            <a:r>
              <a:rPr lang="de-DE"/>
              <a:t> </a:t>
            </a:r>
            <a:r>
              <a:rPr lang="de-DE"/>
              <a:t>abortion</a:t>
            </a:r>
            <a:r>
              <a:rPr lang="de-DE"/>
              <a:t> (</a:t>
            </a:r>
            <a:r>
              <a:rPr lang="de-DE"/>
              <a:t>Physiology</a:t>
            </a:r>
            <a:r>
              <a:rPr lang="de-DE"/>
              <a:t>)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rcRect l="0" t="14350" r="0" b="0"/>
          <a:stretch/>
        </p:blipFill>
        <p:spPr bwMode="auto">
          <a:xfrm>
            <a:off x="838200" y="1690688"/>
            <a:ext cx="7364701" cy="385735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>
            <a:off x="8024240" y="4997512"/>
            <a:ext cx="270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Source: Tien Cheng Wang (2023), [2]</a:t>
            </a:r>
            <a:endParaRPr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Sowing Dates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Optimal sowing dates are different for different regions (</a:t>
            </a:r>
            <a:r>
              <a:rPr lang="da-DK"/>
              <a:t>Ali, Muhammad Anjum et al., 2010, </a:t>
            </a:r>
            <a:r>
              <a:rPr lang="en-US"/>
              <a:t>[3])</a:t>
            </a:r>
            <a:endParaRPr/>
          </a:p>
          <a:p>
            <a:pPr>
              <a:defRPr/>
            </a:pPr>
            <a:r>
              <a:rPr lang="en-US"/>
              <a:t>Early sowing will result in a longer vegetative phase (</a:t>
            </a:r>
            <a:r>
              <a:rPr lang="en-US" sz="2800"/>
              <a:t>Gustavo A. et. al, 2021, [4])</a:t>
            </a:r>
            <a:endParaRPr lang="en-US"/>
          </a:p>
          <a:p>
            <a:pPr lvl="1">
              <a:defRPr/>
            </a:pPr>
            <a:r>
              <a:rPr lang="en-US"/>
              <a:t>This period has very low yield sensitivity</a:t>
            </a:r>
            <a:endParaRPr/>
          </a:p>
          <a:p>
            <a:pPr>
              <a:defRPr/>
            </a:pPr>
            <a:r>
              <a:rPr lang="en-US"/>
              <a:t>The main goal is to choose a date with minimized stress factors to the plant (</a:t>
            </a:r>
            <a:r>
              <a:rPr lang="en-US" sz="2800"/>
              <a:t>Gustavo A. et. al, 2021, [4])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Floret Number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618018" cy="4351338"/>
          </a:xfrm>
        </p:spPr>
        <p:txBody>
          <a:bodyPr/>
          <a:lstStyle/>
          <a:p>
            <a:pPr>
              <a:defRPr/>
            </a:pPr>
            <a:r>
              <a:rPr lang="en-US"/>
              <a:t>Floret abortion happens before anthesis(</a:t>
            </a:r>
            <a:r>
              <a:rPr lang="en-US" sz="2800"/>
              <a:t>Guo, Z. et. al. (2015), [6])</a:t>
            </a:r>
            <a:endParaRPr lang="en-US"/>
          </a:p>
          <a:p>
            <a:pPr lvl="1">
              <a:defRPr/>
            </a:pPr>
            <a:r>
              <a:rPr lang="en-US"/>
              <a:t>After anthesis there shouldn’t be a difference in floret number between probes taken at different times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5" name="Grafik 4" descr="Ein Bild, das Text, Screenshot, Diagramm, Schrift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28953" y="1685486"/>
            <a:ext cx="4234297" cy="475278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6456218" y="6421821"/>
            <a:ext cx="358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Source: </a:t>
            </a:r>
            <a:r>
              <a:rPr lang="en-US" sz="1800"/>
              <a:t>Guo, Z. et. al. (2015), [6]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Hypotheses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Treatments with early sowing will have different (</a:t>
            </a:r>
            <a:r>
              <a:rPr lang="en-US"/>
              <a:t>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grain counts compared to those with late sowing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Treatments with early sowing will have different (</a:t>
            </a:r>
            <a:r>
              <a:rPr lang="en-US"/>
              <a:t>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counts of larger and medium grains compared to those with late sowing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Grain setting will be different (</a:t>
            </a:r>
            <a:r>
              <a:rPr lang="en-US"/>
              <a:t>a</a:t>
            </a:r>
            <a:r>
              <a:rPr lang="en-US">
                <a:latin typeface="Calibri"/>
                <a:cs typeface="Calibri"/>
              </a:rPr>
              <a:t>≠b</a:t>
            </a:r>
            <a:r>
              <a:rPr lang="en-US"/>
              <a:t>) in treatments with late sowing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There should not be a significant difference (a=b) between floret numbers between batches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Structure</a:t>
            </a:r>
            <a:endParaRPr lang="en-US"/>
          </a:p>
        </p:txBody>
      </p:sp>
      <p:graphicFrame>
        <p:nvGraphicFramePr>
          <p:cNvPr id="4" name="Tabelle 4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825624"/>
          <a:ext cx="10515600" cy="181488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752599"/>
                <a:gridCol w="1752599"/>
                <a:gridCol w="1752599"/>
                <a:gridCol w="1754909"/>
                <a:gridCol w="1750291"/>
                <a:gridCol w="1752599"/>
              </a:tblGrid>
              <a:tr h="60496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plot_id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time_id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date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var</a:t>
                      </a:r>
                      <a:endParaRPr lang="en-US" sz="2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appl</a:t>
                      </a:r>
                      <a:endParaRPr lang="en-US" sz="2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nitrogen</a:t>
                      </a:r>
                      <a:endParaRPr lang="en-US" sz="2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496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40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early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22.10.2020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Potenzial</a:t>
                      </a:r>
                      <a:endParaRPr lang="en-US" sz="2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Split</a:t>
                      </a:r>
                      <a:endParaRPr lang="en-US" sz="2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176</a:t>
                      </a:r>
                      <a:endParaRPr lang="en-US" sz="2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96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42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late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05.11.2020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Potenzial</a:t>
                      </a:r>
                      <a:endParaRPr lang="en-US" sz="2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Split</a:t>
                      </a:r>
                      <a:endParaRPr lang="en-US" sz="2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/>
                        <a:t>176</a:t>
                      </a:r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 bwMode="auto">
          <a:xfrm>
            <a:off x="838200" y="4033907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000"/>
              <a:t>Two weeks time difference in sowing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000"/>
              <a:t>Same cultivar (var) and nitrogen application (appl)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2000"/>
              <a:t>Three batches per plot were taken and looked at, at different times and physiological stages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en-US" sz="2000"/>
              <a:t>each containing ten ears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Grain Counting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Variables counted:</a:t>
            </a:r>
            <a:endParaRPr/>
          </a:p>
          <a:p>
            <a:pPr lvl="1">
              <a:defRPr/>
            </a:pPr>
            <a:r>
              <a:rPr lang="en-US"/>
              <a:t>Number of Spikes</a:t>
            </a:r>
            <a:endParaRPr/>
          </a:p>
          <a:p>
            <a:pPr lvl="1">
              <a:defRPr/>
            </a:pPr>
            <a:r>
              <a:rPr lang="en-US"/>
              <a:t>Number of Flowers</a:t>
            </a:r>
            <a:endParaRPr/>
          </a:p>
          <a:p>
            <a:pPr lvl="1">
              <a:defRPr/>
            </a:pPr>
            <a:r>
              <a:rPr lang="en-US"/>
              <a:t>Kernel size and position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47862" y="3531178"/>
            <a:ext cx="7781925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onlyoffice/7.3.3.49</Application>
  <DocSecurity>0</DocSecurity>
  <PresentationFormat>Breitbild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ear development to yield stability in winter wheat</dc:title>
  <dc:subject/>
  <dc:creator>Nourian Wasella</dc:creator>
  <cp:keywords/>
  <dc:description/>
  <dc:identifier/>
  <dc:language/>
  <cp:lastModifiedBy>Anonymous</cp:lastModifiedBy>
  <cp:revision>2</cp:revision>
  <dcterms:created xsi:type="dcterms:W3CDTF">2023-07-12T22:24:16Z</dcterms:created>
  <dcterms:modified xsi:type="dcterms:W3CDTF">2024-07-06T14:01:20Z</dcterms:modified>
  <cp:category/>
  <cp:contentStatus/>
  <cp:version/>
</cp:coreProperties>
</file>