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97" r:id="rId2"/>
    <p:sldId id="298" r:id="rId3"/>
    <p:sldId id="299" r:id="rId4"/>
    <p:sldId id="296" r:id="rId5"/>
    <p:sldId id="302" r:id="rId6"/>
    <p:sldId id="258" r:id="rId7"/>
    <p:sldId id="301" r:id="rId8"/>
    <p:sldId id="295" r:id="rId9"/>
  </p:sldIdLst>
  <p:sldSz cx="9144000" cy="5143500" type="screen16x9"/>
  <p:notesSz cx="6858000" cy="9144000"/>
  <p:embeddedFontLst>
    <p:embeddedFont>
      <p:font typeface="Oswald" panose="020B0604020202020204" charset="0"/>
      <p:regular r:id="rId11"/>
      <p:bold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32A9F-2840-4BBE-A4B4-BC34F2BC75C8}" v="42" dt="2021-05-01T01:33:15.369"/>
  </p1510:revLst>
</p1510:revInfo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BF1B-8A3A-4860-8371-52A4F08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Cleaning: Starting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5B0B-9276-46E4-8DE6-AA5173F7D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00" y="1552950"/>
            <a:ext cx="6912850" cy="2665800"/>
          </a:xfrm>
        </p:spPr>
        <p:txBody>
          <a:bodyPr/>
          <a:lstStyle/>
          <a:p>
            <a:r>
              <a:rPr lang="en-US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Zillow real estate data: average sales price of homes by city from 2008 to the beginning of 2020</a:t>
            </a:r>
          </a:p>
          <a:p>
            <a:r>
              <a:rPr lang="en-US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Air </a:t>
            </a:r>
            <a:r>
              <a:rPr lang="en-US" sz="18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BnB</a:t>
            </a:r>
            <a:r>
              <a:rPr lang="en-US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rental data: mostly from 2020. Some properties did not have reviews left in 2020.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55FF-344F-4B87-BE40-E2A2BCE0D6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7E465-315A-4E81-AE13-3F4073CF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29" y="3429840"/>
            <a:ext cx="2279905" cy="618907"/>
          </a:xfrm>
          <a:prstGeom prst="rect">
            <a:avLst/>
          </a:prstGeom>
        </p:spPr>
      </p:pic>
      <p:pic>
        <p:nvPicPr>
          <p:cNvPr id="7" name="Picture 2" descr="Airbnb logo and symbol, meaning, history, PNG">
            <a:extLst>
              <a:ext uri="{FF2B5EF4-FFF2-40B4-BE49-F238E27FC236}">
                <a16:creationId xmlns:a16="http://schemas.microsoft.com/office/drawing/2014/main" id="{7B779A47-3690-4F58-B67D-4620D5455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29" y="3129763"/>
            <a:ext cx="2400025" cy="121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3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4C32-29D9-4800-8DA8-8FAF986B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Cleaning: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A9178-1FD9-4781-8288-FC1C28A5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00" y="1504182"/>
            <a:ext cx="7110292" cy="2665800"/>
          </a:xfrm>
        </p:spPr>
        <p:txBody>
          <a:bodyPr/>
          <a:lstStyle/>
          <a:p>
            <a:r>
              <a:rPr lang="en-US" dirty="0"/>
              <a:t>Some dates in the </a:t>
            </a:r>
            <a:r>
              <a:rPr lang="en-US" dirty="0" err="1"/>
              <a:t>AirBnB</a:t>
            </a:r>
            <a:r>
              <a:rPr lang="en-US" dirty="0"/>
              <a:t> data set were formatted dd/mm/</a:t>
            </a:r>
            <a:r>
              <a:rPr lang="en-US" dirty="0" err="1"/>
              <a:t>yyyy</a:t>
            </a:r>
            <a:r>
              <a:rPr lang="en-US" dirty="0"/>
              <a:t> and others mm/dd/</a:t>
            </a:r>
            <a:r>
              <a:rPr lang="en-US" dirty="0" err="1"/>
              <a:t>yyyy</a:t>
            </a:r>
            <a:r>
              <a:rPr lang="en-US" dirty="0"/>
              <a:t>. The format was changed so they were all uniform and then they were converted to match the </a:t>
            </a:r>
            <a:r>
              <a:rPr lang="en-US" dirty="0" err="1"/>
              <a:t>yyyy</a:t>
            </a:r>
            <a:r>
              <a:rPr lang="en-US" dirty="0"/>
              <a:t>/mm format used in the Zillow data set.</a:t>
            </a:r>
          </a:p>
          <a:p>
            <a:r>
              <a:rPr lang="en-US" dirty="0" err="1"/>
              <a:t>AirBnB</a:t>
            </a:r>
            <a:r>
              <a:rPr lang="en-US" dirty="0"/>
              <a:t>: “New York City” was sometimes labeled simply as “New York” and we grouped them together. </a:t>
            </a:r>
          </a:p>
          <a:p>
            <a:r>
              <a:rPr lang="en-US" dirty="0"/>
              <a:t>The merged </a:t>
            </a:r>
            <a:r>
              <a:rPr lang="en-US" dirty="0" err="1"/>
              <a:t>DataFrame</a:t>
            </a:r>
            <a:r>
              <a:rPr lang="en-US" dirty="0"/>
              <a:t> was done by city and based on eleven cities that matched between the two data sets.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33EC-553D-402D-BC67-852CFA39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741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70C09-D5C0-47A2-BC92-4508316989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5DDEE-45B8-436B-809F-0BC3AE605780}"/>
              </a:ext>
            </a:extLst>
          </p:cNvPr>
          <p:cNvSpPr txBox="1"/>
          <p:nvPr/>
        </p:nvSpPr>
        <p:spPr>
          <a:xfrm>
            <a:off x="1363916" y="1609543"/>
            <a:ext cx="64161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Was there any correlation between average housing price and the Air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BnB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reviews left per month in each city?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EED55-29F9-43B3-8AF9-526FFC720620}"/>
              </a:ext>
            </a:extLst>
          </p:cNvPr>
          <p:cNvSpPr txBox="1"/>
          <p:nvPr/>
        </p:nvSpPr>
        <p:spPr>
          <a:xfrm>
            <a:off x="1544491" y="284309"/>
            <a:ext cx="587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Oswald" panose="020B060402020202020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55873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10FEB7-69D3-429D-A891-7A158EA33B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B4E31-1C79-4ACA-A606-E6A2F303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32" y="1006608"/>
            <a:ext cx="3876936" cy="334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118B27-139E-4A9E-88CD-B6431C91DFC7}"/>
              </a:ext>
            </a:extLst>
          </p:cNvPr>
          <p:cNvSpPr txBox="1"/>
          <p:nvPr/>
        </p:nvSpPr>
        <p:spPr>
          <a:xfrm>
            <a:off x="1454203" y="306489"/>
            <a:ext cx="6235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CEF6"/>
                </a:solidFill>
                <a:effectLst/>
                <a:uLnTx/>
                <a:uFillTx/>
                <a:latin typeface="Oswald"/>
                <a:sym typeface="Oswald"/>
              </a:rPr>
              <a:t>DataFrame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CEF6"/>
              </a:solidFill>
              <a:effectLst/>
              <a:uLnTx/>
              <a:uFillTx/>
              <a:latin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5491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D1C58B-A71B-4869-99F5-E95B817F6C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2A9E70-1A18-40EE-B5AC-3B043B6B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91" y="402779"/>
            <a:ext cx="4757217" cy="39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0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CCDF0-6803-41CC-969B-AF598607B516}"/>
              </a:ext>
            </a:extLst>
          </p:cNvPr>
          <p:cNvSpPr txBox="1"/>
          <p:nvPr/>
        </p:nvSpPr>
        <p:spPr>
          <a:xfrm>
            <a:off x="2282156" y="3924509"/>
            <a:ext cx="570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There appears to be no correlation between average housing price and reviews left per month on Air </a:t>
            </a:r>
            <a:r>
              <a:rPr lang="en-US" b="1" dirty="0" err="1">
                <a:solidFill>
                  <a:schemeClr val="accent1"/>
                </a:solidFill>
              </a:rPr>
              <a:t>BnB</a:t>
            </a:r>
            <a:r>
              <a:rPr lang="en-US" b="1" dirty="0">
                <a:solidFill>
                  <a:schemeClr val="accent1"/>
                </a:solidFill>
              </a:rPr>
              <a:t> rentals.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25C7F-A771-470A-BAEB-CCB9D6D66BDA}"/>
              </a:ext>
            </a:extLst>
          </p:cNvPr>
          <p:cNvSpPr txBox="1"/>
          <p:nvPr/>
        </p:nvSpPr>
        <p:spPr>
          <a:xfrm>
            <a:off x="7276780" y="691563"/>
            <a:ext cx="182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r-squared value is: 0.000836.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7F62C-12CB-494B-BE70-9C395201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49" y="286115"/>
            <a:ext cx="5338901" cy="35405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70C09-D5C0-47A2-BC92-4508316989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5DDEE-45B8-436B-809F-0BC3AE605780}"/>
              </a:ext>
            </a:extLst>
          </p:cNvPr>
          <p:cNvSpPr txBox="1"/>
          <p:nvPr/>
        </p:nvSpPr>
        <p:spPr>
          <a:xfrm>
            <a:off x="1363916" y="1609543"/>
            <a:ext cx="64161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Was there any correlation between Air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BnB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rental price and the reviews left per month in each city?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EED55-29F9-43B3-8AF9-526FFC720620}"/>
              </a:ext>
            </a:extLst>
          </p:cNvPr>
          <p:cNvSpPr txBox="1"/>
          <p:nvPr/>
        </p:nvSpPr>
        <p:spPr>
          <a:xfrm>
            <a:off x="1544491" y="284309"/>
            <a:ext cx="587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Oswald" panose="020B0604020202020204" charset="0"/>
              </a:rPr>
              <a:t>Bonus Question</a:t>
            </a:r>
          </a:p>
        </p:txBody>
      </p:sp>
    </p:spTree>
    <p:extLst>
      <p:ext uri="{BB962C8B-B14F-4D97-AF65-F5344CB8AC3E}">
        <p14:creationId xmlns:p14="http://schemas.microsoft.com/office/powerpoint/2010/main" val="225234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F6C218-1B4E-4168-B687-AE0730A71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E9F51-BEF4-47F5-B993-C274C841C2D4}"/>
              </a:ext>
            </a:extLst>
          </p:cNvPr>
          <p:cNvSpPr txBox="1"/>
          <p:nvPr/>
        </p:nvSpPr>
        <p:spPr>
          <a:xfrm>
            <a:off x="1450847" y="3891427"/>
            <a:ext cx="6242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There is a strong, negative, nonlinear association between the two variables.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DF2E8-7AF0-474B-8417-3D328CCB385A}"/>
              </a:ext>
            </a:extLst>
          </p:cNvPr>
          <p:cNvSpPr txBox="1"/>
          <p:nvPr/>
        </p:nvSpPr>
        <p:spPr>
          <a:xfrm>
            <a:off x="7222992" y="706931"/>
            <a:ext cx="1605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r-squared value is: 0.00191.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DB34E-57A4-4532-80FA-88EE855C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16" y="333369"/>
            <a:ext cx="5266966" cy="34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90763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238</Words>
  <Application>Microsoft Office PowerPoint</Application>
  <PresentationFormat>On-screen Show (16:9)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Source Sans Pro</vt:lpstr>
      <vt:lpstr>Oswald</vt:lpstr>
      <vt:lpstr>Arial</vt:lpstr>
      <vt:lpstr>Quince template</vt:lpstr>
      <vt:lpstr>Data Cleaning: Starting Files</vt:lpstr>
      <vt:lpstr>Data Cleaning: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Clay Bazzle</dc:creator>
  <cp:lastModifiedBy>Clay</cp:lastModifiedBy>
  <cp:revision>2</cp:revision>
  <dcterms:modified xsi:type="dcterms:W3CDTF">2021-05-01T01:43:45Z</dcterms:modified>
</cp:coreProperties>
</file>