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handoutMasterIdLst>
    <p:handoutMasterId r:id="rId9"/>
  </p:handoutMasterIdLst>
  <p:sldIdLst>
    <p:sldId id="256" r:id="rId2"/>
    <p:sldId id="257" r:id="rId3"/>
    <p:sldId id="258" r:id="rId4"/>
    <p:sldId id="295" r:id="rId5"/>
    <p:sldId id="259" r:id="rId6"/>
    <p:sldId id="260" r:id="rId7"/>
  </p:sldIdLst>
  <p:sldSz cx="9144000" cy="5143500" type="screen16x9"/>
  <p:notesSz cx="6858000" cy="9144000"/>
  <p:embeddedFontLst>
    <p:embeddedFont>
      <p:font typeface="Oswald" panose="020B0604020202020204" charset="0"/>
      <p:regular r:id="rId10"/>
      <p:bold r:id="rId11"/>
    </p:embeddedFont>
    <p:embeddedFont>
      <p:font typeface="Source Sans Pr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5E4CB5-2CDF-42FF-A01E-60BE5425F0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24B3AE-9B6B-4B95-B933-0CA9C66E20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D8A164-E8D6-4EA8-A6AB-75ADF6E3627B}" type="datetimeFigureOut">
              <a:rPr lang="en-US" smtClean="0"/>
              <a:t>5/1/2021</a:t>
            </a:fld>
            <a:endParaRPr lang="en-US"/>
          </a:p>
        </p:txBody>
      </p:sp>
      <p:sp>
        <p:nvSpPr>
          <p:cNvPr id="4" name="Footer Placeholder 3">
            <a:extLst>
              <a:ext uri="{FF2B5EF4-FFF2-40B4-BE49-F238E27FC236}">
                <a16:creationId xmlns:a16="http://schemas.microsoft.com/office/drawing/2014/main" id="{05FA1872-B471-4DBB-BC89-C1F4D7051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F47E179-49A5-484F-80F5-3FD0F40722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DCF859-80C1-4098-BC70-CB2DDD734BF6}" type="slidenum">
              <a:rPr lang="en-US" smtClean="0"/>
              <a:t>‹#›</a:t>
            </a:fld>
            <a:endParaRPr lang="en-US"/>
          </a:p>
        </p:txBody>
      </p:sp>
    </p:spTree>
    <p:extLst>
      <p:ext uri="{BB962C8B-B14F-4D97-AF65-F5344CB8AC3E}">
        <p14:creationId xmlns:p14="http://schemas.microsoft.com/office/powerpoint/2010/main" val="28922084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D2228"/>
                </a:solidFill>
                <a:effectLst/>
                <a:latin typeface="Helvetica Neue"/>
              </a:rPr>
              <a:t>We also took a look at the prices of houses and the Airbnb listings in the different cities to see if there is any relationship between the two</a:t>
            </a:r>
            <a:endParaRPr lang="en-US"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1D2228"/>
                </a:solidFill>
                <a:effectLst/>
                <a:latin typeface="Helvetica Neue"/>
              </a:rPr>
              <a:t>So our question here was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1D2228"/>
                </a:solidFill>
                <a:effectLst/>
                <a:latin typeface="Helvetica Neue"/>
              </a:rPr>
              <a:t>So before we take a look at the correlation between the two variables, we wanted to show the different types of Airbnb in the various cities . Entire home or apartment made the majority of the listings across the cities and as we can see LA And New your had the most also the shared the room was the least and again LA and new your had a reasonable about of those </a:t>
            </a:r>
            <a:r>
              <a:rPr lang="en-US" dirty="0"/>
              <a:t/>
            </a:r>
            <a:br>
              <a:rPr lang="en-US" dirty="0"/>
            </a:br>
            <a:endParaRPr lang="en-US" b="0" i="0" dirty="0">
              <a:solidFill>
                <a:srgbClr val="1D2228"/>
              </a:solidFill>
              <a:effectLst/>
              <a:latin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took a look at the average price of Airbnb and the average price of houses on the market. </a:t>
            </a:r>
          </a:p>
        </p:txBody>
      </p:sp>
    </p:spTree>
    <p:extLst>
      <p:ext uri="{BB962C8B-B14F-4D97-AF65-F5344CB8AC3E}">
        <p14:creationId xmlns:p14="http://schemas.microsoft.com/office/powerpoint/2010/main" val="3024857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Positive correlation of .49, which is a moderate correlation. Showing there is a moderate linear relationship between the housing prices and </a:t>
            </a:r>
            <a:r>
              <a:rPr lang="en-US" dirty="0" err="1"/>
              <a:t>Aibnb</a:t>
            </a:r>
            <a:r>
              <a:rPr lang="en-US" dirty="0"/>
              <a:t> prices.</a:t>
            </a:r>
          </a:p>
          <a:p>
            <a:pPr marL="0" lvl="0" indent="0" algn="l" rtl="0">
              <a:spcBef>
                <a:spcPts val="0"/>
              </a:spcBef>
              <a:spcAft>
                <a:spcPts val="0"/>
              </a:spcAft>
              <a:buNone/>
            </a:pPr>
            <a:r>
              <a:rPr lang="en-US" dirty="0"/>
              <a:t>There is 0.49 of variability of price of Airbnb is explained by price of houses and the rest is explained in the other factors that isn’t explained in our studies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0" y="2364582"/>
            <a:ext cx="8865394" cy="21586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AirBnB Prices and The Prices Of Houses In The Various Cities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INSTRUCTIONS FOR USE</a:t>
            </a:r>
            <a:endParaRPr dirty="0"/>
          </a:p>
        </p:txBody>
      </p:sp>
      <p:sp>
        <p:nvSpPr>
          <p:cNvPr id="470" name="Google Shape;470;p14"/>
          <p:cNvSpPr txBox="1"/>
          <p:nvPr/>
        </p:nvSpPr>
        <p:spPr>
          <a:xfrm>
            <a:off x="1047749" y="968550"/>
            <a:ext cx="7293817" cy="22071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2400" b="1" dirty="0">
                <a:solidFill>
                  <a:schemeClr val="tx1"/>
                </a:solidFill>
                <a:latin typeface="Source Sans Pro"/>
                <a:ea typeface="Source Sans Pro"/>
                <a:cs typeface="Source Sans Pro"/>
                <a:sym typeface="Source Sans Pro"/>
              </a:rPr>
              <a:t>The Question </a:t>
            </a:r>
          </a:p>
          <a:p>
            <a:pPr marL="0" lvl="0" indent="0" algn="l" rtl="0">
              <a:spcBef>
                <a:spcPts val="600"/>
              </a:spcBef>
              <a:spcAft>
                <a:spcPts val="0"/>
              </a:spcAft>
              <a:buNone/>
            </a:pPr>
            <a:r>
              <a:rPr lang="en" sz="2000" b="1" dirty="0">
                <a:solidFill>
                  <a:schemeClr val="tx1"/>
                </a:solidFill>
                <a:latin typeface="Source Sans Pro"/>
                <a:ea typeface="Source Sans Pro"/>
                <a:cs typeface="Source Sans Pro"/>
                <a:sym typeface="Source Sans Pro"/>
              </a:rPr>
              <a:t>Does the Price of houses in a particular city have a direct correlation to the price of  AirBnB ?</a:t>
            </a:r>
          </a:p>
          <a:p>
            <a:pPr marL="0" lvl="0" indent="0" algn="l" rtl="0">
              <a:spcBef>
                <a:spcPts val="600"/>
              </a:spcBef>
              <a:spcAft>
                <a:spcPts val="0"/>
              </a:spcAft>
              <a:buNone/>
            </a:pPr>
            <a:endParaRPr lang="en" sz="2000" b="1" dirty="0">
              <a:solidFill>
                <a:schemeClr val="tx1"/>
              </a:solidFill>
              <a:latin typeface="Source Sans Pro"/>
              <a:ea typeface="Source Sans Pro"/>
              <a:cs typeface="Source Sans Pro"/>
              <a:sym typeface="Source Sans Pro"/>
            </a:endParaRPr>
          </a:p>
          <a:p>
            <a:pPr marL="0" lvl="0" indent="0" algn="l" rtl="0">
              <a:spcBef>
                <a:spcPts val="600"/>
              </a:spcBef>
              <a:spcAft>
                <a:spcPts val="0"/>
              </a:spcAft>
              <a:buNone/>
            </a:pPr>
            <a:endParaRPr sz="2000" dirty="0">
              <a:solidFill>
                <a:schemeClr val="tx1"/>
              </a:solidFill>
              <a:latin typeface="Source Sans Pro"/>
              <a:ea typeface="Source Sans Pro"/>
              <a:cs typeface="Source Sans Pro"/>
              <a:sym typeface="Source Sans Pro"/>
            </a:endParaRPr>
          </a:p>
          <a:p>
            <a:pPr marL="0" lvl="0" indent="0" algn="l" rtl="0">
              <a:spcBef>
                <a:spcPts val="600"/>
              </a:spcBef>
              <a:spcAft>
                <a:spcPts val="0"/>
              </a:spcAft>
              <a:buNone/>
            </a:pPr>
            <a:endParaRPr sz="20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4" name="Picture 3">
            <a:extLst>
              <a:ext uri="{FF2B5EF4-FFF2-40B4-BE49-F238E27FC236}">
                <a16:creationId xmlns:a16="http://schemas.microsoft.com/office/drawing/2014/main" id="{C75F2125-B526-4ECB-AF21-911E43260C56}"/>
              </a:ext>
            </a:extLst>
          </p:cNvPr>
          <p:cNvPicPr>
            <a:picLocks noChangeAspect="1"/>
          </p:cNvPicPr>
          <p:nvPr/>
        </p:nvPicPr>
        <p:blipFill>
          <a:blip r:embed="rId3"/>
          <a:stretch>
            <a:fillRect/>
          </a:stretch>
        </p:blipFill>
        <p:spPr>
          <a:xfrm>
            <a:off x="334171" y="413688"/>
            <a:ext cx="8251721" cy="4316123"/>
          </a:xfrm>
          <a:prstGeom prst="rect">
            <a:avLst/>
          </a:prstGeom>
        </p:spPr>
      </p:pic>
      <p:sp>
        <p:nvSpPr>
          <p:cNvPr id="6" name="Rectangle 5">
            <a:extLst>
              <a:ext uri="{FF2B5EF4-FFF2-40B4-BE49-F238E27FC236}">
                <a16:creationId xmlns:a16="http://schemas.microsoft.com/office/drawing/2014/main" id="{0C3DDECC-3419-442F-BDA4-55AE2E741E08}"/>
              </a:ext>
            </a:extLst>
          </p:cNvPr>
          <p:cNvSpPr/>
          <p:nvPr/>
        </p:nvSpPr>
        <p:spPr>
          <a:xfrm>
            <a:off x="1268986" y="87118"/>
            <a:ext cx="7221895" cy="32657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Airbnb Room Types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6C218-1B4E-4168-B687-AE0730A71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a:extLst>
              <a:ext uri="{FF2B5EF4-FFF2-40B4-BE49-F238E27FC236}">
                <a16:creationId xmlns:a16="http://schemas.microsoft.com/office/drawing/2014/main" id="{9859C8D3-37D5-477A-84A5-A21EE9226E27}"/>
              </a:ext>
            </a:extLst>
          </p:cNvPr>
          <p:cNvPicPr>
            <a:picLocks noChangeAspect="1"/>
          </p:cNvPicPr>
          <p:nvPr/>
        </p:nvPicPr>
        <p:blipFill>
          <a:blip r:embed="rId3"/>
          <a:stretch>
            <a:fillRect/>
          </a:stretch>
        </p:blipFill>
        <p:spPr>
          <a:xfrm>
            <a:off x="110612" y="224356"/>
            <a:ext cx="4992329" cy="4089547"/>
          </a:xfrm>
          <a:prstGeom prst="rect">
            <a:avLst/>
          </a:prstGeom>
        </p:spPr>
      </p:pic>
      <p:pic>
        <p:nvPicPr>
          <p:cNvPr id="8" name="Picture 7">
            <a:extLst>
              <a:ext uri="{FF2B5EF4-FFF2-40B4-BE49-F238E27FC236}">
                <a16:creationId xmlns:a16="http://schemas.microsoft.com/office/drawing/2014/main" id="{17D40D90-8B48-4E98-BF1A-2F03AB5A9FB5}"/>
              </a:ext>
            </a:extLst>
          </p:cNvPr>
          <p:cNvPicPr>
            <a:picLocks noChangeAspect="1"/>
          </p:cNvPicPr>
          <p:nvPr/>
        </p:nvPicPr>
        <p:blipFill>
          <a:blip r:embed="rId4"/>
          <a:stretch>
            <a:fillRect/>
          </a:stretch>
        </p:blipFill>
        <p:spPr>
          <a:xfrm>
            <a:off x="4750594" y="152253"/>
            <a:ext cx="4282794" cy="4161650"/>
          </a:xfrm>
          <a:prstGeom prst="rect">
            <a:avLst/>
          </a:prstGeom>
        </p:spPr>
      </p:pic>
    </p:spTree>
    <p:extLst>
      <p:ext uri="{BB962C8B-B14F-4D97-AF65-F5344CB8AC3E}">
        <p14:creationId xmlns:p14="http://schemas.microsoft.com/office/powerpoint/2010/main" val="332989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825256" y="3547622"/>
            <a:ext cx="521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Do Housing Prices in Each City Correlate to </a:t>
            </a:r>
            <a:r>
              <a:rPr lang="en" dirty="0"/>
              <a:t>the Prices of </a:t>
            </a:r>
            <a:r>
              <a:rPr lang="en" sz="3600" dirty="0"/>
              <a:t>AirBnB</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09D21C0E-B986-4BC1-8A71-937B72AA128A}"/>
              </a:ext>
            </a:extLst>
          </p:cNvPr>
          <p:cNvPicPr>
            <a:picLocks noChangeAspect="1"/>
          </p:cNvPicPr>
          <p:nvPr/>
        </p:nvPicPr>
        <p:blipFill>
          <a:blip r:embed="rId3"/>
          <a:stretch>
            <a:fillRect/>
          </a:stretch>
        </p:blipFill>
        <p:spPr>
          <a:xfrm>
            <a:off x="1569895" y="205338"/>
            <a:ext cx="6382340" cy="16877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ext Placeholder 2">
            <a:extLst>
              <a:ext uri="{FF2B5EF4-FFF2-40B4-BE49-F238E27FC236}">
                <a16:creationId xmlns:a16="http://schemas.microsoft.com/office/drawing/2014/main" id="{27AA9857-244D-49EA-999D-AD76A72F3B68}"/>
              </a:ext>
            </a:extLst>
          </p:cNvPr>
          <p:cNvSpPr>
            <a:spLocks noGrp="1"/>
          </p:cNvSpPr>
          <p:nvPr>
            <p:ph type="body" idx="1"/>
          </p:nvPr>
        </p:nvSpPr>
        <p:spPr/>
        <p:txBody>
          <a:bodyPr/>
          <a:lstStyle/>
          <a:p>
            <a:r>
              <a:rPr lang="en-US" dirty="0"/>
              <a:t>THE END </a:t>
            </a:r>
          </a:p>
        </p:txBody>
      </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195</Words>
  <Application>Microsoft Office PowerPoint</Application>
  <PresentationFormat>On-screen Show (16:9)</PresentationFormat>
  <Paragraphs>20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Helvetica Neue</vt:lpstr>
      <vt:lpstr>Arial</vt:lpstr>
      <vt:lpstr>Oswald</vt:lpstr>
      <vt:lpstr>Source Sans Pro</vt:lpstr>
      <vt:lpstr>Quince template</vt:lpstr>
      <vt:lpstr>AirBnB Prices and The Prices Of Houses In The Various Cities</vt:lpstr>
      <vt:lpstr>INSTRUCTIONS FOR USE</vt:lpstr>
      <vt:lpstr>PowerPoint Presentation</vt:lpstr>
      <vt:lpstr>PowerPoint Presentation</vt:lpstr>
      <vt:lpstr>Do Housing Prices in Each City Correlate to the Prices of AirBnB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Grace Arhin</dc:creator>
  <cp:lastModifiedBy>Niraj Khatri</cp:lastModifiedBy>
  <cp:revision>14</cp:revision>
  <dcterms:modified xsi:type="dcterms:W3CDTF">2021-05-01T13:45:20Z</dcterms:modified>
</cp:coreProperties>
</file>