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88" r:id="rId3"/>
    <p:sldId id="262" r:id="rId4"/>
    <p:sldId id="261" r:id="rId5"/>
    <p:sldId id="259" r:id="rId6"/>
    <p:sldId id="258" r:id="rId7"/>
    <p:sldId id="268" r:id="rId8"/>
    <p:sldId id="296" r:id="rId9"/>
    <p:sldId id="298" r:id="rId10"/>
    <p:sldId id="297" r:id="rId11"/>
    <p:sldId id="257" r:id="rId12"/>
    <p:sldId id="260" r:id="rId13"/>
    <p:sldId id="263" r:id="rId14"/>
    <p:sldId id="264" r:id="rId15"/>
    <p:sldId id="265" r:id="rId16"/>
    <p:sldId id="266" r:id="rId17"/>
    <p:sldId id="267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Montserrat" panose="020B0604020202020204" charset="0"/>
      <p:regular r:id="rId49"/>
      <p:bold r:id="rId50"/>
      <p:italic r:id="rId51"/>
      <p:boldItalic r:id="rId52"/>
    </p:embeddedFont>
    <p:embeddedFont>
      <p:font typeface="Oswald" panose="020B0604020202020204" charset="0"/>
      <p:regular r:id="rId53"/>
      <p:bold r:id="rId54"/>
    </p:embeddedFont>
    <p:embeddedFont>
      <p:font typeface="Source Sans Pro" panose="020B0503030403020204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B3286D-B243-4682-A904-79FE87B9EDE9}" v="1" dt="2021-05-01T12:56:14.780"/>
  </p1510:revLst>
</p1510:revInfo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mills" userId="a27517193c91d1fa" providerId="LiveId" clId="{92B3286D-B243-4682-A904-79FE87B9EDE9}"/>
    <pc:docChg chg="undo custSel addSld modSld">
      <pc:chgData name="josh mills" userId="a27517193c91d1fa" providerId="LiveId" clId="{92B3286D-B243-4682-A904-79FE87B9EDE9}" dt="2021-05-01T12:56:14.780" v="657" actId="1076"/>
      <pc:docMkLst>
        <pc:docMk/>
      </pc:docMkLst>
      <pc:sldChg chg="modSp mod">
        <pc:chgData name="josh mills" userId="a27517193c91d1fa" providerId="LiveId" clId="{92B3286D-B243-4682-A904-79FE87B9EDE9}" dt="2021-05-01T01:43:10.620" v="174" actId="20577"/>
        <pc:sldMkLst>
          <pc:docMk/>
          <pc:sldMk cId="0" sldId="258"/>
        </pc:sldMkLst>
        <pc:spChg chg="mod">
          <ac:chgData name="josh mills" userId="a27517193c91d1fa" providerId="LiveId" clId="{92B3286D-B243-4682-A904-79FE87B9EDE9}" dt="2021-05-01T01:43:10.620" v="174" actId="20577"/>
          <ac:spMkLst>
            <pc:docMk/>
            <pc:sldMk cId="0" sldId="258"/>
            <ac:spMk id="479" creationId="{00000000-0000-0000-0000-000000000000}"/>
          </ac:spMkLst>
        </pc:spChg>
      </pc:sldChg>
      <pc:sldChg chg="addSp delSp modSp mod">
        <pc:chgData name="josh mills" userId="a27517193c91d1fa" providerId="LiveId" clId="{92B3286D-B243-4682-A904-79FE87B9EDE9}" dt="2021-05-01T01:48:39.498" v="366" actId="1076"/>
        <pc:sldMkLst>
          <pc:docMk/>
          <pc:sldMk cId="0" sldId="268"/>
        </pc:sldMkLst>
        <pc:spChg chg="mod">
          <ac:chgData name="josh mills" userId="a27517193c91d1fa" providerId="LiveId" clId="{92B3286D-B243-4682-A904-79FE87B9EDE9}" dt="2021-05-01T01:48:39.498" v="366" actId="1076"/>
          <ac:spMkLst>
            <pc:docMk/>
            <pc:sldMk cId="0" sldId="268"/>
            <ac:spMk id="578" creationId="{00000000-0000-0000-0000-000000000000}"/>
          </ac:spMkLst>
        </pc:spChg>
        <pc:graphicFrameChg chg="del modGraphic">
          <ac:chgData name="josh mills" userId="a27517193c91d1fa" providerId="LiveId" clId="{92B3286D-B243-4682-A904-79FE87B9EDE9}" dt="2021-05-01T01:43:43.214" v="176" actId="478"/>
          <ac:graphicFrameMkLst>
            <pc:docMk/>
            <pc:sldMk cId="0" sldId="268"/>
            <ac:graphicFrameMk id="579" creationId="{00000000-0000-0000-0000-000000000000}"/>
          </ac:graphicFrameMkLst>
        </pc:graphicFrameChg>
        <pc:picChg chg="del">
          <ac:chgData name="josh mills" userId="a27517193c91d1fa" providerId="LiveId" clId="{92B3286D-B243-4682-A904-79FE87B9EDE9}" dt="2021-05-01T01:45:10.918" v="177" actId="478"/>
          <ac:picMkLst>
            <pc:docMk/>
            <pc:sldMk cId="0" sldId="268"/>
            <ac:picMk id="6" creationId="{00000000-0000-0000-0000-000000000000}"/>
          </ac:picMkLst>
        </pc:picChg>
        <pc:picChg chg="add mod">
          <ac:chgData name="josh mills" userId="a27517193c91d1fa" providerId="LiveId" clId="{92B3286D-B243-4682-A904-79FE87B9EDE9}" dt="2021-05-01T01:45:29.265" v="180" actId="1076"/>
          <ac:picMkLst>
            <pc:docMk/>
            <pc:sldMk cId="0" sldId="268"/>
            <ac:picMk id="1026" creationId="{EB864AF9-0302-49B2-942E-C01EACB7A929}"/>
          </ac:picMkLst>
        </pc:picChg>
      </pc:sldChg>
      <pc:sldChg chg="addSp delSp modSp mod">
        <pc:chgData name="josh mills" userId="a27517193c91d1fa" providerId="LiveId" clId="{92B3286D-B243-4682-A904-79FE87B9EDE9}" dt="2021-05-01T12:56:14.780" v="657" actId="1076"/>
        <pc:sldMkLst>
          <pc:docMk/>
          <pc:sldMk cId="12111344" sldId="296"/>
        </pc:sldMkLst>
        <pc:spChg chg="mod">
          <ac:chgData name="josh mills" userId="a27517193c91d1fa" providerId="LiveId" clId="{92B3286D-B243-4682-A904-79FE87B9EDE9}" dt="2021-05-01T02:05:01.780" v="467" actId="20577"/>
          <ac:spMkLst>
            <pc:docMk/>
            <pc:sldMk cId="12111344" sldId="296"/>
            <ac:spMk id="578" creationId="{00000000-0000-0000-0000-000000000000}"/>
          </ac:spMkLst>
        </pc:spChg>
        <pc:graphicFrameChg chg="add del mod modGraphic">
          <ac:chgData name="josh mills" userId="a27517193c91d1fa" providerId="LiveId" clId="{92B3286D-B243-4682-A904-79FE87B9EDE9}" dt="2021-05-01T01:52:01.501" v="373" actId="478"/>
          <ac:graphicFrameMkLst>
            <pc:docMk/>
            <pc:sldMk cId="12111344" sldId="296"/>
            <ac:graphicFrameMk id="2" creationId="{4DBF8FD9-2B34-443D-A0B3-E7697B360ED7}"/>
          </ac:graphicFrameMkLst>
        </pc:graphicFrameChg>
        <pc:graphicFrameChg chg="add del mod modGraphic">
          <ac:chgData name="josh mills" userId="a27517193c91d1fa" providerId="LiveId" clId="{92B3286D-B243-4682-A904-79FE87B9EDE9}" dt="2021-05-01T01:57:43.590" v="377" actId="478"/>
          <ac:graphicFrameMkLst>
            <pc:docMk/>
            <pc:sldMk cId="12111344" sldId="296"/>
            <ac:graphicFrameMk id="3" creationId="{03ED9499-8767-4B3C-A133-19C22885E541}"/>
          </ac:graphicFrameMkLst>
        </pc:graphicFrameChg>
        <pc:graphicFrameChg chg="add mod modGraphic">
          <ac:chgData name="josh mills" userId="a27517193c91d1fa" providerId="LiveId" clId="{92B3286D-B243-4682-A904-79FE87B9EDE9}" dt="2021-05-01T12:56:13.810" v="656" actId="14734"/>
          <ac:graphicFrameMkLst>
            <pc:docMk/>
            <pc:sldMk cId="12111344" sldId="296"/>
            <ac:graphicFrameMk id="4" creationId="{89BC0F07-37A9-4EC2-A90E-D179FA5DA528}"/>
          </ac:graphicFrameMkLst>
        </pc:graphicFrameChg>
        <pc:graphicFrameChg chg="del mod modGraphic">
          <ac:chgData name="josh mills" userId="a27517193c91d1fa" providerId="LiveId" clId="{92B3286D-B243-4682-A904-79FE87B9EDE9}" dt="2021-05-01T01:51:33.628" v="369" actId="478"/>
          <ac:graphicFrameMkLst>
            <pc:docMk/>
            <pc:sldMk cId="12111344" sldId="296"/>
            <ac:graphicFrameMk id="579" creationId="{00000000-0000-0000-0000-000000000000}"/>
          </ac:graphicFrameMkLst>
        </pc:graphicFrameChg>
        <pc:picChg chg="del">
          <ac:chgData name="josh mills" userId="a27517193c91d1fa" providerId="LiveId" clId="{92B3286D-B243-4682-A904-79FE87B9EDE9}" dt="2021-05-01T01:58:12.703" v="384" actId="478"/>
          <ac:picMkLst>
            <pc:docMk/>
            <pc:sldMk cId="12111344" sldId="296"/>
            <ac:picMk id="5" creationId="{00000000-0000-0000-0000-000000000000}"/>
          </ac:picMkLst>
        </pc:picChg>
        <pc:picChg chg="add mod">
          <ac:chgData name="josh mills" userId="a27517193c91d1fa" providerId="LiveId" clId="{92B3286D-B243-4682-A904-79FE87B9EDE9}" dt="2021-05-01T12:56:14.780" v="657" actId="1076"/>
          <ac:picMkLst>
            <pc:docMk/>
            <pc:sldMk cId="12111344" sldId="296"/>
            <ac:picMk id="2050" creationId="{A0A7569F-AB09-4CAF-B37B-22D606F7E915}"/>
          </ac:picMkLst>
        </pc:picChg>
      </pc:sldChg>
      <pc:sldChg chg="addSp delSp modSp mod delAnim">
        <pc:chgData name="josh mills" userId="a27517193c91d1fa" providerId="LiveId" clId="{92B3286D-B243-4682-A904-79FE87B9EDE9}" dt="2021-05-01T02:05:47.866" v="473" actId="478"/>
        <pc:sldMkLst>
          <pc:docMk/>
          <pc:sldMk cId="4203797155" sldId="297"/>
        </pc:sldMkLst>
        <pc:spChg chg="add mod">
          <ac:chgData name="josh mills" userId="a27517193c91d1fa" providerId="LiveId" clId="{92B3286D-B243-4682-A904-79FE87B9EDE9}" dt="2021-05-01T02:05:47.866" v="473" actId="478"/>
          <ac:spMkLst>
            <pc:docMk/>
            <pc:sldMk cId="4203797155" sldId="297"/>
            <ac:spMk id="4" creationId="{CB7536B4-FA14-4584-A242-C446A3013BB9}"/>
          </ac:spMkLst>
        </pc:spChg>
        <pc:spChg chg="del">
          <ac:chgData name="josh mills" userId="a27517193c91d1fa" providerId="LiveId" clId="{92B3286D-B243-4682-A904-79FE87B9EDE9}" dt="2021-05-01T02:05:35.653" v="470" actId="478"/>
          <ac:spMkLst>
            <pc:docMk/>
            <pc:sldMk cId="4203797155" sldId="297"/>
            <ac:spMk id="23" creationId="{00000000-0000-0000-0000-000000000000}"/>
          </ac:spMkLst>
        </pc:spChg>
        <pc:spChg chg="del mod">
          <ac:chgData name="josh mills" userId="a27517193c91d1fa" providerId="LiveId" clId="{92B3286D-B243-4682-A904-79FE87B9EDE9}" dt="2021-05-01T02:05:47.866" v="473" actId="478"/>
          <ac:spMkLst>
            <pc:docMk/>
            <pc:sldMk cId="4203797155" sldId="297"/>
            <ac:spMk id="659" creationId="{00000000-0000-0000-0000-000000000000}"/>
          </ac:spMkLst>
        </pc:spChg>
        <pc:picChg chg="del">
          <ac:chgData name="josh mills" userId="a27517193c91d1fa" providerId="LiveId" clId="{92B3286D-B243-4682-A904-79FE87B9EDE9}" dt="2021-05-01T02:05:32.346" v="469" actId="478"/>
          <ac:picMkLst>
            <pc:docMk/>
            <pc:sldMk cId="4203797155" sldId="297"/>
            <ac:picMk id="2" creationId="{00000000-0000-0000-0000-000000000000}"/>
          </ac:picMkLst>
        </pc:picChg>
      </pc:sldChg>
      <pc:sldChg chg="addSp delSp modSp add mod">
        <pc:chgData name="josh mills" userId="a27517193c91d1fa" providerId="LiveId" clId="{92B3286D-B243-4682-A904-79FE87B9EDE9}" dt="2021-05-01T02:11:27.122" v="654" actId="1076"/>
        <pc:sldMkLst>
          <pc:docMk/>
          <pc:sldMk cId="1913541108" sldId="298"/>
        </pc:sldMkLst>
        <pc:spChg chg="mod">
          <ac:chgData name="josh mills" userId="a27517193c91d1fa" providerId="LiveId" clId="{92B3286D-B243-4682-A904-79FE87B9EDE9}" dt="2021-05-01T02:10:56.174" v="649" actId="20577"/>
          <ac:spMkLst>
            <pc:docMk/>
            <pc:sldMk cId="1913541108" sldId="298"/>
            <ac:spMk id="578" creationId="{00000000-0000-0000-0000-000000000000}"/>
          </ac:spMkLst>
        </pc:spChg>
        <pc:graphicFrameChg chg="del">
          <ac:chgData name="josh mills" userId="a27517193c91d1fa" providerId="LiveId" clId="{92B3286D-B243-4682-A904-79FE87B9EDE9}" dt="2021-05-01T02:07:32.103" v="480" actId="478"/>
          <ac:graphicFrameMkLst>
            <pc:docMk/>
            <pc:sldMk cId="1913541108" sldId="298"/>
            <ac:graphicFrameMk id="4" creationId="{89BC0F07-37A9-4EC2-A90E-D179FA5DA528}"/>
          </ac:graphicFrameMkLst>
        </pc:graphicFrameChg>
        <pc:picChg chg="add mod">
          <ac:chgData name="josh mills" userId="a27517193c91d1fa" providerId="LiveId" clId="{92B3286D-B243-4682-A904-79FE87B9EDE9}" dt="2021-05-01T02:11:27.122" v="654" actId="1076"/>
          <ac:picMkLst>
            <pc:docMk/>
            <pc:sldMk cId="1913541108" sldId="298"/>
            <ac:picMk id="7" creationId="{C0899167-3EFA-4ABD-A89C-AED68A400DC9}"/>
          </ac:picMkLst>
        </pc:picChg>
        <pc:picChg chg="del">
          <ac:chgData name="josh mills" userId="a27517193c91d1fa" providerId="LiveId" clId="{92B3286D-B243-4682-A904-79FE87B9EDE9}" dt="2021-05-01T02:07:07.270" v="475" actId="478"/>
          <ac:picMkLst>
            <pc:docMk/>
            <pc:sldMk cId="1913541108" sldId="298"/>
            <ac:picMk id="2050" creationId="{A0A7569F-AB09-4CAF-B37B-22D606F7E915}"/>
          </ac:picMkLst>
        </pc:picChg>
        <pc:picChg chg="add mod">
          <ac:chgData name="josh mills" userId="a27517193c91d1fa" providerId="LiveId" clId="{92B3286D-B243-4682-A904-79FE87B9EDE9}" dt="2021-05-01T02:11:12.240" v="652" actId="14100"/>
          <ac:picMkLst>
            <pc:docMk/>
            <pc:sldMk cId="1913541108" sldId="298"/>
            <ac:picMk id="3074" creationId="{1FCB3C4B-A077-401E-A1DD-46ADC4B2A4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56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d566ac1d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d566ac1d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cd566ac1d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cd566ac1d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d566ac1d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d566ac1d1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cd566ac1d1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cd566ac1d1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d566ac1d1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d566ac1d1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d566ac1d1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d566ac1d1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cd566ac1d1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cd566ac1d1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4616f3966_1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4616f3966_1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3d5cce05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73d5cce05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59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70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and the Housing Market  </a:t>
            </a:r>
            <a:endParaRPr dirty="0"/>
          </a:p>
        </p:txBody>
      </p:sp>
      <p:pic>
        <p:nvPicPr>
          <p:cNvPr id="1030" name="Picture 6" descr="Airbnb Logo Download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98" y="2805671"/>
            <a:ext cx="1925015" cy="206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536B4-FA14-4584-A242-C446A3013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9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Did the number of Airbnb listings affect the change in price over a given time period?</a:t>
            </a:r>
            <a:endParaRPr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chemeClr val="accent2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2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accent2"/>
                </a:solidFill>
              </a:rPr>
              <a:t>CHARTS</a:t>
            </a:r>
            <a:r>
              <a:rPr lang="en"/>
              <a:t> TO EXPLAIN YOUR IDEAS</a:t>
            </a:r>
            <a:endParaRPr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807244" y="790176"/>
            <a:ext cx="7529513" cy="358689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587" name="Google Shape;587;p26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8" name="Google Shape;588;p26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6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6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6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6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6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00" name="Google Shape;60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Whoa! That’s a big number, aren’t you proud?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A1 TEAM MEMBERS</a:t>
            </a:r>
            <a:endParaRPr dirty="0"/>
          </a:p>
        </p:txBody>
      </p:sp>
      <p:sp>
        <p:nvSpPr>
          <p:cNvPr id="915" name="Google Shape;915;p4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17" name="Google Shape;917;p45"/>
          <p:cNvSpPr txBox="1"/>
          <p:nvPr/>
        </p:nvSpPr>
        <p:spPr>
          <a:xfrm>
            <a:off x="3031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Niraj Khatri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9" name="Google Shape;919;p45"/>
          <p:cNvSpPr txBox="1"/>
          <p:nvPr/>
        </p:nvSpPr>
        <p:spPr>
          <a:xfrm>
            <a:off x="2031667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Clay Bazzle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1" name="Google Shape;921;p45"/>
          <p:cNvSpPr txBox="1"/>
          <p:nvPr/>
        </p:nvSpPr>
        <p:spPr>
          <a:xfrm>
            <a:off x="3760184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Grace Arhin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3" name="Google Shape;923;p45"/>
          <p:cNvSpPr txBox="1"/>
          <p:nvPr/>
        </p:nvSpPr>
        <p:spPr>
          <a:xfrm>
            <a:off x="5488701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Josh Mills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0" name="Picture 2" descr="Profile photo for 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18" y="1565632"/>
            <a:ext cx="137160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923;p45"/>
          <p:cNvSpPr txBox="1"/>
          <p:nvPr/>
        </p:nvSpPr>
        <p:spPr>
          <a:xfrm>
            <a:off x="7217218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Ting Jennings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2" name="Picture 4" descr="Profile photo for Grace Arh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816" y="1565632"/>
            <a:ext cx="137160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ofile photo for Clay Bazz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337" y="1565632"/>
            <a:ext cx="1371599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rofile photo for Josh Mill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96" y="1565632"/>
            <a:ext cx="144201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7" y="1565632"/>
            <a:ext cx="137160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chemeClr val="accent2"/>
                </a:solidFill>
              </a:rPr>
              <a:t>$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7" name="Google Shape;60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/>
          </a:p>
        </p:txBody>
      </p:sp>
      <p:sp>
        <p:nvSpPr>
          <p:cNvPr id="608" name="Google Shape;60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chemeClr val="accent2"/>
                </a:solidFill>
              </a:rPr>
              <a:t>%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9" name="Google Shape;60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/>
          </a:p>
        </p:txBody>
      </p:sp>
      <p:sp>
        <p:nvSpPr>
          <p:cNvPr id="610" name="Google Shape;61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chemeClr val="accent2"/>
                </a:solidFill>
              </a:rPr>
              <a:t>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11" name="Google Shape;61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/>
          </a:p>
        </p:txBody>
      </p:sp>
      <p:sp>
        <p:nvSpPr>
          <p:cNvPr id="612" name="Google Shape;612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chemeClr val="accent2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32" name="Google Shape;632;p30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30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EF6"/>
                </a:solidFill>
              </a:rPr>
              <a:t>You can insert graphs from Excel or Google Sheets</a:t>
            </a:r>
            <a:endParaRPr b="1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661" name="Google Shape;661;p31"/>
          <p:cNvCxnSpPr/>
          <p:nvPr/>
        </p:nvCxnSpPr>
        <p:spPr>
          <a:xfrm>
            <a:off x="952500" y="75247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31"/>
          <p:cNvCxnSpPr/>
          <p:nvPr/>
        </p:nvCxnSpPr>
        <p:spPr>
          <a:xfrm>
            <a:off x="952500" y="1461958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Google Shape;663;p31"/>
          <p:cNvCxnSpPr/>
          <p:nvPr/>
        </p:nvCxnSpPr>
        <p:spPr>
          <a:xfrm>
            <a:off x="952500" y="2171439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31"/>
          <p:cNvCxnSpPr/>
          <p:nvPr/>
        </p:nvCxnSpPr>
        <p:spPr>
          <a:xfrm>
            <a:off x="952500" y="288092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31"/>
          <p:cNvCxnSpPr/>
          <p:nvPr/>
        </p:nvCxnSpPr>
        <p:spPr>
          <a:xfrm>
            <a:off x="952500" y="36123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31"/>
          <p:cNvSpPr txBox="1"/>
          <p:nvPr/>
        </p:nvSpPr>
        <p:spPr>
          <a:xfrm>
            <a:off x="952500" y="593725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1572782" y="2058712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1"/>
          <p:cNvSpPr/>
          <p:nvPr/>
        </p:nvSpPr>
        <p:spPr>
          <a:xfrm>
            <a:off x="1887026" y="1664649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1"/>
          <p:cNvSpPr/>
          <p:nvPr/>
        </p:nvSpPr>
        <p:spPr>
          <a:xfrm>
            <a:off x="2201270" y="2171439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1"/>
          <p:cNvSpPr/>
          <p:nvPr/>
        </p:nvSpPr>
        <p:spPr>
          <a:xfrm>
            <a:off x="3325786" y="2372502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1"/>
          <p:cNvSpPr/>
          <p:nvPr/>
        </p:nvSpPr>
        <p:spPr>
          <a:xfrm>
            <a:off x="3640031" y="1774119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1"/>
          <p:cNvSpPr/>
          <p:nvPr/>
        </p:nvSpPr>
        <p:spPr>
          <a:xfrm>
            <a:off x="3954275" y="906800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1"/>
          <p:cNvSpPr/>
          <p:nvPr/>
        </p:nvSpPr>
        <p:spPr>
          <a:xfrm>
            <a:off x="5078791" y="1817895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5393035" y="752352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/>
          <p:nvPr/>
        </p:nvSpPr>
        <p:spPr>
          <a:xfrm>
            <a:off x="5707280" y="2000337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1"/>
          <p:cNvSpPr/>
          <p:nvPr/>
        </p:nvSpPr>
        <p:spPr>
          <a:xfrm>
            <a:off x="6831796" y="2430876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1"/>
          <p:cNvSpPr/>
          <p:nvPr/>
        </p:nvSpPr>
        <p:spPr>
          <a:xfrm>
            <a:off x="7146040" y="971395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7460284" y="1285185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MOBILE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0" name="Google Shape;69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96" name="Google Shape;696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697" name="Google Shape;697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98" name="Google Shape;69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2" name="Google Shape;7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99650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27" name="Google Shape;727;p3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28324A"/>
              </a:solidFill>
            </a:endParaRPr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734" name="Google Shape;734;p37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Titles: </a:t>
            </a:r>
            <a:r>
              <a:rPr lang="en" sz="1400" b="1"/>
              <a:t>Oswald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https://www.fontsquirrel.com/fonts/oswald</a:t>
            </a:r>
            <a:endParaRPr sz="140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 b="1">
              <a:solidFill>
                <a:srgbClr val="28324A"/>
              </a:solidFill>
            </a:endParaRPr>
          </a:p>
        </p:txBody>
      </p:sp>
      <p:sp>
        <p:nvSpPr>
          <p:cNvPr id="735" name="Google Shape;735;p37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6" name="Google Shape;736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98729" y="280947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Does AirBnB Have an Impact on Housing?</a:t>
            </a:r>
            <a:endParaRPr sz="48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742" name="Google Shape;742;p38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49" name="Google Shape;749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750" name="Google Shape;750;p39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39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4" name="Google Shape;754;p39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5" name="Google Shape;755;p39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39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7" name="Google Shape;757;p39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8" name="Google Shape;758;p39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9" name="Google Shape;759;p39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Google Shape;760;p39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9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763" name="Google Shape;763;p39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4" name="Google Shape;764;p39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5" name="Google Shape;765;p39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6" name="Google Shape;766;p39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7" name="Google Shape;767;p39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8" name="Google Shape;768;p39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9" name="Google Shape;769;p39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0" name="Google Shape;770;p39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1" name="Google Shape;771;p39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2" name="Google Shape;772;p39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3" name="Google Shape;773;p39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4" name="Google Shape;774;p39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5" name="Google Shape;775;p39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6" name="Google Shape;776;p39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7" name="Google Shape;777;p39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8" name="Google Shape;778;p39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9" name="Google Shape;779;p39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0" name="Google Shape;780;p39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1" name="Google Shape;781;p39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2" name="Google Shape;782;p39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3" name="Google Shape;783;p39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4" name="Google Shape;784;p39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5" name="Google Shape;785;p39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6" name="Google Shape;786;p39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05" name="Google Shape;80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824" name="Google Shape;824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aphicFrame>
        <p:nvGraphicFramePr>
          <p:cNvPr id="825" name="Google Shape;825;p41"/>
          <p:cNvGraphicFramePr/>
          <p:nvPr/>
        </p:nvGraphicFramePr>
        <p:xfrm>
          <a:off x="392525" y="1488281"/>
          <a:ext cx="8382600" cy="26285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831" name="Google Shape;831;p4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832" name="Google Shape;832;p42"/>
          <p:cNvSpPr/>
          <p:nvPr/>
        </p:nvSpPr>
        <p:spPr>
          <a:xfrm>
            <a:off x="825300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4656162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825300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4656162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344799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2"/>
          <p:cNvSpPr/>
          <p:nvPr/>
        </p:nvSpPr>
        <p:spPr>
          <a:xfrm rot="5400000">
            <a:off x="360050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2"/>
          <p:cNvSpPr/>
          <p:nvPr/>
        </p:nvSpPr>
        <p:spPr>
          <a:xfrm rot="10800000">
            <a:off x="360050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2"/>
          <p:cNvSpPr/>
          <p:nvPr/>
        </p:nvSpPr>
        <p:spPr>
          <a:xfrm rot="-5400000">
            <a:off x="344799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2"/>
          <p:cNvSpPr/>
          <p:nvPr/>
        </p:nvSpPr>
        <p:spPr>
          <a:xfrm>
            <a:off x="4010867" y="2189570"/>
            <a:ext cx="240363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841" name="Google Shape;841;p42"/>
          <p:cNvSpPr/>
          <p:nvPr/>
        </p:nvSpPr>
        <p:spPr>
          <a:xfrm>
            <a:off x="4899094" y="2196322"/>
            <a:ext cx="347312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W</a:t>
            </a:r>
          </a:p>
        </p:txBody>
      </p:sp>
      <p:sp>
        <p:nvSpPr>
          <p:cNvPr id="842" name="Google Shape;842;p42"/>
          <p:cNvSpPr/>
          <p:nvPr/>
        </p:nvSpPr>
        <p:spPr>
          <a:xfrm>
            <a:off x="3980619" y="3157165"/>
            <a:ext cx="263590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O</a:t>
            </a:r>
          </a:p>
        </p:txBody>
      </p:sp>
      <p:sp>
        <p:nvSpPr>
          <p:cNvPr id="843" name="Google Shape;843;p42"/>
          <p:cNvSpPr/>
          <p:nvPr/>
        </p:nvSpPr>
        <p:spPr>
          <a:xfrm>
            <a:off x="4999021" y="3163916"/>
            <a:ext cx="228480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T</a:t>
            </a:r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849" name="Google Shape;849;p4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850" name="Google Shape;85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5" name="Google Shape;85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6" name="Google Shape;85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7" name="Google Shape;85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9" name="Google Shape;85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0" name="Google Shape;86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1" name="Google Shape;86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3" name="Google Shape;86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864" name="Google Shape;86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7" name="Google Shape;86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868" name="Google Shape;86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872" name="Google Shape;87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878" name="Google Shape;87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889" name="Google Shape;889;p4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890" name="Google Shape;890;p44"/>
          <p:cNvGrpSpPr/>
          <p:nvPr/>
        </p:nvGrpSpPr>
        <p:grpSpPr>
          <a:xfrm>
            <a:off x="1517897" y="1537382"/>
            <a:ext cx="2964755" cy="2665372"/>
            <a:chOff x="3778727" y="4460423"/>
            <a:chExt cx="720160" cy="647438"/>
          </a:xfrm>
        </p:grpSpPr>
        <p:sp>
          <p:nvSpPr>
            <p:cNvPr id="891" name="Google Shape;89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98" name="Google Shape;898;p44"/>
          <p:cNvCxnSpPr/>
          <p:nvPr/>
        </p:nvCxnSpPr>
        <p:spPr>
          <a:xfrm>
            <a:off x="4417162" y="1978841"/>
            <a:ext cx="86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99" name="Google Shape;899;p44"/>
          <p:cNvSpPr txBox="1"/>
          <p:nvPr/>
        </p:nvSpPr>
        <p:spPr>
          <a:xfrm>
            <a:off x="5336208" y="1837471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0" name="Google Shape;900;p44"/>
          <p:cNvCxnSpPr/>
          <p:nvPr/>
        </p:nvCxnSpPr>
        <p:spPr>
          <a:xfrm>
            <a:off x="4289248" y="2374581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1" name="Google Shape;901;p44"/>
          <p:cNvSpPr txBox="1"/>
          <p:nvPr/>
        </p:nvSpPr>
        <p:spPr>
          <a:xfrm>
            <a:off x="5336208" y="2233203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2" name="Google Shape;902;p44"/>
          <p:cNvCxnSpPr/>
          <p:nvPr/>
        </p:nvCxnSpPr>
        <p:spPr>
          <a:xfrm>
            <a:off x="4107472" y="2770320"/>
            <a:ext cx="1178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3" name="Google Shape;903;p44"/>
          <p:cNvSpPr txBox="1"/>
          <p:nvPr/>
        </p:nvSpPr>
        <p:spPr>
          <a:xfrm>
            <a:off x="5336208" y="2628934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4" name="Google Shape;904;p44"/>
          <p:cNvCxnSpPr/>
          <p:nvPr/>
        </p:nvCxnSpPr>
        <p:spPr>
          <a:xfrm>
            <a:off x="3952627" y="3166039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5" name="Google Shape;905;p44"/>
          <p:cNvSpPr txBox="1"/>
          <p:nvPr/>
        </p:nvSpPr>
        <p:spPr>
          <a:xfrm>
            <a:off x="5336208" y="3024666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6" name="Google Shape;906;p44"/>
          <p:cNvCxnSpPr/>
          <p:nvPr/>
        </p:nvCxnSpPr>
        <p:spPr>
          <a:xfrm>
            <a:off x="3784307" y="3561779"/>
            <a:ext cx="1501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7" name="Google Shape;907;p44"/>
          <p:cNvSpPr txBox="1"/>
          <p:nvPr/>
        </p:nvSpPr>
        <p:spPr>
          <a:xfrm>
            <a:off x="5336208" y="3420397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8" name="Google Shape;908;p44"/>
          <p:cNvCxnSpPr/>
          <p:nvPr/>
        </p:nvCxnSpPr>
        <p:spPr>
          <a:xfrm>
            <a:off x="3609269" y="3957498"/>
            <a:ext cx="1669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9" name="Google Shape;909;p44"/>
          <p:cNvSpPr txBox="1"/>
          <p:nvPr/>
        </p:nvSpPr>
        <p:spPr>
          <a:xfrm>
            <a:off x="5336208" y="3816129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929" name="Google Shape;92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931" name="Google Shape;9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7" name="Google Shape;977;p4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978" name="Google Shape;97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979" name="Google Shape;9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01" name="Google Shape;100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002" name="Google Shape;100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003" name="Google Shape;100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4" name="Google Shape;100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5" name="Google Shape;100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6" name="Google Shape;100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7" name="Google Shape;100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8" name="Google Shape;100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9" name="Google Shape;100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0" name="Google Shape;101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1" name="Google Shape;101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2" name="Google Shape;101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1019" name="Google Shape;1019;p4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aphicFrame>
        <p:nvGraphicFramePr>
          <p:cNvPr id="1020" name="Google Shape;1020;p47"/>
          <p:cNvGraphicFramePr/>
          <p:nvPr/>
        </p:nvGraphicFramePr>
        <p:xfrm>
          <a:off x="7557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{C82E05BE-877C-40BA-BEE6-E4ECDAF45F91}</a:tableStyleId>
              </a:tblPr>
              <a:tblGrid>
                <a:gridCol w="7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26" name="Google Shape;102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33" name="Google Shape;103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36" name="Google Shape;103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41" name="Google Shape;104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045" name="Google Shape;104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051" name="Google Shape;105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072" name="Google Shape;107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075" name="Google Shape;107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079" name="Google Shape;107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083" name="Google Shape;108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7" name="Google Shape;108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092" name="Google Shape;109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095" name="Google Shape;109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098" name="Google Shape;109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01" name="Google Shape;110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04" name="Google Shape;110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09" name="Google Shape;110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12" name="Google Shape;111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6" name="Google Shape;111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17" name="Google Shape;111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20" name="Google Shape;112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26" name="Google Shape;112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29" name="Google Shape;112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35" name="Google Shape;113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41" name="Google Shape;114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8" name="Google Shape;114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149" name="Google Shape;114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152" name="Google Shape;115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155" name="Google Shape;115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159" name="Google Shape;115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162" name="Google Shape;116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168" name="Google Shape;116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173" name="Google Shape;117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176" name="Google Shape;117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8" name="Google Shape;117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9" name="Google Shape;117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180" name="Google Shape;118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183" name="Google Shape;118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8" name="Google Shape;118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189" name="Google Shape;118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192" name="Google Shape;119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197" name="Google Shape;119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01" name="Google Shape;120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04" name="Google Shape;120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08" name="Google Shape;120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14" name="Google Shape;121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17" name="Google Shape;121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2" name="Google Shape;122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3" name="Google Shape;122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24" name="Google Shape;122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27" name="Google Shape;122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1" name="Google Shape;123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2" name="Google Shape;123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33" name="Google Shape;123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37" name="Google Shape;123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0" name="Google Shape;124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244" name="Google Shape;124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249" name="Google Shape;124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3" name="Google Shape;125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254" name="Google Shape;125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260" name="Google Shape;126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264" name="Google Shape;126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268" name="Google Shape;126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274" name="Google Shape;127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280" name="Google Shape;128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283" name="Google Shape;128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9" name="Google Shape;128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0" name="Google Shape;129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291" name="Google Shape;129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297" name="Google Shape;129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299" name="Google Shape;129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0" name="Google Shape;130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01" name="Google Shape;130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3" name="Google Shape;130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05" name="Google Shape;130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9" name="Google Shape;1309;p4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39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lvl="0">
              <a:spcBef>
                <a:spcPts val="600"/>
              </a:spcBef>
            </a:pPr>
            <a:r>
              <a:rPr lang="en-US" dirty="0"/>
              <a:t>About Airbnb and This Study</a:t>
            </a: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Airbnb is a member of the sharing economy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Controversies in the renting industry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Short term housing vs long term housing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15" name="Google Shape;131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22" name="Google Shape;132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27" name="Google Shape;132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31" name="Google Shape;133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37" name="Google Shape;133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41" name="Google Shape;134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46" name="Google Shape;134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52" name="Google Shape;135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59" name="Google Shape;135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62" name="Google Shape;136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66" name="Google Shape;136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73" name="Google Shape;137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79" name="Google Shape;137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83" name="Google Shape;138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84" name="Google Shape;138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4" name="Google Shape;139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01" name="Google Shape;140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06" name="Google Shape;140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12" name="Google Shape;141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19" name="Google Shape;141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24" name="Google Shape;142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29" name="Google Shape;142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4" name="Google Shape;143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35" name="Google Shape;143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5" name="Google Shape;1445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46" name="Google Shape;144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9" name="Google Shape;144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50" name="Google Shape;145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0" name="Google Shape;1460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61" name="Google Shape;146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5" name="Google Shape;146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66" name="Google Shape;146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6" name="Google Shape;1476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77" name="Google Shape;147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85" name="Google Shape;148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90" name="Google Shape;149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95" name="Google Shape;149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01" name="Google Shape;150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7" name="Google Shape;1507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08" name="Google Shape;150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12" name="Google Shape;151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18" name="Google Shape;151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25" name="Google Shape;152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29" name="Google Shape;152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34" name="Google Shape;153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41" name="Google Shape;154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49" name="Google Shape;154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54" name="Google Shape;155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58" name="Google Shape;155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62" name="Google Shape;156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67" name="Google Shape;156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72" name="Google Shape;157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78" name="Google Shape;157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85" name="Google Shape;158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2" name="Google Shape;1592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93" name="Google Shape;159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06" name="Google Shape;160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11" name="Google Shape;161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15" name="Google Shape;161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22" name="Google Shape;162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31" name="Google Shape;163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44" name="Google Shape;164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57" name="Google Shape;165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9" name="Google Shape;1669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70" name="Google Shape;167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77" name="Google Shape;167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93" name="Google Shape;169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7" name="Google Shape;1697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98" name="Google Shape;169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99" name="Google Shape;169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2" name="Google Shape;170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03" name="Google Shape;170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6" name="Google Shape;170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07" name="Google Shape;170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11" name="Google Shape;171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4" name="Google Shape;1714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15" name="Google Shape;171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3" name="Google Shape;1723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24" name="Google Shape;172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8" name="Google Shape;1748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49" name="Google Shape;174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50" name="Google Shape;175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53" name="Google Shape;175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56" name="Google Shape;175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8" name="Google Shape;1758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 sz="2000"/>
          </a:p>
        </p:txBody>
      </p:sp>
      <p:sp>
        <p:nvSpPr>
          <p:cNvPr id="1759" name="Google Shape;1759;p4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0"/>
          <p:cNvSpPr txBox="1"/>
          <p:nvPr/>
        </p:nvSpPr>
        <p:spPr>
          <a:xfrm>
            <a:off x="1112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5" name="Google Shape;1765;p50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4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4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6" name="Google Shape;1766;p5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41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" name="Google Shape;177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3" name="Google Shape;177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74" name="Google Shape;177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75" name="Google Shape;177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7" name="Google Shape;177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78" name="Google Shape;177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0" name="Google Shape;178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81" name="Google Shape;178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3" name="Google Shape;178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84" name="Google Shape;178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86" name="Google Shape;1786;p5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202125" y="412990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Airbnb Listings vs</a:t>
            </a:r>
            <a:br>
              <a:rPr lang="en" dirty="0"/>
            </a:br>
            <a:r>
              <a:rPr lang="en" dirty="0"/>
              <a:t>Housing Prices				 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108027" y="308732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Hypthoesis:</a:t>
            </a:r>
            <a:endParaRPr sz="72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108027" y="1668562"/>
            <a:ext cx="6927946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3600" dirty="0"/>
              <a:t>Do </a:t>
            </a:r>
            <a:r>
              <a:rPr lang="en-US" sz="3600" dirty="0" err="1"/>
              <a:t>AirBNBs</a:t>
            </a:r>
            <a:r>
              <a:rPr lang="en-US" sz="3600" dirty="0"/>
              <a:t> owned by a company have any affect on how the price of sold homes?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923059" y="8186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than 5 companies owned by one lister is classified as company owned</a:t>
            </a:r>
            <a:endParaRPr dirty="0"/>
          </a:p>
        </p:txBody>
      </p:sp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864AF9-0302-49B2-942E-C01EACB7A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984" y="659893"/>
            <a:ext cx="6771675" cy="382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923059" y="-14865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 of Privatley Owned vs Company Owned</a:t>
            </a:r>
            <a:endParaRPr dirty="0"/>
          </a:p>
        </p:txBody>
      </p:sp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BC0F07-37A9-4EC2-A90E-D179FA5DA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51103"/>
              </p:ext>
            </p:extLst>
          </p:nvPr>
        </p:nvGraphicFramePr>
        <p:xfrm>
          <a:off x="161365" y="649289"/>
          <a:ext cx="4187796" cy="3646092"/>
        </p:xfrm>
        <a:graphic>
          <a:graphicData uri="http://schemas.openxmlformats.org/drawingml/2006/table">
            <a:tbl>
              <a:tblPr/>
              <a:tblGrid>
                <a:gridCol w="1046949">
                  <a:extLst>
                    <a:ext uri="{9D8B030D-6E8A-4147-A177-3AD203B41FA5}">
                      <a16:colId xmlns:a16="http://schemas.microsoft.com/office/drawing/2014/main" val="3243493707"/>
                    </a:ext>
                  </a:extLst>
                </a:gridCol>
                <a:gridCol w="1046949">
                  <a:extLst>
                    <a:ext uri="{9D8B030D-6E8A-4147-A177-3AD203B41FA5}">
                      <a16:colId xmlns:a16="http://schemas.microsoft.com/office/drawing/2014/main" val="3060925282"/>
                    </a:ext>
                  </a:extLst>
                </a:gridCol>
                <a:gridCol w="1046949">
                  <a:extLst>
                    <a:ext uri="{9D8B030D-6E8A-4147-A177-3AD203B41FA5}">
                      <a16:colId xmlns:a16="http://schemas.microsoft.com/office/drawing/2014/main" val="2799315064"/>
                    </a:ext>
                  </a:extLst>
                </a:gridCol>
                <a:gridCol w="1046949">
                  <a:extLst>
                    <a:ext uri="{9D8B030D-6E8A-4147-A177-3AD203B41FA5}">
                      <a16:colId xmlns:a16="http://schemas.microsoft.com/office/drawing/2014/main" val="1975374086"/>
                    </a:ext>
                  </a:extLst>
                </a:gridCol>
              </a:tblGrid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City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Privatley Owned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Company Owned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Total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364092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Asheville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1691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383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2074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334232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Boston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1675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1664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3339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25788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Chicago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4584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1813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6397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83671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Jersey City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1333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1155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2488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059713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Los Angeles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23870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7666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31536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03302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New Orleans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4496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1912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6408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950783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New York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40823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4933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45756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788197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Pacific Grove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120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59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179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139219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San Diego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8937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3467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12404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26654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San Francisco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4984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2069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7053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004210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Seattle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4862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1713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6575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060726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A0A7569F-AB09-4CAF-B37B-22D606F7E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07" y="848119"/>
            <a:ext cx="4863993" cy="37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923059" y="-14865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price of sold homes in collective cities vs Privatley and Company Owned</a:t>
            </a:r>
            <a:endParaRPr dirty="0"/>
          </a:p>
        </p:txBody>
      </p:sp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CB3C4B-A077-401E-A1DD-46ADC4B2A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7143"/>
            <a:ext cx="4572000" cy="372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0899167-3EFA-4ABD-A89C-AED68A400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31" y="467754"/>
            <a:ext cx="4863993" cy="37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541108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1586</Words>
  <Application>Microsoft Office PowerPoint</Application>
  <PresentationFormat>On-screen Show (16:9)</PresentationFormat>
  <Paragraphs>405</Paragraphs>
  <Slides>42</Slides>
  <Notes>42</Notes>
  <HiddenSlides>32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Montserrat</vt:lpstr>
      <vt:lpstr>Oswald</vt:lpstr>
      <vt:lpstr>Source Sans Pro</vt:lpstr>
      <vt:lpstr>Arial</vt:lpstr>
      <vt:lpstr>Quince template</vt:lpstr>
      <vt:lpstr>Airbnb and the Housing Market  </vt:lpstr>
      <vt:lpstr>A1 TEAM MEMBERS</vt:lpstr>
      <vt:lpstr>Does AirBnB Have an Impact on Housing?</vt:lpstr>
      <vt:lpstr>About Airbnb and This Study</vt:lpstr>
      <vt:lpstr>Number of Airbnb Listings vs Housing Prices     </vt:lpstr>
      <vt:lpstr>Hypthoesis:</vt:lpstr>
      <vt:lpstr>More than 5 companies owned by one lister is classified as company owned</vt:lpstr>
      <vt:lpstr>Count of Privatley Owned vs Company Owned</vt:lpstr>
      <vt:lpstr>Average price of sold homes in collective cities vs Privatley and Company Owned</vt:lpstr>
      <vt:lpstr>PowerPoint Presentation</vt:lpstr>
      <vt:lpstr>INSTRUCTIONS FOR USE</vt:lpstr>
      <vt:lpstr>PowerPoint Presentation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Niraj Khatri</dc:creator>
  <cp:lastModifiedBy>josh mills</cp:lastModifiedBy>
  <cp:revision>21</cp:revision>
  <dcterms:modified xsi:type="dcterms:W3CDTF">2021-05-01T12:56:43Z</dcterms:modified>
</cp:coreProperties>
</file>