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  <p:sldId id="265" r:id="rId9"/>
    <p:sldId id="264" r:id="rId10"/>
    <p:sldId id="266" r:id="rId11"/>
    <p:sldId id="267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1152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2018/6/22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musphinx.github.io/wiki/tutorialam" TargetMode="External"/><Relationship Id="rId2" Type="http://schemas.openxmlformats.org/officeDocument/2006/relationships/hyperlink" Target="https://cmusphinx.github.io/wiki/tutorialadap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musphinx.github.io/wiki/tutorialoverview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cmusphinx/files/pocketsphinx/5prealpha" TargetMode="External"/><Relationship Id="rId2" Type="http://schemas.openxmlformats.org/officeDocument/2006/relationships/hyperlink" Target="https://cmusphinx.github.io/wiki/tutorialpocketsphinx/#installation-on-unix-syste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musphinx.github.io/wiki/tutorialpocketsphinx/#basic-usage-hello-worl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musphinx.github.io/wiki/tutorialandroid/#using-pocketsphinx-android" TargetMode="External"/><Relationship Id="rId2" Type="http://schemas.openxmlformats.org/officeDocument/2006/relationships/hyperlink" Target="https://cmusphinx.github.io/wiki/tutorialandroid/#building-pocketsphinx-androi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musphinx.github.io/wiki/tutorialpocketsphinx/#searches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cmusphinx.github.io/wiki/tutorialsphinx4/#demos" TargetMode="External"/><Relationship Id="rId3" Type="http://schemas.openxmlformats.org/officeDocument/2006/relationships/hyperlink" Target="https://cmusphinx.github.io/wiki/tutorialsphinx4/#basic-usage" TargetMode="External"/><Relationship Id="rId7" Type="http://schemas.openxmlformats.org/officeDocument/2006/relationships/hyperlink" Target="https://cmusphinx.github.io/wiki/tutorialsphinx4/#speechresult" TargetMode="External"/><Relationship Id="rId12" Type="http://schemas.openxmlformats.org/officeDocument/2006/relationships/hyperlink" Target="https://github.com/cmusphinx/sphinx4/blob/master/sphinx4-samples/src/main/java/edu/cmu/sphinx/demo/aligner/AlignerDemo.java" TargetMode="External"/><Relationship Id="rId2" Type="http://schemas.openxmlformats.org/officeDocument/2006/relationships/hyperlink" Target="https://cmusphinx.github.io/wiki/tutorialsphinx4/#building-from-sour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musphinx.github.io/wiki/tutorialsphinx4/#speechaligner" TargetMode="External"/><Relationship Id="rId11" Type="http://schemas.openxmlformats.org/officeDocument/2006/relationships/hyperlink" Target="https://github.com/cmusphinx/sphinx4/blob/master/sphinx4-samples/src/main/java/edu/cmu/sphinx/demo/speakerid/SpeakerIdentificationDemo.java" TargetMode="External"/><Relationship Id="rId5" Type="http://schemas.openxmlformats.org/officeDocument/2006/relationships/hyperlink" Target="https://cmusphinx.github.io/wiki/tutorialsphinx4/#streamspeechrecognizer" TargetMode="External"/><Relationship Id="rId10" Type="http://schemas.openxmlformats.org/officeDocument/2006/relationships/hyperlink" Target="https://github.com/cmusphinx/sphinx4/blob/master/sphinx4-samples/src/main/java/edu/cmu/sphinx/demo/dialog/DialogDemo.java" TargetMode="External"/><Relationship Id="rId4" Type="http://schemas.openxmlformats.org/officeDocument/2006/relationships/hyperlink" Target="https://cmusphinx.github.io/wiki/tutorialsphinx4/#livespeechrecognizer" TargetMode="External"/><Relationship Id="rId9" Type="http://schemas.openxmlformats.org/officeDocument/2006/relationships/hyperlink" Target="https://github.com/cmusphinx/sphinx4/blob/master/sphinx4-samples/src/main/java/edu/cmu/sphinx/demo/transcriber/TranscriberDemo.java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musphinx.github.io/wiki/tutorialdict/#introduction" TargetMode="External"/><Relationship Id="rId7" Type="http://schemas.openxmlformats.org/officeDocument/2006/relationships/hyperlink" Target="https://github.com/cmusphinx/g2p-seq2seq" TargetMode="External"/><Relationship Id="rId2" Type="http://schemas.openxmlformats.org/officeDocument/2006/relationships/hyperlink" Target="https://cmusphinx.github.io/wiki/tutorialdic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-i6.informatik.rwth-aachen.de/web/Software/g2p.html" TargetMode="External"/><Relationship Id="rId5" Type="http://schemas.openxmlformats.org/officeDocument/2006/relationships/hyperlink" Target="http://code.google.com/p/phonetisaurus" TargetMode="External"/><Relationship Id="rId4" Type="http://schemas.openxmlformats.org/officeDocument/2006/relationships/hyperlink" Target="https://github.com/cmusphinx/cmudict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sourceforge.net/projects/irstlm/" TargetMode="External"/><Relationship Id="rId3" Type="http://schemas.openxmlformats.org/officeDocument/2006/relationships/hyperlink" Target="https://cmusphinx.github.io/wiki/tutoriallm/#keyword-lists" TargetMode="External"/><Relationship Id="rId7" Type="http://schemas.openxmlformats.org/officeDocument/2006/relationships/hyperlink" Target="http://www.speech.cs.cmu.edu/tools/lmtool-new.html" TargetMode="External"/><Relationship Id="rId2" Type="http://schemas.openxmlformats.org/officeDocument/2006/relationships/hyperlink" Target="https://cmusphinx.github.io/wiki/tutoriall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musphinx.github.io/wiki/tutoriallm/#training-an-arpa-model-with-cmuclmtk" TargetMode="External"/><Relationship Id="rId5" Type="http://schemas.openxmlformats.org/officeDocument/2006/relationships/hyperlink" Target="http://www.speech.sri.com/projects/srilm/" TargetMode="External"/><Relationship Id="rId4" Type="http://schemas.openxmlformats.org/officeDocument/2006/relationships/hyperlink" Target="https://cmusphinx.github.io/wiki/tutoriallm/#grammars" TargetMode="External"/><Relationship Id="rId9" Type="http://schemas.openxmlformats.org/officeDocument/2006/relationships/hyperlink" Target="http://code.google.com/p/mitl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CMUSphinx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9717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Acoustic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 dirty="0">
                <a:hlinkClick r:id="rId2"/>
              </a:rPr>
              <a:t>Adapting an existing acoustic model</a:t>
            </a:r>
            <a:endParaRPr lang="en-US" altLang="zh-TW" dirty="0"/>
          </a:p>
          <a:p>
            <a:r>
              <a:rPr lang="en-US" altLang="zh-TW" u="sng" dirty="0">
                <a:hlinkClick r:id="rId3"/>
              </a:rPr>
              <a:t>Training an acoustic model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7304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tool document is well SOP, but API document isn’t </a:t>
            </a:r>
          </a:p>
          <a:p>
            <a:r>
              <a:rPr lang="en-US" altLang="zh-TW" dirty="0" smtClean="0"/>
              <a:t>trade </a:t>
            </a:r>
            <a:r>
              <a:rPr lang="en-US" altLang="zh-TW" dirty="0"/>
              <a:t>off </a:t>
            </a:r>
            <a:r>
              <a:rPr lang="en-US" altLang="zh-TW" dirty="0" smtClean="0"/>
              <a:t>between </a:t>
            </a:r>
            <a:r>
              <a:rPr lang="en-US" altLang="zh-TW" dirty="0" err="1" smtClean="0"/>
              <a:t>PocketSphinx</a:t>
            </a:r>
            <a:r>
              <a:rPr lang="en-US" altLang="zh-TW" dirty="0" smtClean="0"/>
              <a:t> and Sphinx4</a:t>
            </a:r>
          </a:p>
          <a:p>
            <a:r>
              <a:rPr lang="en-US" altLang="zh-TW" dirty="0" smtClean="0"/>
              <a:t>suitable use for specific short sentence, wake up term, commands; seems not suitable for NLP.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4307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About </a:t>
            </a:r>
            <a:r>
              <a:rPr lang="en-US" altLang="zh-TW" dirty="0" err="1" smtClean="0"/>
              <a:t>CMUSphinx</a:t>
            </a:r>
            <a:endParaRPr lang="en-US" altLang="zh-TW" dirty="0" smtClean="0"/>
          </a:p>
          <a:p>
            <a:r>
              <a:rPr lang="en-US" altLang="zh-TW" dirty="0" err="1" smtClean="0"/>
              <a:t>CMUSphinx</a:t>
            </a:r>
            <a:r>
              <a:rPr lang="en-US" altLang="zh-TW" dirty="0" smtClean="0"/>
              <a:t> </a:t>
            </a:r>
            <a:r>
              <a:rPr lang="en-US" altLang="zh-TW" dirty="0" smtClean="0"/>
              <a:t>toolkit</a:t>
            </a:r>
          </a:p>
          <a:p>
            <a:r>
              <a:rPr lang="en-US" altLang="zh-TW" dirty="0" smtClean="0"/>
              <a:t>Basic usage of </a:t>
            </a:r>
            <a:r>
              <a:rPr lang="en-US" altLang="zh-TW" dirty="0" err="1" smtClean="0"/>
              <a:t>PocketSphinx</a:t>
            </a:r>
            <a:r>
              <a:rPr lang="en-US" altLang="zh-TW" dirty="0" smtClean="0"/>
              <a:t>(Android), Sphinx4</a:t>
            </a:r>
          </a:p>
          <a:p>
            <a:r>
              <a:rPr lang="en-US" altLang="zh-TW" dirty="0" smtClean="0"/>
              <a:t>Dictionary</a:t>
            </a:r>
          </a:p>
          <a:p>
            <a:r>
              <a:rPr lang="en-US" altLang="zh-TW" dirty="0" smtClean="0"/>
              <a:t>Language Model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1976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About </a:t>
            </a:r>
            <a:r>
              <a:rPr lang="en-US" altLang="zh-TW" dirty="0" err="1"/>
              <a:t>CMUSphinx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NLP toolkit </a:t>
            </a:r>
            <a:r>
              <a:rPr lang="en-US" altLang="zh-TW" dirty="0"/>
              <a:t>developed by Carnegie Mellon </a:t>
            </a:r>
            <a:r>
              <a:rPr lang="en-US" altLang="zh-TW" dirty="0" smtClean="0"/>
              <a:t>University since 2000.</a:t>
            </a:r>
          </a:p>
          <a:p>
            <a:pPr lvl="1"/>
            <a:r>
              <a:rPr lang="en-US" altLang="zh-TW" dirty="0"/>
              <a:t>collects over 20 years of the CMU </a:t>
            </a:r>
            <a:r>
              <a:rPr lang="en-US" altLang="zh-TW" dirty="0" smtClean="0"/>
              <a:t>research</a:t>
            </a:r>
          </a:p>
          <a:p>
            <a:pPr lvl="1"/>
            <a:r>
              <a:rPr lang="en-US" altLang="zh-TW" dirty="0" smtClean="0"/>
              <a:t>GMM/HMM Acoustic Model &amp; N-gram Language Model</a:t>
            </a:r>
          </a:p>
          <a:p>
            <a:pPr lvl="1"/>
            <a:r>
              <a:rPr lang="en-US" altLang="zh-TW" dirty="0"/>
              <a:t>Support for several languages like US English, UK English, French, Mandarin, German, Dutch, Russian and ability to build a models for </a:t>
            </a:r>
            <a:r>
              <a:rPr lang="en-US" altLang="zh-TW" dirty="0" smtClean="0"/>
              <a:t>others</a:t>
            </a:r>
          </a:p>
          <a:p>
            <a:pPr lvl="1"/>
            <a:r>
              <a:rPr lang="en-US" altLang="zh-TW" dirty="0"/>
              <a:t>BSD-like license which allows commercial </a:t>
            </a:r>
            <a:r>
              <a:rPr lang="en-US" altLang="zh-TW" dirty="0" smtClean="0"/>
              <a:t>distribution</a:t>
            </a:r>
          </a:p>
          <a:p>
            <a:pPr lvl="1"/>
            <a:r>
              <a:rPr lang="en-US" altLang="zh-TW" dirty="0"/>
              <a:t>Active development and release schedule</a:t>
            </a:r>
          </a:p>
          <a:p>
            <a:pPr lvl="1"/>
            <a:r>
              <a:rPr lang="en-US" altLang="zh-TW" dirty="0"/>
              <a:t>Active </a:t>
            </a:r>
            <a:r>
              <a:rPr lang="en-US" altLang="zh-TW" dirty="0" smtClean="0"/>
              <a:t>community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0577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hlinkClick r:id="rId2"/>
              </a:rPr>
              <a:t>CMUSphinx</a:t>
            </a:r>
            <a:r>
              <a:rPr lang="en-US" altLang="zh-TW" dirty="0" smtClean="0">
                <a:hlinkClick r:id="rId2"/>
              </a:rPr>
              <a:t> toolkit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Pocketsphinx</a:t>
            </a:r>
            <a:r>
              <a:rPr lang="en-US" altLang="zh-TW" dirty="0"/>
              <a:t> — lightweight recognizer library written in C.</a:t>
            </a:r>
          </a:p>
          <a:p>
            <a:r>
              <a:rPr lang="en-US" altLang="zh-TW" dirty="0"/>
              <a:t>Sphinx4 — adjustable, modifiable recognizer written in Java</a:t>
            </a:r>
          </a:p>
          <a:p>
            <a:r>
              <a:rPr lang="en-US" altLang="zh-TW" dirty="0" err="1"/>
              <a:t>Sphinxtrain</a:t>
            </a:r>
            <a:r>
              <a:rPr lang="en-US" altLang="zh-TW" dirty="0"/>
              <a:t> — acoustic model training tools</a:t>
            </a:r>
          </a:p>
          <a:p>
            <a:r>
              <a:rPr lang="en-US" altLang="zh-TW" dirty="0" smtClean="0"/>
              <a:t>CMUCLMTK</a:t>
            </a:r>
            <a:r>
              <a:rPr lang="en-US" altLang="zh-TW" dirty="0"/>
              <a:t> </a:t>
            </a:r>
            <a:r>
              <a:rPr lang="en-US" altLang="zh-TW" dirty="0" smtClean="0"/>
              <a:t>— ARPA language model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8957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Building an application with </a:t>
            </a:r>
            <a:r>
              <a:rPr lang="en-US" altLang="zh-TW" dirty="0" err="1"/>
              <a:t>pocketsphinx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Installation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Download source code, </a:t>
            </a:r>
            <a:r>
              <a:rPr lang="en-US" altLang="zh-TW" u="sng" dirty="0" smtClean="0">
                <a:hlinkClick r:id="rId3"/>
              </a:rPr>
              <a:t>pocketsphinx-5prealpha</a:t>
            </a:r>
            <a:endParaRPr lang="en-US" altLang="zh-TW" u="sng" dirty="0" smtClean="0"/>
          </a:p>
          <a:p>
            <a:pPr lvl="1"/>
            <a:r>
              <a:rPr lang="en-US" altLang="zh-TW" dirty="0"/>
              <a:t>Installation on Unix </a:t>
            </a:r>
            <a:r>
              <a:rPr lang="en-US" altLang="zh-TW" dirty="0" smtClean="0"/>
              <a:t>system</a:t>
            </a:r>
          </a:p>
          <a:p>
            <a:pPr lvl="1"/>
            <a:r>
              <a:rPr lang="en-US" altLang="zh-TW" dirty="0"/>
              <a:t>exporting the environment </a:t>
            </a:r>
            <a:r>
              <a:rPr lang="en-US" altLang="zh-TW" dirty="0" smtClean="0"/>
              <a:t>variables</a:t>
            </a:r>
          </a:p>
          <a:p>
            <a:r>
              <a:rPr lang="en-US" altLang="zh-TW" dirty="0">
                <a:hlinkClick r:id="rId4"/>
              </a:rPr>
              <a:t>Basic usage (hello world</a:t>
            </a:r>
            <a:r>
              <a:rPr lang="en-US" altLang="zh-TW" dirty="0" smtClean="0">
                <a:hlinkClick r:id="rId4"/>
              </a:rPr>
              <a:t>) </a:t>
            </a:r>
            <a:r>
              <a:rPr lang="en-US" altLang="zh-TW" dirty="0" smtClean="0"/>
              <a:t>example for decode from file source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203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PocketSphinx</a:t>
            </a:r>
            <a:r>
              <a:rPr lang="en-US" altLang="zh-TW" dirty="0"/>
              <a:t> on Android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Directly used pre-built </a:t>
            </a:r>
            <a:r>
              <a:rPr lang="en-US" altLang="zh-TW" dirty="0" err="1" smtClean="0"/>
              <a:t>aar</a:t>
            </a:r>
            <a:r>
              <a:rPr lang="en-US" altLang="zh-TW" dirty="0" smtClean="0"/>
              <a:t> or </a:t>
            </a:r>
            <a:r>
              <a:rPr lang="en-US" altLang="zh-TW" dirty="0" smtClean="0">
                <a:hlinkClick r:id="rId2"/>
              </a:rPr>
              <a:t>building it by self</a:t>
            </a:r>
            <a:endParaRPr lang="en-US" altLang="zh-TW" dirty="0" smtClean="0"/>
          </a:p>
          <a:p>
            <a:r>
              <a:rPr lang="en-US" altLang="zh-TW" u="sng" dirty="0">
                <a:hlinkClick r:id="rId3"/>
              </a:rPr>
              <a:t>Using </a:t>
            </a:r>
            <a:r>
              <a:rPr lang="en-US" altLang="zh-TW" u="sng" dirty="0" err="1" smtClean="0">
                <a:hlinkClick r:id="rId3"/>
              </a:rPr>
              <a:t>pocketsphinx</a:t>
            </a:r>
            <a:r>
              <a:rPr lang="en-US" altLang="zh-TW" u="sng" dirty="0" smtClean="0">
                <a:hlinkClick r:id="rId3"/>
              </a:rPr>
              <a:t>-android</a:t>
            </a:r>
            <a:endParaRPr lang="en-US" altLang="zh-TW" u="sng" dirty="0" smtClean="0"/>
          </a:p>
          <a:p>
            <a:r>
              <a:rPr lang="en-US" altLang="zh-TW" dirty="0"/>
              <a:t>Sample </a:t>
            </a:r>
            <a:r>
              <a:rPr lang="en-US" altLang="zh-TW" dirty="0" smtClean="0"/>
              <a:t>application : example for different </a:t>
            </a:r>
            <a:r>
              <a:rPr lang="en-US" altLang="zh-TW" dirty="0">
                <a:hlinkClick r:id="rId4"/>
              </a:rPr>
              <a:t>search modes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grammar : </a:t>
            </a:r>
            <a:r>
              <a:rPr lang="en-US" altLang="zh-TW" dirty="0" err="1" smtClean="0"/>
              <a:t>menu.gram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digits.gram</a:t>
            </a:r>
            <a:r>
              <a:rPr lang="en-US" altLang="zh-TW" dirty="0" smtClean="0"/>
              <a:t> a JSGF format</a:t>
            </a:r>
          </a:p>
          <a:p>
            <a:pPr lvl="1"/>
            <a:r>
              <a:rPr lang="en-US" altLang="zh-TW" dirty="0" err="1" smtClean="0"/>
              <a:t>ngram</a:t>
            </a:r>
            <a:r>
              <a:rPr lang="en-US" altLang="zh-TW" dirty="0" smtClean="0"/>
              <a:t>/lm: </a:t>
            </a:r>
            <a:r>
              <a:rPr lang="en-US" altLang="zh-TW" dirty="0" err="1" smtClean="0"/>
              <a:t>weather.dmp</a:t>
            </a:r>
            <a:r>
              <a:rPr lang="en-US" altLang="zh-TW" dirty="0" smtClean="0"/>
              <a:t> a specific small scope LM</a:t>
            </a:r>
          </a:p>
          <a:p>
            <a:pPr lvl="1"/>
            <a:r>
              <a:rPr lang="en-US" altLang="zh-TW" dirty="0" err="1" smtClean="0"/>
              <a:t>allphone</a:t>
            </a:r>
            <a:r>
              <a:rPr lang="en-US" altLang="zh-TW" dirty="0" smtClean="0"/>
              <a:t>: </a:t>
            </a:r>
            <a:r>
              <a:rPr lang="en-US" altLang="zh-TW" dirty="0"/>
              <a:t>phonetic language model</a:t>
            </a:r>
          </a:p>
          <a:p>
            <a:pPr marL="0" indent="0">
              <a:buNone/>
            </a:pPr>
            <a:endParaRPr lang="en-US" altLang="zh-TW" u="sng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580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Building an application with sphinx4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/>
              <a:t>Directly used pre-built </a:t>
            </a:r>
            <a:r>
              <a:rPr lang="en-US" altLang="zh-TW" dirty="0" smtClean="0"/>
              <a:t>jar </a:t>
            </a:r>
            <a:r>
              <a:rPr lang="en-US" altLang="zh-TW" dirty="0"/>
              <a:t>or </a:t>
            </a:r>
            <a:r>
              <a:rPr lang="en-US" altLang="zh-TW" dirty="0">
                <a:hlinkClick r:id="rId2"/>
              </a:rPr>
              <a:t>building it by </a:t>
            </a:r>
            <a:r>
              <a:rPr lang="en-US" altLang="zh-TW" dirty="0" smtClean="0">
                <a:hlinkClick r:id="rId2"/>
              </a:rPr>
              <a:t>self</a:t>
            </a:r>
            <a:endParaRPr lang="en-US" altLang="zh-TW" dirty="0" smtClean="0"/>
          </a:p>
          <a:p>
            <a:r>
              <a:rPr lang="en-US" altLang="zh-TW" u="sng" dirty="0">
                <a:hlinkClick r:id="rId3"/>
              </a:rPr>
              <a:t>Basic </a:t>
            </a:r>
            <a:r>
              <a:rPr lang="en-US" altLang="zh-TW" u="sng" dirty="0" smtClean="0">
                <a:hlinkClick r:id="rId3"/>
              </a:rPr>
              <a:t>Usage</a:t>
            </a:r>
            <a:endParaRPr lang="en-US" altLang="zh-TW" u="sng" dirty="0" smtClean="0"/>
          </a:p>
          <a:p>
            <a:pPr lvl="1"/>
            <a:r>
              <a:rPr lang="en-US" altLang="zh-TW" u="sng" dirty="0" err="1">
                <a:hlinkClick r:id="rId4"/>
              </a:rPr>
              <a:t>LiveSpeechRecognizer</a:t>
            </a:r>
            <a:endParaRPr lang="en-US" altLang="zh-TW" dirty="0"/>
          </a:p>
          <a:p>
            <a:pPr lvl="1"/>
            <a:r>
              <a:rPr lang="en-US" altLang="zh-TW" u="sng" dirty="0" err="1">
                <a:hlinkClick r:id="rId5"/>
              </a:rPr>
              <a:t>StreamSpeechRecognizer</a:t>
            </a:r>
            <a:endParaRPr lang="en-US" altLang="zh-TW" dirty="0"/>
          </a:p>
          <a:p>
            <a:pPr lvl="1"/>
            <a:r>
              <a:rPr lang="en-US" altLang="zh-TW" dirty="0" err="1">
                <a:hlinkClick r:id="rId6"/>
              </a:rPr>
              <a:t>SpeechAligner</a:t>
            </a:r>
            <a:endParaRPr lang="en-US" altLang="zh-TW" dirty="0"/>
          </a:p>
          <a:p>
            <a:pPr lvl="1"/>
            <a:r>
              <a:rPr lang="en-US" altLang="zh-TW" dirty="0" err="1" smtClean="0">
                <a:hlinkClick r:id="rId7"/>
              </a:rPr>
              <a:t>SpeechResult</a:t>
            </a:r>
            <a:endParaRPr lang="en-US" altLang="zh-TW" dirty="0"/>
          </a:p>
          <a:p>
            <a:r>
              <a:rPr lang="en-US" altLang="zh-TW" dirty="0" smtClean="0">
                <a:hlinkClick r:id="rId8"/>
              </a:rPr>
              <a:t>Demos</a:t>
            </a:r>
            <a:endParaRPr lang="en-US" altLang="zh-TW" dirty="0" smtClean="0"/>
          </a:p>
          <a:p>
            <a:pPr lvl="1"/>
            <a:r>
              <a:rPr lang="en-US" altLang="zh-TW" u="sng" dirty="0" smtClean="0">
                <a:hlinkClick r:id="rId9"/>
              </a:rPr>
              <a:t>Transcriber</a:t>
            </a:r>
            <a:endParaRPr lang="en-US" altLang="zh-TW" u="sng" dirty="0" smtClean="0"/>
          </a:p>
          <a:p>
            <a:pPr lvl="1"/>
            <a:r>
              <a:rPr lang="en-US" altLang="zh-TW" u="sng" dirty="0" smtClean="0">
                <a:hlinkClick r:id="rId10"/>
              </a:rPr>
              <a:t>Dialog</a:t>
            </a:r>
            <a:endParaRPr lang="en-US" altLang="zh-TW" u="sng" dirty="0" smtClean="0"/>
          </a:p>
          <a:p>
            <a:pPr lvl="1"/>
            <a:r>
              <a:rPr lang="en-US" altLang="zh-TW" u="sng" dirty="0" err="1" smtClean="0">
                <a:hlinkClick r:id="rId11"/>
              </a:rPr>
              <a:t>SpeakerID</a:t>
            </a:r>
            <a:endParaRPr lang="en-US" altLang="zh-TW" u="sng" dirty="0" smtClean="0"/>
          </a:p>
          <a:p>
            <a:pPr lvl="1"/>
            <a:r>
              <a:rPr lang="en-US" altLang="zh-TW" u="sng" dirty="0" smtClean="0">
                <a:hlinkClick r:id="rId12"/>
              </a:rPr>
              <a:t>Aligner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07235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Dictionary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Grapheme-to-Phoneme </a:t>
            </a:r>
            <a:r>
              <a:rPr lang="en-US" altLang="zh-TW" dirty="0" smtClean="0">
                <a:hlinkClick r:id="rId3"/>
              </a:rPr>
              <a:t>converter</a:t>
            </a:r>
            <a:endParaRPr lang="en-US" altLang="zh-TW" dirty="0" smtClean="0"/>
          </a:p>
          <a:p>
            <a:r>
              <a:rPr lang="en-US" altLang="zh-TW" dirty="0" smtClean="0"/>
              <a:t>Using existing dictionary</a:t>
            </a:r>
          </a:p>
          <a:p>
            <a:pPr lvl="1"/>
            <a:r>
              <a:rPr lang="en-US" altLang="zh-TW" dirty="0" err="1">
                <a:hlinkClick r:id="rId4"/>
              </a:rPr>
              <a:t>CMUDict</a:t>
            </a:r>
            <a:r>
              <a:rPr lang="en-US" altLang="zh-TW" dirty="0"/>
              <a:t> for US English, French, German, Russian, Dutch, Italian, Spanish and Mandarin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Extend dictionary</a:t>
            </a:r>
          </a:p>
          <a:p>
            <a:pPr lvl="1"/>
            <a:r>
              <a:rPr lang="en-US" altLang="zh-TW" dirty="0"/>
              <a:t> </a:t>
            </a:r>
            <a:r>
              <a:rPr lang="en-US" altLang="zh-TW" dirty="0" err="1" smtClean="0">
                <a:hlinkClick r:id="rId5"/>
              </a:rPr>
              <a:t>Phonetisaurus</a:t>
            </a:r>
            <a:endParaRPr lang="en-US" altLang="zh-TW" dirty="0" smtClean="0"/>
          </a:p>
          <a:p>
            <a:pPr lvl="1"/>
            <a:r>
              <a:rPr lang="en-US" altLang="zh-TW" u="sng" dirty="0" smtClean="0">
                <a:hlinkClick r:id="rId6"/>
              </a:rPr>
              <a:t>Sequitur</a:t>
            </a:r>
            <a:endParaRPr lang="en-US" altLang="zh-TW" u="sng" dirty="0" smtClean="0"/>
          </a:p>
          <a:p>
            <a:pPr lvl="1"/>
            <a:r>
              <a:rPr lang="en-US" altLang="zh-TW" u="sng" dirty="0">
                <a:hlinkClick r:id="rId7"/>
              </a:rPr>
              <a:t>g2p-seq2seq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6889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Language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>
                <a:hlinkClick r:id="rId3"/>
              </a:rPr>
              <a:t>Keyword </a:t>
            </a:r>
            <a:r>
              <a:rPr lang="en-US" altLang="zh-TW" dirty="0" smtClean="0">
                <a:hlinkClick r:id="rId3"/>
              </a:rPr>
              <a:t>lists</a:t>
            </a:r>
            <a:endParaRPr lang="en-US" altLang="zh-TW" dirty="0"/>
          </a:p>
          <a:p>
            <a:pPr lvl="1"/>
            <a:r>
              <a:rPr lang="en-US" altLang="zh-TW" dirty="0" smtClean="0"/>
              <a:t>only Supported by </a:t>
            </a:r>
            <a:r>
              <a:rPr lang="en-US" altLang="zh-TW" dirty="0" err="1" smtClean="0"/>
              <a:t>PocketSphinx</a:t>
            </a:r>
            <a:endParaRPr lang="en-US" altLang="zh-TW" dirty="0" smtClean="0"/>
          </a:p>
          <a:p>
            <a:r>
              <a:rPr lang="en-US" altLang="zh-TW" u="sng" dirty="0">
                <a:hlinkClick r:id="rId4"/>
              </a:rPr>
              <a:t>Grammars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JSGF</a:t>
            </a:r>
          </a:p>
          <a:p>
            <a:pPr lvl="1"/>
            <a:r>
              <a:rPr lang="en-US" altLang="zh-TW" dirty="0" smtClean="0"/>
              <a:t>GRXML</a:t>
            </a:r>
          </a:p>
          <a:p>
            <a:r>
              <a:rPr lang="en-US" altLang="zh-TW" dirty="0" smtClean="0"/>
              <a:t>Language Model: </a:t>
            </a:r>
            <a:r>
              <a:rPr lang="en-US" altLang="zh-TW" dirty="0"/>
              <a:t>ARPA n-gram language </a:t>
            </a:r>
            <a:r>
              <a:rPr lang="en-US" altLang="zh-TW" dirty="0" smtClean="0"/>
              <a:t>model</a:t>
            </a:r>
          </a:p>
          <a:p>
            <a:pPr lvl="1"/>
            <a:r>
              <a:rPr lang="en-US" altLang="zh-TW" u="sng" dirty="0" smtClean="0">
                <a:hlinkClick r:id="rId5"/>
              </a:rPr>
              <a:t>SRILM</a:t>
            </a:r>
            <a:endParaRPr lang="en-US" altLang="zh-TW" u="sng" dirty="0" smtClean="0"/>
          </a:p>
          <a:p>
            <a:pPr lvl="1"/>
            <a:r>
              <a:rPr lang="en-US" altLang="zh-TW" u="sng" dirty="0" smtClean="0">
                <a:hlinkClick r:id="rId6"/>
              </a:rPr>
              <a:t>CMUCLMTK</a:t>
            </a:r>
            <a:endParaRPr lang="en-US" altLang="zh-TW" u="sng" dirty="0" smtClean="0"/>
          </a:p>
          <a:p>
            <a:pPr lvl="1"/>
            <a:r>
              <a:rPr lang="en-US" altLang="zh-TW" u="sng" dirty="0" err="1" smtClean="0">
                <a:hlinkClick r:id="rId7"/>
              </a:rPr>
              <a:t>CMUSphinx</a:t>
            </a:r>
            <a:r>
              <a:rPr lang="en-US" altLang="zh-TW" u="sng" dirty="0" smtClean="0">
                <a:hlinkClick r:id="rId7"/>
              </a:rPr>
              <a:t> web page</a:t>
            </a:r>
            <a:endParaRPr lang="en-US" altLang="zh-TW" u="sng" dirty="0" smtClean="0"/>
          </a:p>
          <a:p>
            <a:pPr lvl="1"/>
            <a:r>
              <a:rPr lang="en-US" altLang="zh-TW" u="sng" dirty="0">
                <a:hlinkClick r:id="rId8"/>
              </a:rPr>
              <a:t>IRSLM</a:t>
            </a:r>
            <a:endParaRPr lang="en-US" altLang="zh-TW" dirty="0"/>
          </a:p>
          <a:p>
            <a:pPr lvl="1"/>
            <a:r>
              <a:rPr lang="en-US" altLang="zh-TW" u="sng" dirty="0" smtClean="0">
                <a:hlinkClick r:id="rId9"/>
              </a:rPr>
              <a:t>MITLM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7927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291</Words>
  <Application>Microsoft Office PowerPoint</Application>
  <PresentationFormat>如螢幕大小 (4:3)</PresentationFormat>
  <Paragraphs>73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Office 佈景主題</vt:lpstr>
      <vt:lpstr>CMUSphinx</vt:lpstr>
      <vt:lpstr>Outline</vt:lpstr>
      <vt:lpstr>About CMUSphinx</vt:lpstr>
      <vt:lpstr>CMUSphinx toolkit</vt:lpstr>
      <vt:lpstr>Building an application with pocketsphinx</vt:lpstr>
      <vt:lpstr>PocketSphinx on Android</vt:lpstr>
      <vt:lpstr>Building an application with sphinx4</vt:lpstr>
      <vt:lpstr>Dictionary</vt:lpstr>
      <vt:lpstr>Language Model</vt:lpstr>
      <vt:lpstr>Acoustic Model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CMUSphinx</dc:title>
  <dc:creator>Ting Sung 宋光婷</dc:creator>
  <cp:lastModifiedBy>Ting Sung 宋光婷</cp:lastModifiedBy>
  <cp:revision>24</cp:revision>
  <dcterms:created xsi:type="dcterms:W3CDTF">2018-06-21T07:06:46Z</dcterms:created>
  <dcterms:modified xsi:type="dcterms:W3CDTF">2018-06-22T03:52:19Z</dcterms:modified>
</cp:coreProperties>
</file>