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40" r:id="rId3"/>
    <p:sldId id="386" r:id="rId4"/>
    <p:sldId id="350" r:id="rId5"/>
    <p:sldId id="360" r:id="rId6"/>
    <p:sldId id="353" r:id="rId7"/>
    <p:sldId id="393" r:id="rId8"/>
    <p:sldId id="371" r:id="rId9"/>
    <p:sldId id="373" r:id="rId10"/>
    <p:sldId id="372" r:id="rId11"/>
    <p:sldId id="356" r:id="rId12"/>
    <p:sldId id="375" r:id="rId13"/>
    <p:sldId id="352" r:id="rId14"/>
    <p:sldId id="357" r:id="rId15"/>
    <p:sldId id="354" r:id="rId16"/>
    <p:sldId id="355" r:id="rId17"/>
    <p:sldId id="385" r:id="rId18"/>
    <p:sldId id="359" r:id="rId19"/>
    <p:sldId id="358" r:id="rId20"/>
    <p:sldId id="361" r:id="rId21"/>
    <p:sldId id="362" r:id="rId22"/>
    <p:sldId id="370" r:id="rId23"/>
    <p:sldId id="348" r:id="rId24"/>
    <p:sldId id="365" r:id="rId25"/>
    <p:sldId id="368" r:id="rId26"/>
    <p:sldId id="369" r:id="rId27"/>
    <p:sldId id="367" r:id="rId28"/>
    <p:sldId id="384" r:id="rId29"/>
    <p:sldId id="366" r:id="rId30"/>
    <p:sldId id="376" r:id="rId31"/>
    <p:sldId id="377" r:id="rId32"/>
    <p:sldId id="347" r:id="rId33"/>
    <p:sldId id="380" r:id="rId34"/>
    <p:sldId id="381" r:id="rId35"/>
    <p:sldId id="382" r:id="rId36"/>
    <p:sldId id="383" r:id="rId37"/>
    <p:sldId id="387" r:id="rId38"/>
    <p:sldId id="388" r:id="rId39"/>
    <p:sldId id="389" r:id="rId40"/>
    <p:sldId id="346" r:id="rId41"/>
    <p:sldId id="390" r:id="rId42"/>
    <p:sldId id="391" r:id="rId43"/>
    <p:sldId id="3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52E20B-0AD9-46A8-BA20-28E790698223}">
          <p14:sldIdLst>
            <p14:sldId id="256"/>
            <p14:sldId id="340"/>
            <p14:sldId id="386"/>
            <p14:sldId id="350"/>
            <p14:sldId id="360"/>
            <p14:sldId id="353"/>
            <p14:sldId id="393"/>
            <p14:sldId id="371"/>
            <p14:sldId id="373"/>
            <p14:sldId id="372"/>
            <p14:sldId id="356"/>
            <p14:sldId id="375"/>
            <p14:sldId id="352"/>
            <p14:sldId id="357"/>
            <p14:sldId id="354"/>
            <p14:sldId id="355"/>
            <p14:sldId id="385"/>
            <p14:sldId id="359"/>
            <p14:sldId id="358"/>
            <p14:sldId id="361"/>
            <p14:sldId id="362"/>
            <p14:sldId id="370"/>
            <p14:sldId id="348"/>
            <p14:sldId id="365"/>
            <p14:sldId id="368"/>
            <p14:sldId id="369"/>
            <p14:sldId id="367"/>
            <p14:sldId id="384"/>
            <p14:sldId id="366"/>
            <p14:sldId id="376"/>
            <p14:sldId id="377"/>
            <p14:sldId id="347"/>
            <p14:sldId id="380"/>
            <p14:sldId id="381"/>
            <p14:sldId id="382"/>
            <p14:sldId id="383"/>
            <p14:sldId id="387"/>
            <p14:sldId id="388"/>
            <p14:sldId id="389"/>
            <p14:sldId id="346"/>
            <p14:sldId id="390"/>
            <p14:sldId id="391"/>
            <p14:sldId id="3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1E"/>
    <a:srgbClr val="00642D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/>
          <p:cNvSpPr/>
          <p:nvPr userDrawn="1"/>
        </p:nvSpPr>
        <p:spPr>
          <a:xfrm rot="10800000">
            <a:off x="-47172" y="4343402"/>
            <a:ext cx="9220201" cy="2514598"/>
          </a:xfrm>
          <a:prstGeom prst="flowChartDocument">
            <a:avLst/>
          </a:prstGeom>
          <a:solidFill>
            <a:srgbClr val="004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" y="5581473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562602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32552"/>
            <a:ext cx="2133600" cy="365125"/>
          </a:xfrm>
        </p:spPr>
        <p:txBody>
          <a:bodyPr/>
          <a:lstStyle/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32552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32552"/>
            <a:ext cx="2133600" cy="365125"/>
          </a:xfrm>
        </p:spPr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0800000">
            <a:off x="-47174" y="4423231"/>
            <a:ext cx="9220201" cy="2514598"/>
          </a:xfrm>
          <a:prstGeom prst="flowChartDocumen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965" y="2514599"/>
            <a:ext cx="5736635" cy="1905000"/>
          </a:xfrm>
          <a:noFill/>
        </p:spPr>
        <p:txBody>
          <a:bodyPr anchor="b">
            <a:noAutofit/>
          </a:bodyPr>
          <a:lstStyle>
            <a:lvl1pPr algn="r">
              <a:defRPr sz="6000" b="1" cap="small" spc="0" baseline="0">
                <a:ln w="12700">
                  <a:solidFill>
                    <a:srgbClr val="00642D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873965" y="4778516"/>
            <a:ext cx="5736635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ThS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. </a:t>
            </a:r>
            <a:r>
              <a:rPr lang="en-US" sz="28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Nguyễn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</a:t>
            </a:r>
            <a:r>
              <a:rPr lang="en-US" sz="28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Nghiệm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0913.745.789 -</a:t>
            </a:r>
            <a:r>
              <a:rPr lang="en-US" sz="2800" b="1" cap="none" spc="0" baseline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169457" y="3169458"/>
            <a:ext cx="6923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MS.MVC</a:t>
            </a:r>
            <a:endParaRPr lang="en-US" sz="32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3861610" cy="3861610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>
          <a:xfrm>
            <a:off x="6267758" y="263550"/>
            <a:ext cx="2129972" cy="2057354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9" y="796950"/>
            <a:ext cx="1523810" cy="10476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1523"/>
            <a:ext cx="2473488" cy="510277"/>
          </a:xfrm>
          <a:prstGeom prst="rect">
            <a:avLst/>
          </a:prstGeom>
        </p:spPr>
      </p:pic>
      <p:pic>
        <p:nvPicPr>
          <p:cNvPr id="1026" name="Picture 2" descr="http://s15.postimg.org/quv39kpbf/Personal_Income_Protection_Advice_UK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12" y="2133600"/>
            <a:ext cx="1321388" cy="99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00421E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00421E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2" y="181428"/>
            <a:ext cx="862807" cy="8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91440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0800000">
            <a:off x="-47172" y="4343402"/>
            <a:ext cx="9220201" cy="2514598"/>
          </a:xfrm>
          <a:prstGeom prst="flowChartDocument">
            <a:avLst/>
          </a:prstGeom>
          <a:solidFill>
            <a:srgbClr val="004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-47174" y="4423231"/>
            <a:ext cx="9220201" cy="2514598"/>
          </a:xfrm>
          <a:prstGeom prst="flowChartDocument">
            <a:avLst/>
          </a:prstGeom>
          <a:solidFill>
            <a:srgbClr val="006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26" y="609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286000"/>
            <a:ext cx="5410200" cy="1905000"/>
          </a:xfrm>
        </p:spPr>
        <p:txBody>
          <a:bodyPr/>
          <a:lstStyle/>
          <a:p>
            <a:r>
              <a:rPr lang="en-US" dirty="0" smtClean="0">
                <a:latin typeface="Impact" pitchFamily="34" charset="0"/>
              </a:rPr>
              <a:t>MS. MVC Security</a:t>
            </a:r>
            <a:endParaRPr lang="en-US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5791200" cy="450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94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87" y="1763684"/>
            <a:ext cx="3790476" cy="2733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75043" y="4258270"/>
            <a:ext cx="4924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Giả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mạo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yêu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cầu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3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9225"/>
            <a:ext cx="7848600" cy="40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15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Html.AntiForgeryToken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form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 smtClean="0"/>
              <a:t>ValidateAntiForgeryToken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</p:txBody>
      </p:sp>
      <p:sp>
        <p:nvSpPr>
          <p:cNvPr id="4" name="Flowchart: Document 3"/>
          <p:cNvSpPr/>
          <p:nvPr/>
        </p:nvSpPr>
        <p:spPr>
          <a:xfrm>
            <a:off x="990600" y="4876800"/>
            <a:ext cx="2921001" cy="137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Form</a:t>
            </a:r>
          </a:p>
          <a:p>
            <a:pPr algn="ctr"/>
            <a:r>
              <a:rPr lang="en-US" dirty="0"/>
              <a:t>@</a:t>
            </a:r>
            <a:r>
              <a:rPr lang="en-US" dirty="0" err="1"/>
              <a:t>Html.AntiForgeryToken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Flowchart: Internal Storage 4"/>
          <p:cNvSpPr/>
          <p:nvPr/>
        </p:nvSpPr>
        <p:spPr>
          <a:xfrm>
            <a:off x="5181600" y="4876800"/>
            <a:ext cx="3200400" cy="137160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ValidateAntiForgeryToken</a:t>
            </a:r>
            <a:r>
              <a:rPr lang="en-US" dirty="0" smtClean="0"/>
              <a:t>]</a:t>
            </a:r>
          </a:p>
          <a:p>
            <a:pPr algn="ctr"/>
            <a:r>
              <a:rPr lang="en-US" b="1" dirty="0" smtClean="0"/>
              <a:t>Action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11601" y="5562600"/>
            <a:ext cx="1269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87" y="1763684"/>
            <a:ext cx="3790476" cy="2733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4019" y="4258270"/>
            <a:ext cx="4426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Chống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giả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mạo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387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2133600"/>
            <a:ext cx="8229600" cy="4495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View </a:t>
            </a:r>
            <a:r>
              <a:rPr lang="en-US" dirty="0" err="1" smtClean="0"/>
              <a:t>chứa</a:t>
            </a:r>
            <a:r>
              <a:rPr lang="en-US" dirty="0" smtClean="0"/>
              <a:t> form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@</a:t>
            </a:r>
            <a:r>
              <a:rPr lang="en-US" dirty="0" err="1"/>
              <a:t>Html.AntiForgeryToken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86000"/>
            <a:ext cx="636508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[</a:t>
            </a:r>
            <a:r>
              <a:rPr lang="en-US" dirty="0" err="1"/>
              <a:t>ValidateAntiForgeryToken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2581274"/>
            <a:ext cx="8229600" cy="4048126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0" y="2714171"/>
            <a:ext cx="5867400" cy="317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71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8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soát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vi-VN" dirty="0" smtClean="0"/>
              <a:t>Dữ</a:t>
            </a:r>
            <a:r>
              <a:rPr lang="en-US" dirty="0" smtClean="0"/>
              <a:t> </a:t>
            </a:r>
            <a:r>
              <a:rPr lang="vi-VN" dirty="0" smtClean="0"/>
              <a:t>liệu</a:t>
            </a:r>
            <a:r>
              <a:rPr lang="en-US" dirty="0" smtClean="0"/>
              <a:t> </a:t>
            </a:r>
            <a:r>
              <a:rPr lang="vi-VN" dirty="0" smtClean="0"/>
              <a:t>không</a:t>
            </a:r>
            <a:r>
              <a:rPr lang="en-US" dirty="0" smtClean="0"/>
              <a:t>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r>
              <a:rPr lang="vi-VN" dirty="0" smtClean="0"/>
              <a:t>lệ</a:t>
            </a:r>
            <a:r>
              <a:rPr lang="en-US" dirty="0" smtClean="0"/>
              <a:t> </a:t>
            </a:r>
            <a:r>
              <a:rPr lang="vi-VN" dirty="0" smtClean="0"/>
              <a:t>nhập</a:t>
            </a:r>
            <a:r>
              <a:rPr lang="en-US" dirty="0" smtClean="0"/>
              <a:t> </a:t>
            </a:r>
            <a:r>
              <a:rPr lang="vi-VN" dirty="0" smtClean="0"/>
              <a:t>từ</a:t>
            </a:r>
            <a:r>
              <a:rPr lang="en-US" dirty="0" smtClean="0"/>
              <a:t> </a:t>
            </a:r>
            <a:r>
              <a:rPr lang="vi-VN" dirty="0" smtClean="0"/>
              <a:t>người</a:t>
            </a:r>
            <a:r>
              <a:rPr lang="en-US" dirty="0" smtClean="0"/>
              <a:t> </a:t>
            </a:r>
            <a:r>
              <a:rPr lang="vi-VN" dirty="0" smtClean="0"/>
              <a:t>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sẽ</a:t>
            </a:r>
            <a:r>
              <a:rPr lang="en-US" dirty="0" smtClean="0"/>
              <a:t> </a:t>
            </a:r>
            <a:r>
              <a:rPr lang="vi-VN" dirty="0" smtClean="0"/>
              <a:t>gây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lỗi</a:t>
            </a:r>
            <a:r>
              <a:rPr lang="en-US" dirty="0" smtClean="0"/>
              <a:t> </a:t>
            </a:r>
            <a:r>
              <a:rPr lang="vi-VN" dirty="0" smtClean="0"/>
              <a:t>khó</a:t>
            </a:r>
            <a:r>
              <a:rPr lang="en-US" dirty="0" smtClean="0"/>
              <a:t> </a:t>
            </a:r>
            <a:r>
              <a:rPr lang="vi-VN" dirty="0" smtClean="0"/>
              <a:t>lường</a:t>
            </a:r>
            <a:r>
              <a:rPr lang="en-US" dirty="0" smtClean="0"/>
              <a:t> =&gt; K</a:t>
            </a:r>
            <a:r>
              <a:rPr lang="vi-VN" dirty="0" smtClean="0"/>
              <a:t>iểm</a:t>
            </a:r>
            <a:r>
              <a:rPr lang="en-US" dirty="0" smtClean="0"/>
              <a:t> </a:t>
            </a:r>
            <a:r>
              <a:rPr lang="vi-VN" dirty="0" smtClean="0"/>
              <a:t>soát</a:t>
            </a:r>
            <a:r>
              <a:rPr lang="en-US" dirty="0" smtClean="0"/>
              <a:t> </a:t>
            </a:r>
            <a:r>
              <a:rPr lang="vi-VN" dirty="0" smtClean="0"/>
              <a:t>dữ</a:t>
            </a:r>
            <a:r>
              <a:rPr lang="en-US" dirty="0" smtClean="0"/>
              <a:t> </a:t>
            </a:r>
            <a:r>
              <a:rPr lang="vi-VN" dirty="0" smtClean="0"/>
              <a:t>liệu</a:t>
            </a:r>
            <a:r>
              <a:rPr lang="en-US" dirty="0" smtClean="0"/>
              <a:t> </a:t>
            </a:r>
            <a:r>
              <a:rPr lang="vi-VN" dirty="0" smtClean="0"/>
              <a:t>vào</a:t>
            </a:r>
            <a:r>
              <a:rPr lang="en-US" dirty="0" smtClean="0"/>
              <a:t> </a:t>
            </a:r>
            <a:r>
              <a:rPr lang="vi-VN" dirty="0" smtClean="0"/>
              <a:t>luôn</a:t>
            </a:r>
            <a:r>
              <a:rPr lang="en-US" dirty="0" smtClean="0"/>
              <a:t> </a:t>
            </a:r>
            <a:r>
              <a:rPr lang="vi-VN" dirty="0" smtClean="0"/>
              <a:t>đóng</a:t>
            </a:r>
            <a:r>
              <a:rPr lang="en-US" dirty="0" smtClean="0"/>
              <a:t> </a:t>
            </a:r>
            <a:r>
              <a:rPr lang="vi-VN" dirty="0" smtClean="0"/>
              <a:t>vai</a:t>
            </a:r>
            <a:r>
              <a:rPr lang="en-US" dirty="0" smtClean="0"/>
              <a:t> </a:t>
            </a:r>
            <a:r>
              <a:rPr lang="vi-VN" dirty="0" smtClean="0"/>
              <a:t>trò</a:t>
            </a:r>
            <a:r>
              <a:rPr lang="en-US" dirty="0" smtClean="0"/>
              <a:t> </a:t>
            </a:r>
            <a:r>
              <a:rPr lang="vi-VN" dirty="0" smtClean="0"/>
              <a:t>quan</a:t>
            </a:r>
            <a:r>
              <a:rPr lang="en-US" dirty="0" smtClean="0"/>
              <a:t> </a:t>
            </a:r>
            <a:r>
              <a:rPr lang="vi-VN" dirty="0" smtClean="0"/>
              <a:t>trọng.</a:t>
            </a:r>
          </a:p>
          <a:p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lỗi</a:t>
            </a:r>
            <a:r>
              <a:rPr lang="en-US" dirty="0" smtClean="0"/>
              <a:t> </a:t>
            </a:r>
            <a:r>
              <a:rPr lang="vi-VN" dirty="0" smtClean="0"/>
              <a:t>thường</a:t>
            </a:r>
            <a:r>
              <a:rPr lang="en-US" dirty="0" smtClean="0"/>
              <a:t> </a:t>
            </a:r>
            <a:r>
              <a:rPr lang="vi-VN" dirty="0" smtClean="0"/>
              <a:t>gặp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 smtClean="0"/>
          </a:p>
          <a:p>
            <a:pPr lvl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vi-VN" dirty="0" smtClean="0"/>
          </a:p>
          <a:p>
            <a:pPr lvl="1"/>
            <a:r>
              <a:rPr lang="vi-VN" dirty="0" smtClean="0"/>
              <a:t>Không</a:t>
            </a:r>
            <a:r>
              <a:rPr lang="en-US" dirty="0" smtClean="0"/>
              <a:t> </a:t>
            </a:r>
            <a:r>
              <a:rPr lang="vi-VN" dirty="0" smtClean="0"/>
              <a:t>đúng</a:t>
            </a:r>
            <a:r>
              <a:rPr lang="en-US" dirty="0" smtClean="0"/>
              <a:t> </a:t>
            </a:r>
            <a:r>
              <a:rPr lang="vi-VN" dirty="0" smtClean="0"/>
              <a:t>định</a:t>
            </a:r>
            <a:r>
              <a:rPr lang="en-US" dirty="0" smtClean="0"/>
              <a:t> </a:t>
            </a:r>
            <a:r>
              <a:rPr lang="vi-VN" dirty="0" smtClean="0"/>
              <a:t>dạng</a:t>
            </a:r>
            <a:r>
              <a:rPr lang="en-US" dirty="0" smtClean="0"/>
              <a:t> </a:t>
            </a:r>
          </a:p>
          <a:p>
            <a:pPr lvl="1"/>
            <a:r>
              <a:rPr lang="vi-VN" dirty="0" smtClean="0"/>
              <a:t>Sai</a:t>
            </a:r>
            <a:r>
              <a:rPr lang="en-US" dirty="0" smtClean="0"/>
              <a:t> </a:t>
            </a:r>
            <a:r>
              <a:rPr lang="vi-VN" dirty="0" smtClean="0"/>
              <a:t>kiểu</a:t>
            </a:r>
            <a:r>
              <a:rPr lang="en-US" dirty="0" smtClean="0"/>
              <a:t> </a:t>
            </a:r>
            <a:r>
              <a:rPr lang="vi-VN" dirty="0" smtClean="0"/>
              <a:t>số</a:t>
            </a:r>
            <a:r>
              <a:rPr lang="en-US" dirty="0" smtClean="0"/>
              <a:t> </a:t>
            </a:r>
            <a:r>
              <a:rPr lang="vi-VN" dirty="0" smtClean="0"/>
              <a:t>nguyên, số</a:t>
            </a:r>
            <a:r>
              <a:rPr lang="en-US" dirty="0" smtClean="0"/>
              <a:t> </a:t>
            </a:r>
            <a:r>
              <a:rPr lang="vi-VN" dirty="0" smtClean="0"/>
              <a:t>thực, ngày</a:t>
            </a:r>
            <a:r>
              <a:rPr lang="en-US" dirty="0" smtClean="0"/>
              <a:t> </a:t>
            </a:r>
            <a:r>
              <a:rPr lang="vi-VN" dirty="0" smtClean="0"/>
              <a:t>giờ</a:t>
            </a:r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vi,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25736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133600"/>
            <a:ext cx="77152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34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1600" y="2895600"/>
            <a:ext cx="3962400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Anti-Forgery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Cross Site Scripting</a:t>
            </a:r>
          </a:p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Side/Server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smtClean="0"/>
              <a:t>client:</a:t>
            </a:r>
          </a:p>
          <a:p>
            <a:pPr lvl="1"/>
            <a:r>
              <a:rPr lang="en-US" dirty="0" err="1" smtClean="0"/>
              <a:t>Ưu</a:t>
            </a:r>
            <a:endParaRPr lang="en-US" dirty="0" smtClean="0"/>
          </a:p>
          <a:p>
            <a:pPr lvl="2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=&gt; </a:t>
            </a:r>
            <a:r>
              <a:rPr lang="en-US" dirty="0" err="1"/>
              <a:t>t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Nhược</a:t>
            </a:r>
            <a:endParaRPr lang="en-US" dirty="0" smtClean="0"/>
          </a:p>
          <a:p>
            <a:pPr lvl="2"/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server </a:t>
            </a:r>
            <a:endParaRPr lang="en-US" dirty="0" smtClean="0"/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endParaRPr lang="en-US" dirty="0" smtClean="0"/>
          </a:p>
          <a:p>
            <a:pPr lvl="2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err="1" smtClean="0"/>
              <a:t>Nhược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55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server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MS.NET MVC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3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4548"/>
            <a:ext cx="8202110" cy="501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1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87" y="1763684"/>
            <a:ext cx="3790476" cy="2733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8081" y="4258270"/>
            <a:ext cx="5218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Kiểm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soát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dữ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liệu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3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1-Model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2"/>
            <a:r>
              <a:rPr lang="en-US" dirty="0" smtClean="0"/>
              <a:t>[Required][</a:t>
            </a:r>
            <a:r>
              <a:rPr lang="en-US" dirty="0" err="1" smtClean="0"/>
              <a:t>EmailAddress</a:t>
            </a:r>
            <a:r>
              <a:rPr lang="en-US" dirty="0" smtClean="0"/>
              <a:t>][Range][</a:t>
            </a:r>
            <a:r>
              <a:rPr lang="en-US" dirty="0" err="1" smtClean="0"/>
              <a:t>StringLength</a:t>
            </a:r>
            <a:r>
              <a:rPr lang="en-US" dirty="0" smtClean="0"/>
              <a:t>]</a:t>
            </a:r>
          </a:p>
          <a:p>
            <a:r>
              <a:rPr lang="en-US" dirty="0" smtClean="0"/>
              <a:t>2-View</a:t>
            </a:r>
          </a:p>
          <a:p>
            <a:pPr lvl="1"/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jqueryval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Scripts.Render</a:t>
            </a:r>
            <a:r>
              <a:rPr lang="en-US" dirty="0" smtClean="0"/>
              <a:t>("~/bundles/</a:t>
            </a:r>
            <a:r>
              <a:rPr lang="en-US" dirty="0" err="1" smtClean="0"/>
              <a:t>jqueryval</a:t>
            </a:r>
            <a:r>
              <a:rPr lang="en-US" dirty="0" smtClean="0"/>
              <a:t>")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Html.ValidationMessageFor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Html.ValidationSummary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3-Controller</a:t>
            </a:r>
          </a:p>
          <a:p>
            <a:pPr lvl="1"/>
            <a:r>
              <a:rPr lang="en-US" dirty="0" err="1" smtClean="0"/>
              <a:t>ModelState.IsValid</a:t>
            </a:r>
            <a:endParaRPr lang="en-US" dirty="0" smtClean="0"/>
          </a:p>
          <a:p>
            <a:pPr lvl="1"/>
            <a:r>
              <a:rPr lang="en-US" dirty="0" err="1" smtClean="0"/>
              <a:t>ModelState.AddModelError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3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600" cy="5257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5562600" cy="43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11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01000" cy="431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143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257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1295400"/>
            <a:ext cx="8153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35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</p:txBody>
      </p:sp>
    </p:spTree>
    <p:extLst>
      <p:ext uri="{BB962C8B-B14F-4D97-AF65-F5344CB8AC3E}">
        <p14:creationId xmlns:p14="http://schemas.microsoft.com/office/powerpoint/2010/main" val="238941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– Cross Site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743200"/>
            <a:ext cx="70389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58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forgery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8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535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709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148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87" y="1763684"/>
            <a:ext cx="3790476" cy="2733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9461" y="4258270"/>
            <a:ext cx="5455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Cho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phép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tiêm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mã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33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/>
              <a:t>ValidateInput</a:t>
            </a:r>
            <a:r>
              <a:rPr lang="en-US" dirty="0"/>
              <a:t>(false</a:t>
            </a:r>
            <a:r>
              <a:rPr lang="en-US" dirty="0" smtClean="0"/>
              <a:t>)]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action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AllowHtml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Html.Raw</a:t>
            </a:r>
            <a:r>
              <a:rPr lang="en-US" dirty="0" smtClean="0"/>
              <a:t>(</a:t>
            </a:r>
            <a:r>
              <a:rPr lang="en-US" dirty="0" err="1" smtClean="0"/>
              <a:t>HtmlText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10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action Save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2358380"/>
            <a:ext cx="8229600" cy="427101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4581"/>
            <a:ext cx="7620000" cy="312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65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Description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2438400"/>
            <a:ext cx="8229600" cy="4191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763172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495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HTML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2514600"/>
            <a:ext cx="8229600" cy="4114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57500"/>
            <a:ext cx="549041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106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89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Authenticate &amp; Authorize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13314" name="Picture 2" descr="http://2we26u4fam7n16rz3a44uhbe1bq2.wpengine.netdna-cdn.com/wp-content/uploads/082412_1834_Chapter11I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295400"/>
            <a:ext cx="528637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downloads.eviware.s3.amazonaws.com/web_site_images/soapui/web_images/Dojo/Testing_Dojo_Illustrations_03_Authentication_VS_Author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50688"/>
            <a:ext cx="2819400" cy="42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85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[Authorize]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[Authorize]</a:t>
            </a:r>
          </a:p>
          <a:p>
            <a:pPr lvl="1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Authorize] </a:t>
            </a:r>
            <a:r>
              <a:rPr lang="en-US" dirty="0" err="1" smtClean="0"/>
              <a:t>với</a:t>
            </a:r>
            <a:r>
              <a:rPr lang="en-US" dirty="0" smtClean="0"/>
              <a:t> controller class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controller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[Authorize]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action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AllowAnonymous</a:t>
            </a:r>
            <a:r>
              <a:rPr lang="en-US" dirty="0" smtClean="0"/>
              <a:t>]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action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3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62144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website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website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hacker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ý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tồi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-&gt; </a:t>
            </a:r>
            <a:r>
              <a:rPr lang="en-US" dirty="0" err="1" smtClean="0"/>
              <a:t>đầy</a:t>
            </a:r>
            <a:r>
              <a:rPr lang="en-US" dirty="0" smtClean="0"/>
              <a:t> CSDL/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…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63035" y="5295595"/>
            <a:ext cx="685138" cy="514920"/>
            <a:chOff x="1632" y="1248"/>
            <a:chExt cx="2682" cy="2286"/>
          </a:xfrm>
          <a:scene3d>
            <a:camera prst="perspectiveFront"/>
            <a:lightRig rig="threePt" dir="t"/>
          </a:scene3d>
        </p:grpSpPr>
        <p:sp>
          <p:nvSpPr>
            <p:cNvPr id="5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8" name="server"/>
          <p:cNvSpPr>
            <a:spLocks noEditPoints="1" noChangeArrowheads="1"/>
          </p:cNvSpPr>
          <p:nvPr/>
        </p:nvSpPr>
        <p:spPr bwMode="auto">
          <a:xfrm>
            <a:off x="6477000" y="4608041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8" idx="7"/>
          </p:cNvCxnSpPr>
          <p:nvPr/>
        </p:nvCxnSpPr>
        <p:spPr>
          <a:xfrm>
            <a:off x="2362200" y="5512916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8600" y="5215318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Bad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93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87" y="1763684"/>
            <a:ext cx="3790476" cy="2733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5558" y="4258270"/>
            <a:ext cx="6063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Phân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quyền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sử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dụng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621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477000" cy="432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32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23975"/>
            <a:ext cx="7239000" cy="43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357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User.Identity.Name</a:t>
            </a:r>
            <a:endParaRPr lang="en-US" dirty="0" smtClean="0"/>
          </a:p>
          <a:p>
            <a:r>
              <a:rPr lang="en-US" dirty="0" err="1" smtClean="0"/>
              <a:t>User.Identity.IsAuthenticated</a:t>
            </a:r>
            <a:endParaRPr lang="en-US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5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Captcha</a:t>
            </a:r>
            <a:r>
              <a:rPr lang="en-US" dirty="0" smtClean="0"/>
              <a:t>: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“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mù</a:t>
            </a:r>
            <a:r>
              <a:rPr lang="en-US" dirty="0" smtClean="0"/>
              <a:t>”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Anti Forgery: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2050" name="Picture 2" descr="http://www.captcha.net/images/recaptcha-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4343400" cy="172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248228"/>
            <a:ext cx="73628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4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 Student</a:t>
            </a:r>
          </a:p>
          <a:p>
            <a:r>
              <a:rPr lang="en-US" dirty="0"/>
              <a:t>View: Index</a:t>
            </a:r>
          </a:p>
          <a:p>
            <a:r>
              <a:rPr lang="en-US" dirty="0" smtClean="0"/>
              <a:t>Controller: </a:t>
            </a:r>
            <a:r>
              <a:rPr lang="en-US" dirty="0" err="1" smtClean="0"/>
              <a:t>StudentController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42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410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13057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23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8" y="1301659"/>
            <a:ext cx="6781800" cy="4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94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671</Words>
  <Application>Microsoft Office PowerPoint</Application>
  <PresentationFormat>On-screen Show (4:3)</PresentationFormat>
  <Paragraphs>124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MS. MVC Security</vt:lpstr>
      <vt:lpstr>Nội dung</vt:lpstr>
      <vt:lpstr>Anti forgery</vt:lpstr>
      <vt:lpstr>Giả mạo người dùng</vt:lpstr>
      <vt:lpstr>Chống giả mạo người dùng</vt:lpstr>
      <vt:lpstr>Tình huống</vt:lpstr>
      <vt:lpstr>Giải quyết tình huống</vt:lpstr>
      <vt:lpstr>Model Code</vt:lpstr>
      <vt:lpstr>View Code</vt:lpstr>
      <vt:lpstr>Controller Code</vt:lpstr>
      <vt:lpstr>PowerPoint Presentation</vt:lpstr>
      <vt:lpstr>Giả mạo yêu cầu</vt:lpstr>
      <vt:lpstr>Anti Forgery</vt:lpstr>
      <vt:lpstr>PowerPoint Presentation</vt:lpstr>
      <vt:lpstr>View Code</vt:lpstr>
      <vt:lpstr>Controller</vt:lpstr>
      <vt:lpstr>Validation</vt:lpstr>
      <vt:lpstr>Kiểm soát dữ liệu</vt:lpstr>
      <vt:lpstr>Mô hình kiểm lỗi</vt:lpstr>
      <vt:lpstr>Client Side/Server Side</vt:lpstr>
      <vt:lpstr>Phương pháp kết hợp</vt:lpstr>
      <vt:lpstr>Validation</vt:lpstr>
      <vt:lpstr>PowerPoint Presentation</vt:lpstr>
      <vt:lpstr>Thực hiện kiểm lỗi</vt:lpstr>
      <vt:lpstr>Model Code</vt:lpstr>
      <vt:lpstr>View Code</vt:lpstr>
      <vt:lpstr>Controller Code</vt:lpstr>
      <vt:lpstr>Cross Site Scripting</vt:lpstr>
      <vt:lpstr>XSS – Cross Site Scripting</vt:lpstr>
      <vt:lpstr>Rich Text Editor</vt:lpstr>
      <vt:lpstr>MVC ngăn chặn mã HTML</vt:lpstr>
      <vt:lpstr>PowerPoint Presentation</vt:lpstr>
      <vt:lpstr>Cài đặt mã</vt:lpstr>
      <vt:lpstr>Controller Code</vt:lpstr>
      <vt:lpstr>Model Code</vt:lpstr>
      <vt:lpstr>View Code</vt:lpstr>
      <vt:lpstr>Authentication &amp; authorization</vt:lpstr>
      <vt:lpstr>Authenticate &amp; Authorize là gì ?</vt:lpstr>
      <vt:lpstr>Authentication</vt:lpstr>
      <vt:lpstr>PowerPoint Presentation</vt:lpstr>
      <vt:lpstr>Authentication</vt:lpstr>
      <vt:lpstr>Authorization</vt:lpstr>
      <vt:lpstr>Lập trình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147</cp:revision>
  <dcterms:created xsi:type="dcterms:W3CDTF">2015-06-04T04:26:46Z</dcterms:created>
  <dcterms:modified xsi:type="dcterms:W3CDTF">2015-09-04T07:51:12Z</dcterms:modified>
</cp:coreProperties>
</file>