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C9DDFF-7175-4C0B-A90F-9957235036A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E474-670C-44BF-A9F6-E902D27E422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20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DDFF-7175-4C0B-A90F-9957235036A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E474-670C-44BF-A9F6-E902D27E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8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DDFF-7175-4C0B-A90F-9957235036A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E474-670C-44BF-A9F6-E902D27E422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0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DDFF-7175-4C0B-A90F-9957235036A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E474-670C-44BF-A9F6-E902D27E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DDFF-7175-4C0B-A90F-9957235036A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E474-670C-44BF-A9F6-E902D27E422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21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DDFF-7175-4C0B-A90F-9957235036A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E474-670C-44BF-A9F6-E902D27E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0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DDFF-7175-4C0B-A90F-9957235036A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E474-670C-44BF-A9F6-E902D27E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3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DDFF-7175-4C0B-A90F-9957235036A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E474-670C-44BF-A9F6-E902D27E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DDFF-7175-4C0B-A90F-9957235036A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E474-670C-44BF-A9F6-E902D27E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DDFF-7175-4C0B-A90F-9957235036A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E474-670C-44BF-A9F6-E902D27E4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DDFF-7175-4C0B-A90F-9957235036A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E474-670C-44BF-A9F6-E902D27E422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5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7C9DDFF-7175-4C0B-A90F-9957235036A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E7E474-670C-44BF-A9F6-E902D27E422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8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hsamaha/aviation-accident-database-synop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81F2-DFEA-496F-9E7A-4E89CD109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Aircraft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D2982-EB1A-4018-A313-549B3A8D9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Kevin Karanja Njogu</a:t>
            </a:r>
          </a:p>
          <a:p>
            <a:r>
              <a:rPr lang="en-US" dirty="0"/>
              <a:t>Moringa School</a:t>
            </a:r>
          </a:p>
          <a:p>
            <a:r>
              <a:rPr lang="en-US" dirty="0"/>
              <a:t>Phase 1  Project</a:t>
            </a:r>
          </a:p>
        </p:txBody>
      </p:sp>
    </p:spTree>
    <p:extLst>
      <p:ext uri="{BB962C8B-B14F-4D97-AF65-F5344CB8AC3E}">
        <p14:creationId xmlns:p14="http://schemas.microsoft.com/office/powerpoint/2010/main" val="317725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9589-B455-434A-A442-AE57B621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294C-337E-4BC6-8F7A-0D5F01E0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Expanding a company into new industries requires market research and the strategic reallocation of resources. </a:t>
            </a:r>
          </a:p>
          <a:p>
            <a:r>
              <a:rPr lang="en-US" dirty="0"/>
              <a:t>The client wants to purchase and operate commercial and private airplanes. </a:t>
            </a:r>
          </a:p>
          <a:p>
            <a:r>
              <a:rPr lang="en-US" dirty="0"/>
              <a:t>They want to diversify their company's portfolio </a:t>
            </a:r>
          </a:p>
          <a:p>
            <a:r>
              <a:rPr lang="en-US" dirty="0"/>
              <a:t>Identify the lowest risk aircraft for the company</a:t>
            </a:r>
          </a:p>
          <a:p>
            <a:r>
              <a:rPr lang="en-US" dirty="0"/>
              <a:t>This means they must have a proven track record of safety and reliability.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325C-3157-45F6-BBC7-DBE1F097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51FE-28F4-44D1-9AFE-4024707E3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aircraft risk using the </a:t>
            </a:r>
            <a:r>
              <a:rPr lang="en-US" dirty="0">
                <a:hlinkClick r:id="rId2"/>
              </a:rPr>
              <a:t>Kaggle dataset</a:t>
            </a:r>
            <a:endParaRPr lang="en-US" dirty="0"/>
          </a:p>
          <a:p>
            <a:r>
              <a:rPr lang="en-US" dirty="0"/>
              <a:t>Determine variables that impact air safety and suitability</a:t>
            </a:r>
          </a:p>
          <a:p>
            <a:r>
              <a:rPr lang="en-US" dirty="0"/>
              <a:t>Evaluate potential risks of aircraft</a:t>
            </a:r>
          </a:p>
          <a:p>
            <a:r>
              <a:rPr lang="en-US" dirty="0"/>
              <a:t>Determine the lowest risk aircraft for the company</a:t>
            </a:r>
          </a:p>
          <a:p>
            <a:r>
              <a:rPr lang="en-US" dirty="0"/>
              <a:t>Translate findings into actionable insights for stakeholders</a:t>
            </a:r>
          </a:p>
          <a:p>
            <a:r>
              <a:rPr lang="en-US" dirty="0"/>
              <a:t>Make recommendations on commercial and private aircrafts to purchase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8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A364-1B5C-481B-81FE-5469A3EC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79ECF-2496-4CA3-9AF5-AE5F38479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obtained from Kaggle</a:t>
            </a:r>
          </a:p>
          <a:p>
            <a:r>
              <a:rPr lang="en-US" dirty="0"/>
              <a:t>It highlights civil aviation accidents since 1962 in the United States</a:t>
            </a:r>
          </a:p>
          <a:p>
            <a:r>
              <a:rPr lang="en-US" dirty="0"/>
              <a:t>The Aviation Accident Database &amp; Synopses has 88889 entries</a:t>
            </a:r>
          </a:p>
          <a:p>
            <a:r>
              <a:rPr lang="en-US" dirty="0"/>
              <a:t>It also has 30 columns with unique characteristics to each aircraft</a:t>
            </a:r>
          </a:p>
          <a:p>
            <a:r>
              <a:rPr lang="en-US" dirty="0"/>
              <a:t>Some include: Event ID, Longitude, Latitude, Injury Severity, etc.</a:t>
            </a:r>
          </a:p>
          <a:p>
            <a:r>
              <a:rPr lang="en-US" dirty="0"/>
              <a:t>It is in a CSV format</a:t>
            </a:r>
          </a:p>
        </p:txBody>
      </p:sp>
    </p:spTree>
    <p:extLst>
      <p:ext uri="{BB962C8B-B14F-4D97-AF65-F5344CB8AC3E}">
        <p14:creationId xmlns:p14="http://schemas.microsoft.com/office/powerpoint/2010/main" val="351865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19C5-48F6-446C-B01B-92BF8167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6ADD-034A-45D8-AD30-AC6F2048B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The most relevant columns for the analysis were:</a:t>
            </a:r>
          </a:p>
          <a:p>
            <a:pPr lvl="1"/>
            <a:r>
              <a:rPr lang="en-US" dirty="0"/>
              <a:t>Injury Severity			</a:t>
            </a:r>
          </a:p>
          <a:p>
            <a:pPr lvl="1"/>
            <a:r>
              <a:rPr lang="en-US" dirty="0"/>
              <a:t>Make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Aircraft damage </a:t>
            </a:r>
          </a:p>
          <a:p>
            <a:pPr lvl="1"/>
            <a:r>
              <a:rPr lang="en-US" dirty="0"/>
              <a:t>Number of Engines </a:t>
            </a:r>
          </a:p>
          <a:p>
            <a:pPr lvl="1"/>
            <a:r>
              <a:rPr lang="en-US" dirty="0"/>
              <a:t>Engine type</a:t>
            </a:r>
          </a:p>
          <a:p>
            <a:pPr lvl="1"/>
            <a:r>
              <a:rPr lang="en-US" dirty="0"/>
              <a:t>Total Fatal Injuries</a:t>
            </a:r>
          </a:p>
          <a:p>
            <a:pPr lvl="1"/>
            <a:r>
              <a:rPr lang="en-US" dirty="0"/>
              <a:t>Total Serious Injuries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Weather Condition</a:t>
            </a:r>
          </a:p>
          <a:p>
            <a:pPr lvl="1"/>
            <a:r>
              <a:rPr lang="en-US" dirty="0"/>
              <a:t>Broad phase of flight</a:t>
            </a:r>
          </a:p>
          <a:p>
            <a:pPr lvl="1"/>
            <a:r>
              <a:rPr lang="en-US" dirty="0"/>
              <a:t>Total Serious Injuries</a:t>
            </a:r>
          </a:p>
          <a:p>
            <a:pPr lvl="1"/>
            <a:r>
              <a:rPr lang="en-US" dirty="0"/>
              <a:t>Total Uninjured</a:t>
            </a:r>
          </a:p>
          <a:p>
            <a:pPr lvl="1"/>
            <a:r>
              <a:rPr lang="en-US" dirty="0"/>
              <a:t>Total Minor Injuries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6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1FAE-4E94-416C-B555-41792CA9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815B-0C82-4FE2-8916-8AAFC0A7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conducted the analysis using Python and a Jupyter Notebook</a:t>
            </a:r>
          </a:p>
          <a:p>
            <a:r>
              <a:rPr lang="en-US" dirty="0"/>
              <a:t>I loaded the dataset using pandas and formed a data frame</a:t>
            </a:r>
          </a:p>
          <a:p>
            <a:r>
              <a:rPr lang="en-US" dirty="0"/>
              <a:t>All duplicated and missing values were dropped</a:t>
            </a:r>
          </a:p>
          <a:p>
            <a:r>
              <a:rPr lang="en-US" dirty="0"/>
              <a:t>I formed a sample of 100 aircrafts from the original dataset</a:t>
            </a:r>
          </a:p>
          <a:p>
            <a:r>
              <a:rPr lang="en-US" dirty="0"/>
              <a:t>And added the injuries’ columns to form a ‘Total Injuries’ column</a:t>
            </a:r>
          </a:p>
          <a:p>
            <a:r>
              <a:rPr lang="en-US" dirty="0"/>
              <a:t>I also combined the ‘Make’ and ‘Model’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9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FB62-F3FA-4965-B46E-6C9C6713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7D0F-B26A-4770-8731-CC9034C9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then proceeded to create visualizations using Matplotlib and Seaborn</a:t>
            </a:r>
          </a:p>
          <a:p>
            <a:r>
              <a:rPr lang="en-US" dirty="0"/>
              <a:t>In total, 5 charts were created </a:t>
            </a:r>
          </a:p>
          <a:p>
            <a:r>
              <a:rPr lang="en-US" dirty="0"/>
              <a:t>Bar plots proved to be the most useful method</a:t>
            </a:r>
          </a:p>
          <a:p>
            <a:r>
              <a:rPr lang="en-US" dirty="0"/>
              <a:t>This is because the data was categorical and numerical</a:t>
            </a:r>
          </a:p>
          <a:p>
            <a:r>
              <a:rPr lang="en-US" dirty="0"/>
              <a:t>All updates were pushed to a GitHub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5ABC-8478-47A5-A318-D0828DF0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8439-54D4-4851-BAE5-58F0838A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accident happen during takeoff</a:t>
            </a:r>
          </a:p>
          <a:p>
            <a:r>
              <a:rPr lang="en-US" dirty="0"/>
              <a:t>The turbojet engine has no minor, fatal, or serious injuries</a:t>
            </a:r>
          </a:p>
          <a:p>
            <a:r>
              <a:rPr lang="en-US" dirty="0"/>
              <a:t>4-engine and 2-engine aircrafts tend to be safer</a:t>
            </a:r>
          </a:p>
          <a:p>
            <a:r>
              <a:rPr lang="en-US" dirty="0"/>
              <a:t>Commercial aircrafts tend to have greater total injuries but fewer fatal injuries compared to private planes</a:t>
            </a:r>
          </a:p>
          <a:p>
            <a:pPr lvl="1"/>
            <a:r>
              <a:rPr lang="en-US" dirty="0"/>
              <a:t>The McDonnell Douglas DC-10-30CF (commercial) vs the Cessna 177BII (private)</a:t>
            </a:r>
          </a:p>
          <a:p>
            <a:r>
              <a:rPr lang="en-US" dirty="0"/>
              <a:t>Aircrafts such as the Cessna </a:t>
            </a:r>
            <a:r>
              <a:rPr lang="en-US" dirty="0" err="1"/>
              <a:t>S550</a:t>
            </a:r>
            <a:r>
              <a:rPr lang="en-US" dirty="0"/>
              <a:t> and Gates Learjet LR24DXR had little accident damage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7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93D1-AC78-457F-BE59-DD844307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813-6738-4F0B-A17C-BCA0DF62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 in 4-engine and 2-engine aircrafts</a:t>
            </a:r>
          </a:p>
          <a:p>
            <a:r>
              <a:rPr lang="en-US" dirty="0"/>
              <a:t>Expand the portfolio using primarily turbojet engines</a:t>
            </a:r>
          </a:p>
          <a:p>
            <a:r>
              <a:rPr lang="en-US" dirty="0"/>
              <a:t>Invest in training and trained pilots to reduce takeoff accidents</a:t>
            </a:r>
          </a:p>
          <a:p>
            <a:r>
              <a:rPr lang="en-US" dirty="0"/>
              <a:t>The best private planes to buy are:</a:t>
            </a:r>
          </a:p>
          <a:p>
            <a:pPr lvl="1"/>
            <a:r>
              <a:rPr lang="en-US" dirty="0"/>
              <a:t>Gates Learjet LR24DXR,</a:t>
            </a:r>
          </a:p>
          <a:p>
            <a:pPr lvl="1"/>
            <a:r>
              <a:rPr lang="en-US" dirty="0"/>
              <a:t>Lockheed L-1329</a:t>
            </a:r>
          </a:p>
          <a:p>
            <a:r>
              <a:rPr lang="en-US" dirty="0"/>
              <a:t>The best commercial planes to buy are:</a:t>
            </a:r>
          </a:p>
          <a:p>
            <a:pPr lvl="1"/>
            <a:r>
              <a:rPr lang="en-US" dirty="0"/>
              <a:t>Boeing </a:t>
            </a:r>
            <a:r>
              <a:rPr lang="en-US" dirty="0" err="1"/>
              <a:t>B767</a:t>
            </a:r>
            <a:r>
              <a:rPr lang="en-US" dirty="0"/>
              <a:t>-232,</a:t>
            </a:r>
          </a:p>
          <a:p>
            <a:pPr lvl="1"/>
            <a:r>
              <a:rPr lang="en-US" dirty="0"/>
              <a:t>Canadair CL 600</a:t>
            </a:r>
          </a:p>
        </p:txBody>
      </p:sp>
    </p:spTree>
    <p:extLst>
      <p:ext uri="{BB962C8B-B14F-4D97-AF65-F5344CB8AC3E}">
        <p14:creationId xmlns:p14="http://schemas.microsoft.com/office/powerpoint/2010/main" val="1843070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</TotalTime>
  <Words>418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Aircraft Risk Analysis</vt:lpstr>
      <vt:lpstr>Introduction</vt:lpstr>
      <vt:lpstr>Project Goals</vt:lpstr>
      <vt:lpstr>Data</vt:lpstr>
      <vt:lpstr>Methods</vt:lpstr>
      <vt:lpstr>Methods</vt:lpstr>
      <vt:lpstr>Methods</vt:lpstr>
      <vt:lpstr>Results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Risk Analysis</dc:title>
  <dc:creator>tingly amua</dc:creator>
  <cp:lastModifiedBy>tingly amua</cp:lastModifiedBy>
  <cp:revision>7</cp:revision>
  <dcterms:created xsi:type="dcterms:W3CDTF">2025-04-28T22:19:35Z</dcterms:created>
  <dcterms:modified xsi:type="dcterms:W3CDTF">2025-04-28T23:14:07Z</dcterms:modified>
</cp:coreProperties>
</file>