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3" r:id="rId1"/>
  </p:sldMasterIdLst>
  <p:sldIdLst>
    <p:sldId id="256" r:id="rId2"/>
    <p:sldId id="257" r:id="rId3"/>
    <p:sldId id="258" r:id="rId4"/>
    <p:sldId id="269" r:id="rId5"/>
    <p:sldId id="264" r:id="rId6"/>
    <p:sldId id="259" r:id="rId7"/>
    <p:sldId id="265" r:id="rId8"/>
    <p:sldId id="268" r:id="rId9"/>
    <p:sldId id="270" r:id="rId10"/>
    <p:sldId id="260" r:id="rId11"/>
    <p:sldId id="267" r:id="rId12"/>
    <p:sldId id="266" r:id="rId13"/>
    <p:sldId id="261" r:id="rId14"/>
    <p:sldId id="262" r:id="rId15"/>
    <p:sldId id="271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22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71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750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851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35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93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7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9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51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1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837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4" r:id="rId1"/>
    <p:sldLayoutId id="2147484005" r:id="rId2"/>
    <p:sldLayoutId id="2147484006" r:id="rId3"/>
    <p:sldLayoutId id="2147484007" r:id="rId4"/>
    <p:sldLayoutId id="2147484008" r:id="rId5"/>
    <p:sldLayoutId id="2147484009" r:id="rId6"/>
    <p:sldLayoutId id="2147484010" r:id="rId7"/>
    <p:sldLayoutId id="2147484011" r:id="rId8"/>
    <p:sldLayoutId id="2147484012" r:id="rId9"/>
    <p:sldLayoutId id="2147484013" r:id="rId10"/>
    <p:sldLayoutId id="214748401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361187"/>
            <a:ext cx="7543800" cy="1421894"/>
          </a:xfrm>
        </p:spPr>
        <p:txBody>
          <a:bodyPr>
            <a:noAutofit/>
          </a:bodyPr>
          <a:lstStyle/>
          <a:p>
            <a:pPr algn="ctr"/>
            <a:r>
              <a:rPr sz="4800" b="1" dirty="0"/>
              <a:t>Terry Stops Arrest</a:t>
            </a:r>
            <a:r>
              <a:rPr lang="en-US" sz="4800" b="1" dirty="0"/>
              <a:t>s</a:t>
            </a:r>
            <a:r>
              <a:rPr sz="4800" b="1" dirty="0"/>
              <a:t>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99137"/>
            <a:ext cx="6400800" cy="703385"/>
          </a:xfrm>
        </p:spPr>
        <p:txBody>
          <a:bodyPr>
            <a:normAutofit lnSpcReduction="10000"/>
          </a:bodyPr>
          <a:lstStyle/>
          <a:p>
            <a:pPr algn="ctr"/>
            <a:r>
              <a:rPr dirty="0"/>
              <a:t>A Predictive Model for Arrest Decisions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5A450-3676-4593-8467-EFDE5C44F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1" y="2760787"/>
            <a:ext cx="7543800" cy="311950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764373"/>
            <a:ext cx="7761849" cy="951885"/>
          </a:xfrm>
        </p:spPr>
        <p:txBody>
          <a:bodyPr/>
          <a:lstStyle/>
          <a:p>
            <a:pPr algn="ctr"/>
            <a:r>
              <a:rPr b="1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b="1" dirty="0"/>
              <a:t>Classification Metrics: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1. Logistic Model with Tuned Hyperparameters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Accuracy: 0.85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Precision: 0.42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F1</a:t>
            </a:r>
            <a:r>
              <a:rPr lang="en-US" dirty="0"/>
              <a:t> Score: 0.57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Recall: 0.92</a:t>
            </a:r>
          </a:p>
          <a:p>
            <a:pPr>
              <a:lnSpc>
                <a:spcPct val="100000"/>
              </a:lnSpc>
            </a:pPr>
            <a:r>
              <a:rPr lang="en-US" b="1" dirty="0"/>
              <a:t>2. Decision Tree with Tuned Hyperparameters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Accuracy: 0.83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Precision: 0.39</a:t>
            </a:r>
          </a:p>
          <a:p>
            <a:pPr lvl="1">
              <a:lnSpc>
                <a:spcPct val="100000"/>
              </a:lnSpc>
            </a:pPr>
            <a:r>
              <a:rPr lang="en-US" dirty="0" err="1"/>
              <a:t>F1</a:t>
            </a:r>
            <a:r>
              <a:rPr lang="en-US" dirty="0"/>
              <a:t> Score: 0.55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Recall: 0.93</a:t>
            </a:r>
            <a:endParaRPr lang="en-US" sz="1600" dirty="0"/>
          </a:p>
          <a:p>
            <a:pPr marL="201168" lvl="1" indent="0">
              <a:lnSpc>
                <a:spcPct val="100000"/>
              </a:lnSpc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45A8-5316-426C-85D7-438055C3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pPr algn="ctr"/>
            <a:r>
              <a:rPr lang="en-US" b="1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BBB0D-FC15-4F56-9CD4-FECC6BF3F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30832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3. Random Forest</a:t>
            </a:r>
          </a:p>
          <a:p>
            <a:pPr lvl="1"/>
            <a:r>
              <a:rPr lang="en-US" dirty="0"/>
              <a:t>Accuracy: 0.89</a:t>
            </a:r>
          </a:p>
          <a:p>
            <a:pPr lvl="1"/>
            <a:r>
              <a:rPr lang="en-US" dirty="0"/>
              <a:t>Precision: 0.51</a:t>
            </a:r>
          </a:p>
          <a:p>
            <a:pPr lvl="1"/>
            <a:r>
              <a:rPr lang="en-US" dirty="0" err="1"/>
              <a:t>F1</a:t>
            </a:r>
            <a:r>
              <a:rPr lang="en-US" dirty="0"/>
              <a:t> Score: 0.64</a:t>
            </a:r>
          </a:p>
          <a:p>
            <a:pPr lvl="1"/>
            <a:r>
              <a:rPr lang="en-US" dirty="0"/>
              <a:t>Recall: 0.87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 4. </a:t>
            </a:r>
            <a:r>
              <a:rPr lang="en-US" sz="1800" b="1" dirty="0"/>
              <a:t>ROC AUC Scores</a:t>
            </a:r>
            <a:r>
              <a:rPr lang="en-US" sz="1800" dirty="0"/>
              <a:t>:</a:t>
            </a:r>
          </a:p>
          <a:p>
            <a:r>
              <a:rPr lang="en-US" sz="1800" dirty="0"/>
              <a:t>Logistic Regression: 0.9358 </a:t>
            </a:r>
          </a:p>
          <a:p>
            <a:pPr lvl="1"/>
            <a:r>
              <a:rPr lang="en-US" dirty="0"/>
              <a:t>the model struggled with recall on the minority class (arrests)</a:t>
            </a:r>
            <a:endParaRPr lang="en-US" sz="1600" dirty="0"/>
          </a:p>
          <a:p>
            <a:r>
              <a:rPr lang="en-US" sz="1800" dirty="0"/>
              <a:t>Decision Tree: 0.8985</a:t>
            </a:r>
          </a:p>
          <a:p>
            <a:pPr lvl="1"/>
            <a:r>
              <a:rPr lang="en-US" dirty="0"/>
              <a:t>provides high recall for class 1 (93%) — good for catching positives — but at a tradeoff in precision</a:t>
            </a:r>
            <a:endParaRPr lang="en-US" sz="1600" dirty="0"/>
          </a:p>
          <a:p>
            <a:r>
              <a:rPr lang="en-US" sz="1800" dirty="0"/>
              <a:t>Random Forest: 0.9470 (best)</a:t>
            </a:r>
          </a:p>
          <a:p>
            <a:r>
              <a:rPr lang="en-US" sz="1800" b="1" dirty="0"/>
              <a:t>5. Confusion Matrices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87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245B-25F6-4B11-9393-98F25635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89012"/>
            <a:ext cx="7543800" cy="748349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ROC Curve Comparison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D1D2D0-6D02-4F65-BF01-E59088D41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636" y="1846263"/>
            <a:ext cx="6743177" cy="338327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7B2F8B-7EA9-4B43-8F59-E49BF24D69C8}"/>
              </a:ext>
            </a:extLst>
          </p:cNvPr>
          <p:cNvSpPr txBox="1">
            <a:spLocks/>
          </p:cNvSpPr>
          <p:nvPr/>
        </p:nvSpPr>
        <p:spPr>
          <a:xfrm>
            <a:off x="1222636" y="5338443"/>
            <a:ext cx="7144124" cy="910001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lnSpc>
                <a:spcPct val="100000"/>
              </a:lnSpc>
              <a:buNone/>
            </a:pPr>
            <a:r>
              <a:rPr lang="en-US" dirty="0"/>
              <a:t>Random Forest is the best overall curve because it stays closest to the top-left corner. It indicates strong performance across thresholds due to </a:t>
            </a:r>
            <a:r>
              <a:rPr lang="en-US" dirty="0" err="1"/>
              <a:t>ensembling</a:t>
            </a:r>
            <a:r>
              <a:rPr lang="en-US" dirty="0"/>
              <a:t> and feature interaction handling.</a:t>
            </a:r>
            <a:endParaRPr lang="en-US" sz="1600" dirty="0"/>
          </a:p>
          <a:p>
            <a:pPr marL="201168" lvl="1" indent="0">
              <a:lnSpc>
                <a:spcPct val="100000"/>
              </a:lnSpc>
              <a:buFont typeface="Calibri" pitchFamily="34" charset="0"/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Font typeface="Calibri" panose="020F0502020204030204" pitchFamily="34" charset="0"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28003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197" y="764373"/>
            <a:ext cx="7677443" cy="962827"/>
          </a:xfrm>
        </p:spPr>
        <p:txBody>
          <a:bodyPr/>
          <a:lstStyle/>
          <a:p>
            <a:pPr algn="ctr"/>
            <a:r>
              <a:rPr b="1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19906"/>
            <a:ext cx="7543801" cy="351003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sz="1800" dirty="0"/>
              <a:t>1. </a:t>
            </a:r>
            <a:r>
              <a:rPr lang="en-US" sz="1800" dirty="0"/>
              <a:t>Use model predictions to flag high-risk Terry Stops for internal review, especially where subject race and officer characteristics intersect.</a:t>
            </a:r>
          </a:p>
          <a:p>
            <a:pPr>
              <a:lnSpc>
                <a:spcPct val="100000"/>
              </a:lnSpc>
            </a:pPr>
            <a:r>
              <a:rPr sz="1800" dirty="0"/>
              <a:t>2. </a:t>
            </a:r>
            <a:r>
              <a:rPr lang="en-US" sz="1800" dirty="0"/>
              <a:t>Train officers to better assess ‘reasonable suspicion’ based on features the model finds less predictive, like “Final Call Type” or “Sector.”</a:t>
            </a:r>
          </a:p>
          <a:p>
            <a:pPr>
              <a:lnSpc>
                <a:spcPct val="100000"/>
              </a:lnSpc>
            </a:pPr>
            <a:r>
              <a:rPr sz="1800" dirty="0"/>
              <a:t>3. Engage communities using data-driven transparency.</a:t>
            </a:r>
            <a:r>
              <a:rPr lang="en-US" sz="1800" dirty="0"/>
              <a:t> Deploy the model in supervisory dashboards to monitor arrest likelihoods in real time and intervene when thresholds are exceeded.</a:t>
            </a:r>
            <a:endParaRPr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385" y="764373"/>
            <a:ext cx="7846255" cy="861227"/>
          </a:xfrm>
        </p:spPr>
        <p:txBody>
          <a:bodyPr/>
          <a:lstStyle/>
          <a:p>
            <a:pPr algn="ctr"/>
            <a:r>
              <a:rPr b="1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2092476"/>
            <a:ext cx="7543801" cy="32251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Fairness Checks: Run disparity and bias diagnostics.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Interpretability: Apply SHAP </a:t>
            </a:r>
            <a:r>
              <a:rPr lang="en-US" sz="1800" dirty="0"/>
              <a:t>partial Dependence Plots, or Feature Interaction Visuals to confidently say which combinations of features most influence arrests in the </a:t>
            </a:r>
            <a:r>
              <a:rPr sz="1800" dirty="0"/>
              <a:t>Random Forest</a:t>
            </a:r>
            <a:r>
              <a:rPr lang="en-US" sz="1800" dirty="0"/>
              <a:t> model</a:t>
            </a:r>
            <a:endParaRPr sz="1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Feature Expansion: Add officer–subject interaction terms, time-based effects.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 </a:t>
            </a:r>
            <a:r>
              <a:rPr sz="1800" dirty="0"/>
              <a:t>Pilot Deployment: Start with internal audit before scaling to field use.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C5E0C-CE33-4E4D-9FF9-1A0A7E9C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164825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5E9AC-AC2B-4A86-ADB5-654DD56DF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800323"/>
          </a:xfrm>
        </p:spPr>
        <p:txBody>
          <a:bodyPr>
            <a:normAutofit/>
          </a:bodyPr>
          <a:lstStyle/>
          <a:p>
            <a:r>
              <a:rPr lang="en-US" dirty="0"/>
              <a:t>The Random Forest model: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enhanced predictive performance - especially improving recall on the arrest class (key for detecting true positives in an imbalanced dataset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provided a richer understanding of the data through feature importance scores. </a:t>
            </a:r>
          </a:p>
          <a:p>
            <a:r>
              <a:rPr lang="en-US" dirty="0"/>
              <a:t>These insights can inform: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policy reviews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officer training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resource allocation strategies - especially regarding high-risk call types and demographic dynamics.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398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994" y="764373"/>
            <a:ext cx="7719646" cy="861227"/>
          </a:xfrm>
        </p:spPr>
        <p:txBody>
          <a:bodyPr/>
          <a:lstStyle/>
          <a:p>
            <a:pPr algn="ctr"/>
            <a:r>
              <a:rPr b="1"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lnSpc>
                <a:spcPct val="250000"/>
              </a:lnSpc>
              <a:buNone/>
            </a:pPr>
            <a:r>
              <a:rPr dirty="0"/>
              <a:t>Thank you for your attention</a:t>
            </a:r>
            <a:r>
              <a:rPr lang="en-US" dirty="0"/>
              <a:t>.</a:t>
            </a:r>
          </a:p>
          <a:p>
            <a:pPr marL="0" indent="0" algn="ctr">
              <a:lnSpc>
                <a:spcPct val="250000"/>
              </a:lnSpc>
              <a:buNone/>
            </a:pPr>
            <a:r>
              <a:rPr lang="en-US" dirty="0"/>
              <a:t>Happy to answer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182" y="360669"/>
            <a:ext cx="7705578" cy="1293028"/>
          </a:xfrm>
        </p:spPr>
        <p:txBody>
          <a:bodyPr/>
          <a:lstStyle/>
          <a:p>
            <a:pPr algn="ctr"/>
            <a:r>
              <a:rPr b="1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" y="1845733"/>
            <a:ext cx="7543801" cy="3612531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Terry Stop: </a:t>
            </a:r>
            <a:r>
              <a:rPr lang="en-US" dirty="0"/>
              <a:t>A brief or temporary detention of an individual by law enforcement for investigation based on reasonable suspicion.</a:t>
            </a:r>
            <a:endParaRPr lang="en-US" b="1" dirty="0"/>
          </a:p>
          <a:p>
            <a:r>
              <a:rPr lang="en-US" b="1" dirty="0"/>
              <a:t>Goal</a:t>
            </a:r>
            <a:r>
              <a:rPr dirty="0"/>
              <a:t>: </a:t>
            </a:r>
            <a:r>
              <a:rPr lang="en-US" dirty="0"/>
              <a:t>To creative a model to pred</a:t>
            </a:r>
            <a:r>
              <a:rPr dirty="0"/>
              <a:t>ict arrest likelihood </a:t>
            </a:r>
            <a:r>
              <a:rPr lang="en-US" dirty="0"/>
              <a:t>from Terry Stops made by the police</a:t>
            </a:r>
            <a:r>
              <a:rPr dirty="0"/>
              <a:t>.</a:t>
            </a:r>
          </a:p>
          <a:p>
            <a:r>
              <a:rPr lang="en-US" b="1" dirty="0"/>
              <a:t>Value</a:t>
            </a:r>
            <a:r>
              <a:rPr dirty="0"/>
              <a:t>: Insight-driven </a:t>
            </a:r>
            <a:r>
              <a:rPr lang="en-US" dirty="0"/>
              <a:t>policing that</a:t>
            </a:r>
            <a:r>
              <a:rPr dirty="0"/>
              <a:t> </a:t>
            </a:r>
            <a:r>
              <a:rPr lang="en-US" dirty="0"/>
              <a:t>enhances</a:t>
            </a:r>
            <a:r>
              <a:rPr dirty="0"/>
              <a:t> </a:t>
            </a:r>
            <a:r>
              <a:rPr lang="en-US" dirty="0"/>
              <a:t>policing </a:t>
            </a:r>
            <a:r>
              <a:rPr dirty="0"/>
              <a:t>accountability</a:t>
            </a:r>
            <a:r>
              <a:rPr lang="en-US" dirty="0"/>
              <a:t> and effective resource utilization</a:t>
            </a:r>
            <a:r>
              <a:rPr dirty="0"/>
              <a:t>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791" y="764373"/>
            <a:ext cx="7761849" cy="909682"/>
          </a:xfrm>
        </p:spPr>
        <p:txBody>
          <a:bodyPr>
            <a:normAutofit/>
          </a:bodyPr>
          <a:lstStyle/>
          <a:p>
            <a:pPr algn="ctr"/>
            <a:r>
              <a:rPr sz="4400" b="1" dirty="0"/>
              <a:t>Business</a:t>
            </a:r>
            <a:r>
              <a:rPr lang="en-US" sz="4400" b="1" dirty="0"/>
              <a:t> </a:t>
            </a:r>
            <a:r>
              <a:rPr sz="4400" b="1" dirty="0"/>
              <a:t>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Stakeholder: </a:t>
            </a:r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dirty="0"/>
              <a:t>Seattle Police Department (SPD)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b="1" dirty="0"/>
              <a:t>Business Problem: </a:t>
            </a:r>
            <a:r>
              <a:rPr lang="en-US" dirty="0"/>
              <a:t>Reasonable suspicion is subjective and officers may use it to effect Terry Stops based on racial or gender profiling.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b="1" dirty="0"/>
              <a:t>Business Goal</a:t>
            </a:r>
            <a:r>
              <a:rPr dirty="0"/>
              <a:t>: Enhance fairness, reduce unnecessary arrests, inform SPD policy.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91D0-9AB9-4204-9CFB-59020DC1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988906"/>
            <a:ext cx="7543800" cy="748455"/>
          </a:xfrm>
        </p:spPr>
        <p:txBody>
          <a:bodyPr/>
          <a:lstStyle/>
          <a:p>
            <a:pPr algn="ctr"/>
            <a:r>
              <a:rPr lang="en-US" b="1" dirty="0"/>
              <a:t>Data Understanding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89C5-DD09-4E96-B5CA-3835554A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737361"/>
            <a:ext cx="7543801" cy="413173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/>
              <a:t>Data Source</a:t>
            </a:r>
            <a:r>
              <a:rPr lang="en-US" dirty="0"/>
              <a:t>: Seattle PD Terry Stop dataset. </a:t>
            </a:r>
          </a:p>
          <a:p>
            <a:pPr>
              <a:lnSpc>
                <a:spcPct val="100000"/>
              </a:lnSpc>
            </a:pPr>
            <a:r>
              <a:rPr lang="en-US" b="1" dirty="0"/>
              <a:t>Variables</a:t>
            </a:r>
            <a:r>
              <a:rPr lang="en-US" dirty="0"/>
              <a:t> include: Subject/Officer gender and race, Reported Date, Sector etc.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AB8B8-8568-4812-9E83-7716D5EB0A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822961" y="2902856"/>
            <a:ext cx="7543799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67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F2021ED-63F4-4F64-B976-46B125F2FB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433" y="1885072"/>
            <a:ext cx="7035604" cy="423713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D4B660-865E-4435-91A1-B23983DEB169}"/>
              </a:ext>
            </a:extLst>
          </p:cNvPr>
          <p:cNvSpPr txBox="1">
            <a:spLocks/>
          </p:cNvSpPr>
          <p:nvPr/>
        </p:nvSpPr>
        <p:spPr>
          <a:xfrm>
            <a:off x="921433" y="509304"/>
            <a:ext cx="7543801" cy="1240718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Model Target Variable: </a:t>
            </a:r>
            <a:r>
              <a:rPr lang="en-US" dirty="0"/>
              <a:t>Arrest Flag</a:t>
            </a:r>
          </a:p>
          <a:p>
            <a:r>
              <a:rPr lang="en-US" dirty="0"/>
              <a:t>Distribution of arrests heavily favors non-arrests as shown below.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Calibri" panose="020F050202020403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17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974" y="342392"/>
            <a:ext cx="7804052" cy="1293028"/>
          </a:xfrm>
        </p:spPr>
        <p:txBody>
          <a:bodyPr/>
          <a:lstStyle/>
          <a:p>
            <a:pPr algn="ctr"/>
            <a:r>
              <a:rPr b="1" dirty="0"/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dirty="0"/>
              <a:t>Models Built:</a:t>
            </a:r>
            <a:endParaRPr lang="en-US" dirty="0"/>
          </a:p>
          <a:p>
            <a:pPr lvl="1">
              <a:lnSpc>
                <a:spcPct val="200000"/>
              </a:lnSpc>
            </a:pPr>
            <a:r>
              <a:rPr lang="en-US" b="1" dirty="0"/>
              <a:t>Logistic Regression </a:t>
            </a:r>
            <a:r>
              <a:rPr lang="en-US" dirty="0"/>
              <a:t>– interpretable baseline for categorical variables</a:t>
            </a:r>
          </a:p>
          <a:p>
            <a:pPr lvl="1">
              <a:lnSpc>
                <a:spcPct val="200000"/>
              </a:lnSpc>
            </a:pPr>
            <a:r>
              <a:rPr b="1" dirty="0"/>
              <a:t>Decision Tree </a:t>
            </a:r>
            <a:r>
              <a:rPr dirty="0"/>
              <a:t>– rule-based insights</a:t>
            </a:r>
            <a:r>
              <a:rPr lang="en-US" dirty="0"/>
              <a:t>. Useful for understanding which features are most used to split the data and create decision boundaries</a:t>
            </a:r>
            <a:endParaRPr dirty="0"/>
          </a:p>
          <a:p>
            <a:pPr lvl="1">
              <a:lnSpc>
                <a:spcPct val="200000"/>
              </a:lnSpc>
            </a:pPr>
            <a:r>
              <a:rPr b="1" dirty="0"/>
              <a:t>Random Forest </a:t>
            </a:r>
            <a:r>
              <a:rPr dirty="0"/>
              <a:t>– </a:t>
            </a:r>
            <a:r>
              <a:rPr lang="en-US" dirty="0"/>
              <a:t>provides </a:t>
            </a:r>
            <a:r>
              <a:rPr dirty="0"/>
              <a:t>highest performance via </a:t>
            </a:r>
            <a:r>
              <a:rPr lang="en-US" dirty="0"/>
              <a:t>ensemble methods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82A7F-ADFD-43A9-A7CB-D2921463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759655"/>
            <a:ext cx="7543800" cy="977706"/>
          </a:xfrm>
        </p:spPr>
        <p:txBody>
          <a:bodyPr/>
          <a:lstStyle/>
          <a:p>
            <a:pPr algn="ctr"/>
            <a:r>
              <a:rPr lang="en-US" b="1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4463-B82C-4264-87AB-0A72755DD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Tuning Steps:</a:t>
            </a:r>
          </a:p>
          <a:p>
            <a:r>
              <a:rPr lang="en-US" b="1" dirty="0"/>
              <a:t>Imbalance Handling</a:t>
            </a:r>
            <a:r>
              <a:rPr lang="en-US" dirty="0"/>
              <a:t>: Used </a:t>
            </a:r>
            <a:r>
              <a:rPr lang="en-US" dirty="0" err="1"/>
              <a:t>class_weight</a:t>
            </a:r>
            <a:r>
              <a:rPr lang="en-US" dirty="0"/>
              <a:t> = 'balanced' for skewed target variable.</a:t>
            </a:r>
          </a:p>
          <a:p>
            <a:r>
              <a:rPr lang="en-US" b="1" dirty="0"/>
              <a:t>Regularization</a:t>
            </a:r>
            <a:r>
              <a:rPr lang="en-US" dirty="0"/>
              <a:t>: Infused </a:t>
            </a:r>
            <a:r>
              <a:rPr lang="en-US" dirty="0" err="1"/>
              <a:t>L1</a:t>
            </a:r>
            <a:r>
              <a:rPr lang="en-US" dirty="0"/>
              <a:t> (Lasso) and </a:t>
            </a:r>
            <a:r>
              <a:rPr lang="en-US" dirty="0" err="1"/>
              <a:t>L2</a:t>
            </a:r>
            <a:r>
              <a:rPr lang="en-US" dirty="0"/>
              <a:t> (Ridge) to address overfitting</a:t>
            </a:r>
          </a:p>
          <a:p>
            <a:r>
              <a:rPr lang="en-US" b="1" dirty="0"/>
              <a:t>Regularization Strength</a:t>
            </a:r>
            <a:r>
              <a:rPr lang="en-US" dirty="0"/>
              <a:t>: Tuned ‘C’ to see which factors are zeroed out</a:t>
            </a:r>
          </a:p>
          <a:p>
            <a:r>
              <a:rPr lang="en-US" b="1" dirty="0"/>
              <a:t>Hyperparameter Tuning</a:t>
            </a:r>
            <a:r>
              <a:rPr lang="en-US" dirty="0"/>
              <a:t>: Utilized </a:t>
            </a:r>
            <a:r>
              <a:rPr lang="en-US" dirty="0" err="1"/>
              <a:t>GridSearchCV</a:t>
            </a:r>
            <a:r>
              <a:rPr lang="en-US" dirty="0"/>
              <a:t> to find optimal parameters for model building</a:t>
            </a:r>
          </a:p>
          <a:p>
            <a:r>
              <a:rPr lang="en-US" b="1" dirty="0"/>
              <a:t>Feature Importance</a:t>
            </a:r>
            <a:r>
              <a:rPr lang="en-US" dirty="0"/>
              <a:t>: Visualized importance features based on coefficients in both logistic and tree-based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68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F196090-CF5F-47D5-9689-19ADE9355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39" y="2092561"/>
            <a:ext cx="7543802" cy="397764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5DB754-2AAC-4C52-8B67-8D8ADB259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613619"/>
            <a:ext cx="7406641" cy="11716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Feature Importance:</a:t>
            </a:r>
          </a:p>
          <a:p>
            <a:r>
              <a:rPr lang="en-US" dirty="0"/>
              <a:t>The Logistic Regression below shows the Positive Coefficients (that increase likelihood of arrest) and Negative Coefficients (that decrease likelihood of arrest).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19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4AAB-6F82-4B53-B4BD-195F8F307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856343"/>
            <a:ext cx="7543800" cy="88101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Feature Importance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41CD3-779B-4A0A-B74E-C1A4A740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978297"/>
            <a:ext cx="7543801" cy="40233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Feature importance analysis from both Logistic Regression and Random Forest helped identify key factors associated with arrests — such as:</a:t>
            </a:r>
          </a:p>
          <a:p>
            <a:br>
              <a:rPr lang="en-US" dirty="0"/>
            </a:br>
            <a:r>
              <a:rPr lang="en-US" dirty="0"/>
              <a:t>    - Certain call types (e.g., "Suspicious Circumstances")</a:t>
            </a:r>
          </a:p>
          <a:p>
            <a:br>
              <a:rPr lang="en-US" dirty="0"/>
            </a:br>
            <a:r>
              <a:rPr lang="en-US" dirty="0"/>
              <a:t>    - Presence or absence of weapons</a:t>
            </a:r>
          </a:p>
          <a:p>
            <a:br>
              <a:rPr lang="en-US" dirty="0"/>
            </a:br>
            <a:r>
              <a:rPr lang="en-US" dirty="0"/>
              <a:t>    - Demographics (e.g., subject age group, perceived race)</a:t>
            </a:r>
          </a:p>
          <a:p>
            <a:br>
              <a:rPr lang="en-US" dirty="0"/>
            </a:br>
            <a:r>
              <a:rPr lang="en-US" dirty="0"/>
              <a:t>    - Temporal variables (e.g., reported year, day)</a:t>
            </a:r>
          </a:p>
          <a:p>
            <a:br>
              <a:rPr lang="en-US" dirty="0"/>
            </a:br>
            <a:r>
              <a:rPr lang="en-US" dirty="0"/>
              <a:t>These insights can guide the SPD in revising protocols: for example, adjusting the response to certain call types or focusing training on high-risk scenarios.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67487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</TotalTime>
  <Words>704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Century Schoolbook</vt:lpstr>
      <vt:lpstr>Wingdings</vt:lpstr>
      <vt:lpstr>Retrospect</vt:lpstr>
      <vt:lpstr>Terry Stops Arrests Classifier</vt:lpstr>
      <vt:lpstr>Overview</vt:lpstr>
      <vt:lpstr>Business Understanding</vt:lpstr>
      <vt:lpstr>Data Understanding</vt:lpstr>
      <vt:lpstr>PowerPoint Presentation</vt:lpstr>
      <vt:lpstr>Modeling</vt:lpstr>
      <vt:lpstr>Modeling</vt:lpstr>
      <vt:lpstr>PowerPoint Presentation</vt:lpstr>
      <vt:lpstr>Feature Importance Analysis</vt:lpstr>
      <vt:lpstr>Evaluation</vt:lpstr>
      <vt:lpstr>Evaluation</vt:lpstr>
      <vt:lpstr>ROC Curve Comparison</vt:lpstr>
      <vt:lpstr>Recommendations</vt:lpstr>
      <vt:lpstr>Next Steps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Terry Stops Arrest Classifier</dc:title>
  <dc:subject/>
  <dc:creator/>
  <cp:keywords/>
  <dc:description>generated using python-pptx</dc:description>
  <cp:lastModifiedBy>tingly amua</cp:lastModifiedBy>
  <cp:revision>20</cp:revision>
  <dcterms:created xsi:type="dcterms:W3CDTF">2013-01-27T09:14:16Z</dcterms:created>
  <dcterms:modified xsi:type="dcterms:W3CDTF">2025-07-23T22:10:31Z</dcterms:modified>
  <cp:category/>
</cp:coreProperties>
</file>