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A55CA-F9C3-A0F3-4B1D-E1D3F5DF26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AE21AF-645E-29F9-DD8F-39340AB0E0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E118E4-05D5-B456-9E4F-268347A2A9AD}"/>
              </a:ext>
            </a:extLst>
          </p:cNvPr>
          <p:cNvSpPr>
            <a:spLocks noGrp="1"/>
          </p:cNvSpPr>
          <p:nvPr>
            <p:ph type="dt" sz="half" idx="10"/>
          </p:nvPr>
        </p:nvSpPr>
        <p:spPr/>
        <p:txBody>
          <a:bodyPr/>
          <a:lstStyle/>
          <a:p>
            <a:fld id="{8B42BE3F-74F2-48C9-9F2A-744BFC7C7E8D}" type="datetimeFigureOut">
              <a:rPr lang="en-US" smtClean="0"/>
              <a:t>7/27/2022</a:t>
            </a:fld>
            <a:endParaRPr lang="en-US"/>
          </a:p>
        </p:txBody>
      </p:sp>
      <p:sp>
        <p:nvSpPr>
          <p:cNvPr id="5" name="Footer Placeholder 4">
            <a:extLst>
              <a:ext uri="{FF2B5EF4-FFF2-40B4-BE49-F238E27FC236}">
                <a16:creationId xmlns:a16="http://schemas.microsoft.com/office/drawing/2014/main" id="{58E60AF3-06F5-8BFC-9336-E11E073B3C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85F367-4BBD-C78C-D718-81B8D94A8C3D}"/>
              </a:ext>
            </a:extLst>
          </p:cNvPr>
          <p:cNvSpPr>
            <a:spLocks noGrp="1"/>
          </p:cNvSpPr>
          <p:nvPr>
            <p:ph type="sldNum" sz="quarter" idx="12"/>
          </p:nvPr>
        </p:nvSpPr>
        <p:spPr/>
        <p:txBody>
          <a:bodyPr/>
          <a:lstStyle/>
          <a:p>
            <a:fld id="{AAD529BD-B421-4B24-B606-BC01EAE4D2EE}" type="slidenum">
              <a:rPr lang="en-US" smtClean="0"/>
              <a:t>‹#›</a:t>
            </a:fld>
            <a:endParaRPr lang="en-US"/>
          </a:p>
        </p:txBody>
      </p:sp>
    </p:spTree>
    <p:extLst>
      <p:ext uri="{BB962C8B-B14F-4D97-AF65-F5344CB8AC3E}">
        <p14:creationId xmlns:p14="http://schemas.microsoft.com/office/powerpoint/2010/main" val="291293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CCDB3-6075-0D62-2D42-631705DD9E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1E6A35-28B6-705B-4F79-AB1B546B71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43267C-D884-B267-13CF-90070FF91E9B}"/>
              </a:ext>
            </a:extLst>
          </p:cNvPr>
          <p:cNvSpPr>
            <a:spLocks noGrp="1"/>
          </p:cNvSpPr>
          <p:nvPr>
            <p:ph type="dt" sz="half" idx="10"/>
          </p:nvPr>
        </p:nvSpPr>
        <p:spPr/>
        <p:txBody>
          <a:bodyPr/>
          <a:lstStyle/>
          <a:p>
            <a:fld id="{8B42BE3F-74F2-48C9-9F2A-744BFC7C7E8D}" type="datetimeFigureOut">
              <a:rPr lang="en-US" smtClean="0"/>
              <a:t>7/27/2022</a:t>
            </a:fld>
            <a:endParaRPr lang="en-US"/>
          </a:p>
        </p:txBody>
      </p:sp>
      <p:sp>
        <p:nvSpPr>
          <p:cNvPr id="5" name="Footer Placeholder 4">
            <a:extLst>
              <a:ext uri="{FF2B5EF4-FFF2-40B4-BE49-F238E27FC236}">
                <a16:creationId xmlns:a16="http://schemas.microsoft.com/office/drawing/2014/main" id="{3CBC2B2D-98AD-AB0A-E439-4BE7B29EA3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86C570-FFA9-23EC-6107-BE73991BBC80}"/>
              </a:ext>
            </a:extLst>
          </p:cNvPr>
          <p:cNvSpPr>
            <a:spLocks noGrp="1"/>
          </p:cNvSpPr>
          <p:nvPr>
            <p:ph type="sldNum" sz="quarter" idx="12"/>
          </p:nvPr>
        </p:nvSpPr>
        <p:spPr/>
        <p:txBody>
          <a:bodyPr/>
          <a:lstStyle/>
          <a:p>
            <a:fld id="{AAD529BD-B421-4B24-B606-BC01EAE4D2EE}" type="slidenum">
              <a:rPr lang="en-US" smtClean="0"/>
              <a:t>‹#›</a:t>
            </a:fld>
            <a:endParaRPr lang="en-US"/>
          </a:p>
        </p:txBody>
      </p:sp>
    </p:spTree>
    <p:extLst>
      <p:ext uri="{BB962C8B-B14F-4D97-AF65-F5344CB8AC3E}">
        <p14:creationId xmlns:p14="http://schemas.microsoft.com/office/powerpoint/2010/main" val="2399298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E708E4-7F3F-4AB1-085E-4B8ADF8956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F46AF2-1E05-34BF-6EB5-9B59C55F5E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C13EE-3ECA-E4F9-CED6-07334A5B7AD0}"/>
              </a:ext>
            </a:extLst>
          </p:cNvPr>
          <p:cNvSpPr>
            <a:spLocks noGrp="1"/>
          </p:cNvSpPr>
          <p:nvPr>
            <p:ph type="dt" sz="half" idx="10"/>
          </p:nvPr>
        </p:nvSpPr>
        <p:spPr/>
        <p:txBody>
          <a:bodyPr/>
          <a:lstStyle/>
          <a:p>
            <a:fld id="{8B42BE3F-74F2-48C9-9F2A-744BFC7C7E8D}" type="datetimeFigureOut">
              <a:rPr lang="en-US" smtClean="0"/>
              <a:t>7/27/2022</a:t>
            </a:fld>
            <a:endParaRPr lang="en-US"/>
          </a:p>
        </p:txBody>
      </p:sp>
      <p:sp>
        <p:nvSpPr>
          <p:cNvPr id="5" name="Footer Placeholder 4">
            <a:extLst>
              <a:ext uri="{FF2B5EF4-FFF2-40B4-BE49-F238E27FC236}">
                <a16:creationId xmlns:a16="http://schemas.microsoft.com/office/drawing/2014/main" id="{69B58127-0B42-BE63-E69B-A32E2A401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0A27D3-6F88-E798-0991-58E0D55CFA9A}"/>
              </a:ext>
            </a:extLst>
          </p:cNvPr>
          <p:cNvSpPr>
            <a:spLocks noGrp="1"/>
          </p:cNvSpPr>
          <p:nvPr>
            <p:ph type="sldNum" sz="quarter" idx="12"/>
          </p:nvPr>
        </p:nvSpPr>
        <p:spPr/>
        <p:txBody>
          <a:bodyPr/>
          <a:lstStyle/>
          <a:p>
            <a:fld id="{AAD529BD-B421-4B24-B606-BC01EAE4D2EE}" type="slidenum">
              <a:rPr lang="en-US" smtClean="0"/>
              <a:t>‹#›</a:t>
            </a:fld>
            <a:endParaRPr lang="en-US"/>
          </a:p>
        </p:txBody>
      </p:sp>
    </p:spTree>
    <p:extLst>
      <p:ext uri="{BB962C8B-B14F-4D97-AF65-F5344CB8AC3E}">
        <p14:creationId xmlns:p14="http://schemas.microsoft.com/office/powerpoint/2010/main" val="2638483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19372-6D07-4DAC-8F44-697223F396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1DCF4B-D15A-7300-F437-97E625A16B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963574-BFDA-8D31-7A27-1D9A29459AB4}"/>
              </a:ext>
            </a:extLst>
          </p:cNvPr>
          <p:cNvSpPr>
            <a:spLocks noGrp="1"/>
          </p:cNvSpPr>
          <p:nvPr>
            <p:ph type="dt" sz="half" idx="10"/>
          </p:nvPr>
        </p:nvSpPr>
        <p:spPr/>
        <p:txBody>
          <a:bodyPr/>
          <a:lstStyle/>
          <a:p>
            <a:fld id="{8B42BE3F-74F2-48C9-9F2A-744BFC7C7E8D}" type="datetimeFigureOut">
              <a:rPr lang="en-US" smtClean="0"/>
              <a:t>7/27/2022</a:t>
            </a:fld>
            <a:endParaRPr lang="en-US"/>
          </a:p>
        </p:txBody>
      </p:sp>
      <p:sp>
        <p:nvSpPr>
          <p:cNvPr id="5" name="Footer Placeholder 4">
            <a:extLst>
              <a:ext uri="{FF2B5EF4-FFF2-40B4-BE49-F238E27FC236}">
                <a16:creationId xmlns:a16="http://schemas.microsoft.com/office/drawing/2014/main" id="{42750227-A5E7-A97B-0F43-BE1A91F25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1BDC2E-AFAF-A303-A246-A293DB7A1FA0}"/>
              </a:ext>
            </a:extLst>
          </p:cNvPr>
          <p:cNvSpPr>
            <a:spLocks noGrp="1"/>
          </p:cNvSpPr>
          <p:nvPr>
            <p:ph type="sldNum" sz="quarter" idx="12"/>
          </p:nvPr>
        </p:nvSpPr>
        <p:spPr/>
        <p:txBody>
          <a:bodyPr/>
          <a:lstStyle/>
          <a:p>
            <a:fld id="{AAD529BD-B421-4B24-B606-BC01EAE4D2EE}" type="slidenum">
              <a:rPr lang="en-US" smtClean="0"/>
              <a:t>‹#›</a:t>
            </a:fld>
            <a:endParaRPr lang="en-US"/>
          </a:p>
        </p:txBody>
      </p:sp>
    </p:spTree>
    <p:extLst>
      <p:ext uri="{BB962C8B-B14F-4D97-AF65-F5344CB8AC3E}">
        <p14:creationId xmlns:p14="http://schemas.microsoft.com/office/powerpoint/2010/main" val="1629194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ACE5B-9BED-0021-441A-BE9BF8E825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500936-B349-DE4E-2208-865EAA3F63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542B4E-72FC-450B-F2A5-BADB7A4D303A}"/>
              </a:ext>
            </a:extLst>
          </p:cNvPr>
          <p:cNvSpPr>
            <a:spLocks noGrp="1"/>
          </p:cNvSpPr>
          <p:nvPr>
            <p:ph type="dt" sz="half" idx="10"/>
          </p:nvPr>
        </p:nvSpPr>
        <p:spPr/>
        <p:txBody>
          <a:bodyPr/>
          <a:lstStyle/>
          <a:p>
            <a:fld id="{8B42BE3F-74F2-48C9-9F2A-744BFC7C7E8D}" type="datetimeFigureOut">
              <a:rPr lang="en-US" smtClean="0"/>
              <a:t>7/27/2022</a:t>
            </a:fld>
            <a:endParaRPr lang="en-US"/>
          </a:p>
        </p:txBody>
      </p:sp>
      <p:sp>
        <p:nvSpPr>
          <p:cNvPr id="5" name="Footer Placeholder 4">
            <a:extLst>
              <a:ext uri="{FF2B5EF4-FFF2-40B4-BE49-F238E27FC236}">
                <a16:creationId xmlns:a16="http://schemas.microsoft.com/office/drawing/2014/main" id="{8AFCAB1C-CC50-FDC7-E3B9-DB773E4F8D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BB6B7C-5D4C-4FDC-A764-071D0B2ADBCB}"/>
              </a:ext>
            </a:extLst>
          </p:cNvPr>
          <p:cNvSpPr>
            <a:spLocks noGrp="1"/>
          </p:cNvSpPr>
          <p:nvPr>
            <p:ph type="sldNum" sz="quarter" idx="12"/>
          </p:nvPr>
        </p:nvSpPr>
        <p:spPr/>
        <p:txBody>
          <a:bodyPr/>
          <a:lstStyle/>
          <a:p>
            <a:fld id="{AAD529BD-B421-4B24-B606-BC01EAE4D2EE}" type="slidenum">
              <a:rPr lang="en-US" smtClean="0"/>
              <a:t>‹#›</a:t>
            </a:fld>
            <a:endParaRPr lang="en-US"/>
          </a:p>
        </p:txBody>
      </p:sp>
    </p:spTree>
    <p:extLst>
      <p:ext uri="{BB962C8B-B14F-4D97-AF65-F5344CB8AC3E}">
        <p14:creationId xmlns:p14="http://schemas.microsoft.com/office/powerpoint/2010/main" val="166408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8E1CC-24B1-AA33-C17F-7602E4A946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283516-0051-C457-66F4-0A2A83FE1E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1649AE-0D63-85C7-11C7-6D2A677D1A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5E7DC8-374B-13C6-4E7B-10C5C688977A}"/>
              </a:ext>
            </a:extLst>
          </p:cNvPr>
          <p:cNvSpPr>
            <a:spLocks noGrp="1"/>
          </p:cNvSpPr>
          <p:nvPr>
            <p:ph type="dt" sz="half" idx="10"/>
          </p:nvPr>
        </p:nvSpPr>
        <p:spPr/>
        <p:txBody>
          <a:bodyPr/>
          <a:lstStyle/>
          <a:p>
            <a:fld id="{8B42BE3F-74F2-48C9-9F2A-744BFC7C7E8D}" type="datetimeFigureOut">
              <a:rPr lang="en-US" smtClean="0"/>
              <a:t>7/27/2022</a:t>
            </a:fld>
            <a:endParaRPr lang="en-US"/>
          </a:p>
        </p:txBody>
      </p:sp>
      <p:sp>
        <p:nvSpPr>
          <p:cNvPr id="6" name="Footer Placeholder 5">
            <a:extLst>
              <a:ext uri="{FF2B5EF4-FFF2-40B4-BE49-F238E27FC236}">
                <a16:creationId xmlns:a16="http://schemas.microsoft.com/office/drawing/2014/main" id="{08AB76E1-48CC-C23E-5DDE-A90FBC8438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9ABE14-82AF-BD23-B067-57BA24B7B6AA}"/>
              </a:ext>
            </a:extLst>
          </p:cNvPr>
          <p:cNvSpPr>
            <a:spLocks noGrp="1"/>
          </p:cNvSpPr>
          <p:nvPr>
            <p:ph type="sldNum" sz="quarter" idx="12"/>
          </p:nvPr>
        </p:nvSpPr>
        <p:spPr/>
        <p:txBody>
          <a:bodyPr/>
          <a:lstStyle/>
          <a:p>
            <a:fld id="{AAD529BD-B421-4B24-B606-BC01EAE4D2EE}" type="slidenum">
              <a:rPr lang="en-US" smtClean="0"/>
              <a:t>‹#›</a:t>
            </a:fld>
            <a:endParaRPr lang="en-US"/>
          </a:p>
        </p:txBody>
      </p:sp>
    </p:spTree>
    <p:extLst>
      <p:ext uri="{BB962C8B-B14F-4D97-AF65-F5344CB8AC3E}">
        <p14:creationId xmlns:p14="http://schemas.microsoft.com/office/powerpoint/2010/main" val="2167378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2528F-3E57-70EA-9AB7-1FA092D839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7B6F5C-6F52-1D42-D314-11D848FC0D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4E8EDA-01BB-D055-1BFA-315B69A100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CCD705-3850-9DED-962E-8DDB812E0F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A0AA05-C656-4C30-3DFC-0A2769FB33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28BF65-CF25-5811-8D78-230BEB2EAB5C}"/>
              </a:ext>
            </a:extLst>
          </p:cNvPr>
          <p:cNvSpPr>
            <a:spLocks noGrp="1"/>
          </p:cNvSpPr>
          <p:nvPr>
            <p:ph type="dt" sz="half" idx="10"/>
          </p:nvPr>
        </p:nvSpPr>
        <p:spPr/>
        <p:txBody>
          <a:bodyPr/>
          <a:lstStyle/>
          <a:p>
            <a:fld id="{8B42BE3F-74F2-48C9-9F2A-744BFC7C7E8D}" type="datetimeFigureOut">
              <a:rPr lang="en-US" smtClean="0"/>
              <a:t>7/27/2022</a:t>
            </a:fld>
            <a:endParaRPr lang="en-US"/>
          </a:p>
        </p:txBody>
      </p:sp>
      <p:sp>
        <p:nvSpPr>
          <p:cNvPr id="8" name="Footer Placeholder 7">
            <a:extLst>
              <a:ext uri="{FF2B5EF4-FFF2-40B4-BE49-F238E27FC236}">
                <a16:creationId xmlns:a16="http://schemas.microsoft.com/office/drawing/2014/main" id="{1EC7A32B-D454-FF71-F68B-47B7213FCB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9DBC29-E6E5-AC2B-856C-07ED54757DE9}"/>
              </a:ext>
            </a:extLst>
          </p:cNvPr>
          <p:cNvSpPr>
            <a:spLocks noGrp="1"/>
          </p:cNvSpPr>
          <p:nvPr>
            <p:ph type="sldNum" sz="quarter" idx="12"/>
          </p:nvPr>
        </p:nvSpPr>
        <p:spPr/>
        <p:txBody>
          <a:bodyPr/>
          <a:lstStyle/>
          <a:p>
            <a:fld id="{AAD529BD-B421-4B24-B606-BC01EAE4D2EE}" type="slidenum">
              <a:rPr lang="en-US" smtClean="0"/>
              <a:t>‹#›</a:t>
            </a:fld>
            <a:endParaRPr lang="en-US"/>
          </a:p>
        </p:txBody>
      </p:sp>
    </p:spTree>
    <p:extLst>
      <p:ext uri="{BB962C8B-B14F-4D97-AF65-F5344CB8AC3E}">
        <p14:creationId xmlns:p14="http://schemas.microsoft.com/office/powerpoint/2010/main" val="3936913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C99D1-8661-89AA-81E7-D95C2C11C7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423752-2018-C1DB-599B-A73C68D3E847}"/>
              </a:ext>
            </a:extLst>
          </p:cNvPr>
          <p:cNvSpPr>
            <a:spLocks noGrp="1"/>
          </p:cNvSpPr>
          <p:nvPr>
            <p:ph type="dt" sz="half" idx="10"/>
          </p:nvPr>
        </p:nvSpPr>
        <p:spPr/>
        <p:txBody>
          <a:bodyPr/>
          <a:lstStyle/>
          <a:p>
            <a:fld id="{8B42BE3F-74F2-48C9-9F2A-744BFC7C7E8D}" type="datetimeFigureOut">
              <a:rPr lang="en-US" smtClean="0"/>
              <a:t>7/27/2022</a:t>
            </a:fld>
            <a:endParaRPr lang="en-US"/>
          </a:p>
        </p:txBody>
      </p:sp>
      <p:sp>
        <p:nvSpPr>
          <p:cNvPr id="4" name="Footer Placeholder 3">
            <a:extLst>
              <a:ext uri="{FF2B5EF4-FFF2-40B4-BE49-F238E27FC236}">
                <a16:creationId xmlns:a16="http://schemas.microsoft.com/office/drawing/2014/main" id="{7C79E947-B419-162D-5EEC-4C8944363F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D3F2A8-EE19-860A-C61D-35E9C97B94FA}"/>
              </a:ext>
            </a:extLst>
          </p:cNvPr>
          <p:cNvSpPr>
            <a:spLocks noGrp="1"/>
          </p:cNvSpPr>
          <p:nvPr>
            <p:ph type="sldNum" sz="quarter" idx="12"/>
          </p:nvPr>
        </p:nvSpPr>
        <p:spPr/>
        <p:txBody>
          <a:bodyPr/>
          <a:lstStyle/>
          <a:p>
            <a:fld id="{AAD529BD-B421-4B24-B606-BC01EAE4D2EE}" type="slidenum">
              <a:rPr lang="en-US" smtClean="0"/>
              <a:t>‹#›</a:t>
            </a:fld>
            <a:endParaRPr lang="en-US"/>
          </a:p>
        </p:txBody>
      </p:sp>
    </p:spTree>
    <p:extLst>
      <p:ext uri="{BB962C8B-B14F-4D97-AF65-F5344CB8AC3E}">
        <p14:creationId xmlns:p14="http://schemas.microsoft.com/office/powerpoint/2010/main" val="1543911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C49C1E-72DB-1615-0C1A-76AA8FB985E9}"/>
              </a:ext>
            </a:extLst>
          </p:cNvPr>
          <p:cNvSpPr>
            <a:spLocks noGrp="1"/>
          </p:cNvSpPr>
          <p:nvPr>
            <p:ph type="dt" sz="half" idx="10"/>
          </p:nvPr>
        </p:nvSpPr>
        <p:spPr/>
        <p:txBody>
          <a:bodyPr/>
          <a:lstStyle/>
          <a:p>
            <a:fld id="{8B42BE3F-74F2-48C9-9F2A-744BFC7C7E8D}" type="datetimeFigureOut">
              <a:rPr lang="en-US" smtClean="0"/>
              <a:t>7/27/2022</a:t>
            </a:fld>
            <a:endParaRPr lang="en-US"/>
          </a:p>
        </p:txBody>
      </p:sp>
      <p:sp>
        <p:nvSpPr>
          <p:cNvPr id="3" name="Footer Placeholder 2">
            <a:extLst>
              <a:ext uri="{FF2B5EF4-FFF2-40B4-BE49-F238E27FC236}">
                <a16:creationId xmlns:a16="http://schemas.microsoft.com/office/drawing/2014/main" id="{B6DB124F-0EC5-E0D0-A59E-286C1D6C29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FBCED8-1EE4-881E-6505-C8900814A785}"/>
              </a:ext>
            </a:extLst>
          </p:cNvPr>
          <p:cNvSpPr>
            <a:spLocks noGrp="1"/>
          </p:cNvSpPr>
          <p:nvPr>
            <p:ph type="sldNum" sz="quarter" idx="12"/>
          </p:nvPr>
        </p:nvSpPr>
        <p:spPr/>
        <p:txBody>
          <a:bodyPr/>
          <a:lstStyle/>
          <a:p>
            <a:fld id="{AAD529BD-B421-4B24-B606-BC01EAE4D2EE}" type="slidenum">
              <a:rPr lang="en-US" smtClean="0"/>
              <a:t>‹#›</a:t>
            </a:fld>
            <a:endParaRPr lang="en-US"/>
          </a:p>
        </p:txBody>
      </p:sp>
    </p:spTree>
    <p:extLst>
      <p:ext uri="{BB962C8B-B14F-4D97-AF65-F5344CB8AC3E}">
        <p14:creationId xmlns:p14="http://schemas.microsoft.com/office/powerpoint/2010/main" val="4249491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0C8D-A937-F876-D94F-9303D3179F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12727F-A15A-DF0B-E39D-9FEA08126E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984CFA-8E69-DF1D-3ABD-FD23F24C7B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ABF230-BC4B-F510-D98D-ADC7BA49B251}"/>
              </a:ext>
            </a:extLst>
          </p:cNvPr>
          <p:cNvSpPr>
            <a:spLocks noGrp="1"/>
          </p:cNvSpPr>
          <p:nvPr>
            <p:ph type="dt" sz="half" idx="10"/>
          </p:nvPr>
        </p:nvSpPr>
        <p:spPr/>
        <p:txBody>
          <a:bodyPr/>
          <a:lstStyle/>
          <a:p>
            <a:fld id="{8B42BE3F-74F2-48C9-9F2A-744BFC7C7E8D}" type="datetimeFigureOut">
              <a:rPr lang="en-US" smtClean="0"/>
              <a:t>7/27/2022</a:t>
            </a:fld>
            <a:endParaRPr lang="en-US"/>
          </a:p>
        </p:txBody>
      </p:sp>
      <p:sp>
        <p:nvSpPr>
          <p:cNvPr id="6" name="Footer Placeholder 5">
            <a:extLst>
              <a:ext uri="{FF2B5EF4-FFF2-40B4-BE49-F238E27FC236}">
                <a16:creationId xmlns:a16="http://schemas.microsoft.com/office/drawing/2014/main" id="{AEEE202A-B86D-BBF9-A90A-7FD585A231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E648B7-B4D2-6FF3-29A0-DE11F5680F3D}"/>
              </a:ext>
            </a:extLst>
          </p:cNvPr>
          <p:cNvSpPr>
            <a:spLocks noGrp="1"/>
          </p:cNvSpPr>
          <p:nvPr>
            <p:ph type="sldNum" sz="quarter" idx="12"/>
          </p:nvPr>
        </p:nvSpPr>
        <p:spPr/>
        <p:txBody>
          <a:bodyPr/>
          <a:lstStyle/>
          <a:p>
            <a:fld id="{AAD529BD-B421-4B24-B606-BC01EAE4D2EE}" type="slidenum">
              <a:rPr lang="en-US" smtClean="0"/>
              <a:t>‹#›</a:t>
            </a:fld>
            <a:endParaRPr lang="en-US"/>
          </a:p>
        </p:txBody>
      </p:sp>
    </p:spTree>
    <p:extLst>
      <p:ext uri="{BB962C8B-B14F-4D97-AF65-F5344CB8AC3E}">
        <p14:creationId xmlns:p14="http://schemas.microsoft.com/office/powerpoint/2010/main" val="715909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4940E-11E1-A676-6D93-B4E394E9B5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F2942F-48E3-510A-5288-22E873B96B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73DDAA-AAD5-D159-A197-6AB9047C02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AD552D-F99F-9D90-613A-87A1E77D4E4D}"/>
              </a:ext>
            </a:extLst>
          </p:cNvPr>
          <p:cNvSpPr>
            <a:spLocks noGrp="1"/>
          </p:cNvSpPr>
          <p:nvPr>
            <p:ph type="dt" sz="half" idx="10"/>
          </p:nvPr>
        </p:nvSpPr>
        <p:spPr/>
        <p:txBody>
          <a:bodyPr/>
          <a:lstStyle/>
          <a:p>
            <a:fld id="{8B42BE3F-74F2-48C9-9F2A-744BFC7C7E8D}" type="datetimeFigureOut">
              <a:rPr lang="en-US" smtClean="0"/>
              <a:t>7/27/2022</a:t>
            </a:fld>
            <a:endParaRPr lang="en-US"/>
          </a:p>
        </p:txBody>
      </p:sp>
      <p:sp>
        <p:nvSpPr>
          <p:cNvPr id="6" name="Footer Placeholder 5">
            <a:extLst>
              <a:ext uri="{FF2B5EF4-FFF2-40B4-BE49-F238E27FC236}">
                <a16:creationId xmlns:a16="http://schemas.microsoft.com/office/drawing/2014/main" id="{86197279-9DCC-5697-729F-A603FDA015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156B41-D2F9-C33C-7A45-80F2C7B70BA2}"/>
              </a:ext>
            </a:extLst>
          </p:cNvPr>
          <p:cNvSpPr>
            <a:spLocks noGrp="1"/>
          </p:cNvSpPr>
          <p:nvPr>
            <p:ph type="sldNum" sz="quarter" idx="12"/>
          </p:nvPr>
        </p:nvSpPr>
        <p:spPr/>
        <p:txBody>
          <a:bodyPr/>
          <a:lstStyle/>
          <a:p>
            <a:fld id="{AAD529BD-B421-4B24-B606-BC01EAE4D2EE}" type="slidenum">
              <a:rPr lang="en-US" smtClean="0"/>
              <a:t>‹#›</a:t>
            </a:fld>
            <a:endParaRPr lang="en-US"/>
          </a:p>
        </p:txBody>
      </p:sp>
    </p:spTree>
    <p:extLst>
      <p:ext uri="{BB962C8B-B14F-4D97-AF65-F5344CB8AC3E}">
        <p14:creationId xmlns:p14="http://schemas.microsoft.com/office/powerpoint/2010/main" val="3068804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6E8ACA-35C6-5EE6-A0C1-0D7300A1DE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AEB335-8E26-0FC4-D2AD-0B49FBDCAC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B362C7-4E4E-A643-A632-4EB0F9D0E2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42BE3F-74F2-48C9-9F2A-744BFC7C7E8D}" type="datetimeFigureOut">
              <a:rPr lang="en-US" smtClean="0"/>
              <a:t>7/27/2022</a:t>
            </a:fld>
            <a:endParaRPr lang="en-US"/>
          </a:p>
        </p:txBody>
      </p:sp>
      <p:sp>
        <p:nvSpPr>
          <p:cNvPr id="5" name="Footer Placeholder 4">
            <a:extLst>
              <a:ext uri="{FF2B5EF4-FFF2-40B4-BE49-F238E27FC236}">
                <a16:creationId xmlns:a16="http://schemas.microsoft.com/office/drawing/2014/main" id="{6D5FA73D-7B12-1C39-8A7C-67DA992C4E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35DD93-0EBA-1B46-0770-C2955AD08C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D529BD-B421-4B24-B606-BC01EAE4D2EE}" type="slidenum">
              <a:rPr lang="en-US" smtClean="0"/>
              <a:t>‹#›</a:t>
            </a:fld>
            <a:endParaRPr lang="en-US"/>
          </a:p>
        </p:txBody>
      </p:sp>
    </p:spTree>
    <p:extLst>
      <p:ext uri="{BB962C8B-B14F-4D97-AF65-F5344CB8AC3E}">
        <p14:creationId xmlns:p14="http://schemas.microsoft.com/office/powerpoint/2010/main" val="3535877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96D49-AF77-8400-E221-0D503F6CAF18}"/>
              </a:ext>
            </a:extLst>
          </p:cNvPr>
          <p:cNvSpPr>
            <a:spLocks noGrp="1"/>
          </p:cNvSpPr>
          <p:nvPr>
            <p:ph type="ctrTitle"/>
          </p:nvPr>
        </p:nvSpPr>
        <p:spPr/>
        <p:txBody>
          <a:bodyPr/>
          <a:lstStyle/>
          <a:p>
            <a:r>
              <a:rPr lang="en-US" b="1" dirty="0">
                <a:solidFill>
                  <a:srgbClr val="FF0000"/>
                </a:solidFill>
              </a:rPr>
              <a:t>THREAD</a:t>
            </a:r>
          </a:p>
        </p:txBody>
      </p:sp>
    </p:spTree>
    <p:extLst>
      <p:ext uri="{BB962C8B-B14F-4D97-AF65-F5344CB8AC3E}">
        <p14:creationId xmlns:p14="http://schemas.microsoft.com/office/powerpoint/2010/main" val="3029117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5B5E64-4103-0012-3D68-53B07DC413D8}"/>
              </a:ext>
            </a:extLst>
          </p:cNvPr>
          <p:cNvPicPr>
            <a:picLocks noChangeAspect="1"/>
          </p:cNvPicPr>
          <p:nvPr/>
        </p:nvPicPr>
        <p:blipFill>
          <a:blip r:embed="rId2"/>
          <a:stretch>
            <a:fillRect/>
          </a:stretch>
        </p:blipFill>
        <p:spPr>
          <a:xfrm>
            <a:off x="2828778" y="371254"/>
            <a:ext cx="5943600" cy="3949065"/>
          </a:xfrm>
          <a:prstGeom prst="rect">
            <a:avLst/>
          </a:prstGeom>
        </p:spPr>
      </p:pic>
      <p:sp>
        <p:nvSpPr>
          <p:cNvPr id="5" name="Title 4">
            <a:extLst>
              <a:ext uri="{FF2B5EF4-FFF2-40B4-BE49-F238E27FC236}">
                <a16:creationId xmlns:a16="http://schemas.microsoft.com/office/drawing/2014/main" id="{C3B47758-2FAD-BA95-C1B5-DD3D7E0DD1D9}"/>
              </a:ext>
            </a:extLst>
          </p:cNvPr>
          <p:cNvSpPr>
            <a:spLocks noGrp="1"/>
          </p:cNvSpPr>
          <p:nvPr>
            <p:ph type="ctrTitle"/>
          </p:nvPr>
        </p:nvSpPr>
        <p:spPr>
          <a:xfrm>
            <a:off x="-120748" y="893763"/>
            <a:ext cx="2949526" cy="706437"/>
          </a:xfrm>
        </p:spPr>
        <p:txBody>
          <a:bodyPr>
            <a:normAutofit fontScale="90000"/>
          </a:bodyPr>
          <a:lstStyle/>
          <a:p>
            <a:r>
              <a:rPr lang="en-US" dirty="0">
                <a:solidFill>
                  <a:srgbClr val="FF0000"/>
                </a:solidFill>
              </a:rPr>
              <a:t>States</a:t>
            </a:r>
            <a:br>
              <a:rPr lang="en-US" dirty="0"/>
            </a:br>
            <a:endParaRPr lang="en-US" dirty="0"/>
          </a:p>
        </p:txBody>
      </p:sp>
      <p:sp>
        <p:nvSpPr>
          <p:cNvPr id="4" name="Subtitle 2">
            <a:extLst>
              <a:ext uri="{FF2B5EF4-FFF2-40B4-BE49-F238E27FC236}">
                <a16:creationId xmlns:a16="http://schemas.microsoft.com/office/drawing/2014/main" id="{2E6729F0-79DD-1670-8DAD-F1257C016D3C}"/>
              </a:ext>
            </a:extLst>
          </p:cNvPr>
          <p:cNvSpPr>
            <a:spLocks noGrp="1"/>
          </p:cNvSpPr>
          <p:nvPr>
            <p:ph type="subTitle" idx="1"/>
          </p:nvPr>
        </p:nvSpPr>
        <p:spPr>
          <a:xfrm>
            <a:off x="1228578" y="4488303"/>
            <a:ext cx="9144000" cy="1655762"/>
          </a:xfrm>
        </p:spPr>
        <p:txBody>
          <a:bodyPr>
            <a:normAutofit fontScale="55000" lnSpcReduction="20000"/>
          </a:bodyPr>
          <a:lstStyle/>
          <a:p>
            <a:pPr marL="0" marR="0">
              <a:lnSpc>
                <a:spcPct val="107000"/>
              </a:lnSpc>
              <a:spcBef>
                <a:spcPts val="0"/>
              </a:spcBef>
              <a:spcAft>
                <a:spcPts val="0"/>
              </a:spcAft>
            </a:pP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Mỗi</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một</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Thread</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đều</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đi</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qua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các</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giai</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đoạn</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khác</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nhau</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nó</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được</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sinh</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ra</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bắt</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đầu</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chạy</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và</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sẽ</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tự</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động</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hủy</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ngay</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sau</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đó</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Một</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vòng</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đời</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của</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Thread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được</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biểu</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diễn</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qua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sơ</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đồ</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sau</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đây</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Chúng</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ta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cùng</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nhau</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quan</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sát</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và</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giải</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thích</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một</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số</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khái</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niệm</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có</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trong</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sơ</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đồ</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này</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nhé</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New:</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Đây</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là</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trạng</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thái</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đầu</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tiên</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của</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một</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Thread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khi</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mới</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bắt</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đầu</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vòng</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đời</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của</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nó</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Trạng</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thái</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này</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tồn</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tại</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cho</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tới</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khi</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chương</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trình</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bắt</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đầu</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chạy</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Runnable:</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Khi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một</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Thread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được</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sinh</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và</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và</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bắt</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đầu</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chạy</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nó</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sẽ</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trở</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thành</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runnable.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Và</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ở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trong</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trạng</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thái</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này</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nó</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được</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xem</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như</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đang</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thực</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hiện</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tác</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vụ</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của</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chính</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mình</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Waiting:</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Đôi</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khi</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một</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thread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sẽ</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ở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trong</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trạng</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thái</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waiting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chờ</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đợi</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để</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một</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thread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khác</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thực</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hiện</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một</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tác</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vụ</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nào</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đó</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Và</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nó</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sẽ</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tự</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động</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chuyển</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về</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trạng</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thái</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runnable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chỉ</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khi</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thread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khác</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ra</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hiệu</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Và</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sau</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khi</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thread kia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thực</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hiện</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xong</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tác</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vụ</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của</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mình</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nó</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sẽ</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tự</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động</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khởi</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tạo</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và</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thực</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hiện</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nhiệm</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vụ</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của</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mình</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Timed waiting:</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Một</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thread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trong</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trạng</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thái</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runnable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có</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thể</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chuyển</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thành</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trạng</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thái</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timed waiting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trong</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một</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khoảng</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thời</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gian</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nào</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đó</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Thời</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gian</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này</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ngắn</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hay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dài</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tùy</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thuộc</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vào</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tốc</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độ</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xử</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lý</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của</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thread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trước</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đó</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Terminated:</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Một</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thread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trong</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trạng</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thái</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runnable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có</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thể</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đi</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vào</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trạng</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thái</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terminated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khi</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nó</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đã</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hoàn</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thành</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xong</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tất</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cả</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các</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tác</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vụ</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của</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nó</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29249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67644-ABBF-DC8B-CB9F-4D0AC3F84F6C}"/>
              </a:ext>
            </a:extLst>
          </p:cNvPr>
          <p:cNvSpPr>
            <a:spLocks noGrp="1"/>
          </p:cNvSpPr>
          <p:nvPr>
            <p:ph type="ctrTitle"/>
          </p:nvPr>
        </p:nvSpPr>
        <p:spPr>
          <a:xfrm>
            <a:off x="708073" y="3429000"/>
            <a:ext cx="9575409" cy="3429000"/>
          </a:xfrm>
        </p:spPr>
        <p:txBody>
          <a:bodyPr>
            <a:normAutofit fontScale="90000"/>
          </a:bodyPr>
          <a:lstStyle/>
          <a:p>
            <a:br>
              <a:rPr lang="en-US" sz="1800" b="1" i="0" dirty="0">
                <a:solidFill>
                  <a:srgbClr val="333333"/>
                </a:solidFill>
                <a:effectLst/>
                <a:latin typeface="arial" panose="020B0604020202020204" pitchFamily="34" charset="0"/>
              </a:rPr>
            </a:br>
            <a:br>
              <a:rPr lang="en-US" sz="1800" b="1" i="0" dirty="0">
                <a:solidFill>
                  <a:srgbClr val="333333"/>
                </a:solidFill>
                <a:effectLst/>
                <a:latin typeface="arial" panose="020B0604020202020204" pitchFamily="34" charset="0"/>
              </a:rPr>
            </a:br>
            <a:br>
              <a:rPr lang="en-US" sz="1800" b="1" i="0" dirty="0">
                <a:solidFill>
                  <a:srgbClr val="333333"/>
                </a:solidFill>
                <a:effectLst/>
                <a:latin typeface="arial" panose="020B0604020202020204" pitchFamily="34" charset="0"/>
              </a:rPr>
            </a:br>
            <a:br>
              <a:rPr lang="en-US" sz="1800" b="1" i="0" dirty="0">
                <a:solidFill>
                  <a:srgbClr val="333333"/>
                </a:solidFill>
                <a:effectLst/>
                <a:latin typeface="arial" panose="020B0604020202020204" pitchFamily="34" charset="0"/>
              </a:rPr>
            </a:br>
            <a:br>
              <a:rPr lang="en-US" sz="1800" b="1" i="0" dirty="0">
                <a:solidFill>
                  <a:srgbClr val="333333"/>
                </a:solidFill>
                <a:effectLst/>
                <a:latin typeface="arial" panose="020B0604020202020204" pitchFamily="34" charset="0"/>
              </a:rPr>
            </a:br>
            <a:br>
              <a:rPr lang="en-US" sz="1800" b="1" i="0" dirty="0">
                <a:solidFill>
                  <a:srgbClr val="333333"/>
                </a:solidFill>
                <a:effectLst/>
                <a:latin typeface="arial" panose="020B0604020202020204" pitchFamily="34" charset="0"/>
              </a:rPr>
            </a:br>
            <a:br>
              <a:rPr lang="en-US" sz="1800" b="1" i="0" dirty="0">
                <a:solidFill>
                  <a:srgbClr val="333333"/>
                </a:solidFill>
                <a:effectLst/>
                <a:latin typeface="arial" panose="020B0604020202020204" pitchFamily="34" charset="0"/>
              </a:rPr>
            </a:br>
            <a:br>
              <a:rPr lang="en-US" sz="1800" b="1" i="0" dirty="0">
                <a:solidFill>
                  <a:srgbClr val="333333"/>
                </a:solidFill>
                <a:effectLst/>
                <a:latin typeface="arial" panose="020B0604020202020204" pitchFamily="34" charset="0"/>
              </a:rPr>
            </a:br>
            <a:br>
              <a:rPr lang="en-US" sz="1800" b="1" i="0" dirty="0">
                <a:solidFill>
                  <a:srgbClr val="333333"/>
                </a:solidFill>
                <a:effectLst/>
                <a:latin typeface="arial" panose="020B0604020202020204" pitchFamily="34" charset="0"/>
              </a:rPr>
            </a:br>
            <a:br>
              <a:rPr lang="en-US" sz="1800" b="1" i="0" dirty="0">
                <a:solidFill>
                  <a:srgbClr val="333333"/>
                </a:solidFill>
                <a:effectLst/>
                <a:latin typeface="arial" panose="020B0604020202020204" pitchFamily="34" charset="0"/>
              </a:rPr>
            </a:br>
            <a:br>
              <a:rPr lang="en-US" sz="1800" b="1" i="0" dirty="0">
                <a:solidFill>
                  <a:srgbClr val="333333"/>
                </a:solidFill>
                <a:effectLst/>
                <a:latin typeface="arial" panose="020B0604020202020204" pitchFamily="34" charset="0"/>
              </a:rPr>
            </a:br>
            <a:br>
              <a:rPr lang="en-US" sz="1800" b="1" i="0" dirty="0">
                <a:solidFill>
                  <a:srgbClr val="333333"/>
                </a:solidFill>
                <a:effectLst/>
                <a:latin typeface="arial" panose="020B0604020202020204" pitchFamily="34" charset="0"/>
              </a:rPr>
            </a:br>
            <a:br>
              <a:rPr lang="en-US" sz="1800" b="1" i="0" dirty="0">
                <a:solidFill>
                  <a:srgbClr val="333333"/>
                </a:solidFill>
                <a:effectLst/>
                <a:latin typeface="arial" panose="020B0604020202020204" pitchFamily="34" charset="0"/>
              </a:rPr>
            </a:br>
            <a:br>
              <a:rPr lang="en-US" sz="1800" b="1" i="0" dirty="0">
                <a:solidFill>
                  <a:srgbClr val="333333"/>
                </a:solidFill>
                <a:effectLst/>
                <a:latin typeface="arial" panose="020B0604020202020204" pitchFamily="34" charset="0"/>
              </a:rPr>
            </a:br>
            <a:br>
              <a:rPr lang="en-US" sz="1800" b="1" i="0" dirty="0">
                <a:solidFill>
                  <a:srgbClr val="333333"/>
                </a:solidFill>
                <a:effectLst/>
                <a:latin typeface="arial" panose="020B0604020202020204" pitchFamily="34" charset="0"/>
              </a:rPr>
            </a:br>
            <a:br>
              <a:rPr lang="en-US" sz="1800" b="1" i="0" dirty="0">
                <a:solidFill>
                  <a:srgbClr val="333333"/>
                </a:solidFill>
                <a:effectLst/>
                <a:latin typeface="arial" panose="020B0604020202020204" pitchFamily="34" charset="0"/>
              </a:rPr>
            </a:br>
            <a:br>
              <a:rPr lang="en-US" sz="1800" b="1" i="0" dirty="0">
                <a:solidFill>
                  <a:srgbClr val="333333"/>
                </a:solidFill>
                <a:effectLst/>
                <a:latin typeface="arial" panose="020B0604020202020204" pitchFamily="34" charset="0"/>
              </a:rPr>
            </a:br>
            <a:br>
              <a:rPr lang="en-US" sz="1800" b="1" i="0" dirty="0">
                <a:solidFill>
                  <a:srgbClr val="333333"/>
                </a:solidFill>
                <a:effectLst/>
                <a:latin typeface="arial" panose="020B0604020202020204" pitchFamily="34" charset="0"/>
              </a:rPr>
            </a:br>
            <a:br>
              <a:rPr lang="en-US" sz="1800" b="1" i="0" dirty="0">
                <a:solidFill>
                  <a:srgbClr val="333333"/>
                </a:solidFill>
                <a:effectLst/>
                <a:latin typeface="arial" panose="020B0604020202020204" pitchFamily="34" charset="0"/>
              </a:rPr>
            </a:br>
            <a:br>
              <a:rPr lang="en-US" sz="1800" b="1" i="0" dirty="0">
                <a:solidFill>
                  <a:srgbClr val="333333"/>
                </a:solidFill>
                <a:effectLst/>
                <a:latin typeface="arial" panose="020B0604020202020204" pitchFamily="34" charset="0"/>
              </a:rPr>
            </a:br>
            <a:br>
              <a:rPr lang="en-US" sz="1800" b="1" i="0" dirty="0">
                <a:solidFill>
                  <a:srgbClr val="333333"/>
                </a:solidFill>
                <a:effectLst/>
                <a:latin typeface="arial" panose="020B0604020202020204" pitchFamily="34" charset="0"/>
              </a:rPr>
            </a:br>
            <a:br>
              <a:rPr lang="en-US" sz="1800" b="1" i="0" dirty="0">
                <a:solidFill>
                  <a:srgbClr val="333333"/>
                </a:solidFill>
                <a:effectLst/>
                <a:latin typeface="arial" panose="020B0604020202020204" pitchFamily="34" charset="0"/>
              </a:rPr>
            </a:br>
            <a:br>
              <a:rPr lang="en-US" sz="1800" b="1" i="0" dirty="0">
                <a:solidFill>
                  <a:srgbClr val="333333"/>
                </a:solidFill>
                <a:effectLst/>
                <a:latin typeface="arial" panose="020B0604020202020204" pitchFamily="34" charset="0"/>
              </a:rPr>
            </a:br>
            <a:br>
              <a:rPr lang="en-US" sz="1800" b="1" i="0" dirty="0">
                <a:solidFill>
                  <a:srgbClr val="333333"/>
                </a:solidFill>
                <a:effectLst/>
                <a:latin typeface="arial" panose="020B0604020202020204" pitchFamily="34" charset="0"/>
              </a:rPr>
            </a:br>
            <a:br>
              <a:rPr lang="en-US" sz="1800" b="1" i="0" dirty="0">
                <a:solidFill>
                  <a:srgbClr val="333333"/>
                </a:solidFill>
                <a:effectLst/>
                <a:latin typeface="arial" panose="020B0604020202020204" pitchFamily="34" charset="0"/>
              </a:rPr>
            </a:br>
            <a:br>
              <a:rPr lang="en-US" sz="1800" b="1" i="0" dirty="0">
                <a:solidFill>
                  <a:srgbClr val="333333"/>
                </a:solidFill>
                <a:effectLst/>
                <a:latin typeface="arial" panose="020B0604020202020204" pitchFamily="34" charset="0"/>
              </a:rPr>
            </a:br>
            <a:br>
              <a:rPr lang="en-US" sz="1800" b="1" i="0" dirty="0">
                <a:solidFill>
                  <a:srgbClr val="333333"/>
                </a:solidFill>
                <a:effectLst/>
                <a:latin typeface="arial" panose="020B0604020202020204" pitchFamily="34" charset="0"/>
              </a:rPr>
            </a:br>
            <a:br>
              <a:rPr lang="en-US" sz="1800" b="1" i="0" dirty="0">
                <a:solidFill>
                  <a:srgbClr val="333333"/>
                </a:solidFill>
                <a:effectLst/>
                <a:latin typeface="arial" panose="020B0604020202020204" pitchFamily="34" charset="0"/>
              </a:rPr>
            </a:br>
            <a:br>
              <a:rPr lang="en-US" sz="1800" b="1" i="0" dirty="0">
                <a:solidFill>
                  <a:srgbClr val="333333"/>
                </a:solidFill>
                <a:effectLst/>
                <a:latin typeface="arial" panose="020B0604020202020204" pitchFamily="34" charset="0"/>
              </a:rPr>
            </a:br>
            <a:br>
              <a:rPr lang="en-US" sz="1800" b="1" i="0" dirty="0">
                <a:solidFill>
                  <a:srgbClr val="333333"/>
                </a:solidFill>
                <a:effectLst/>
                <a:latin typeface="arial" panose="020B0604020202020204" pitchFamily="34" charset="0"/>
              </a:rPr>
            </a:br>
            <a:br>
              <a:rPr lang="en-US" sz="1800" b="1" i="0" dirty="0">
                <a:solidFill>
                  <a:srgbClr val="333333"/>
                </a:solidFill>
                <a:effectLst/>
                <a:latin typeface="arial" panose="020B0604020202020204" pitchFamily="34" charset="0"/>
              </a:rPr>
            </a:br>
            <a:r>
              <a:rPr lang="vi-VN" sz="1800" b="1" i="0" dirty="0">
                <a:solidFill>
                  <a:srgbClr val="333333"/>
                </a:solidFill>
                <a:effectLst/>
                <a:latin typeface="arial" panose="020B0604020202020204" pitchFamily="34" charset="0"/>
              </a:rPr>
              <a:t>Một số phương thức quan trọng có sẵn trong lớp Thread của ngôn ngữ Java</a:t>
            </a:r>
            <a:br>
              <a:rPr lang="vi-VN" b="0" i="0" dirty="0">
                <a:solidFill>
                  <a:srgbClr val="333333"/>
                </a:solidFill>
                <a:effectLst/>
                <a:latin typeface="Roboto Slab"/>
              </a:rPr>
            </a:br>
            <a:r>
              <a:rPr lang="vi-VN" sz="1800" b="1" i="0" dirty="0">
                <a:solidFill>
                  <a:srgbClr val="333333"/>
                </a:solidFill>
                <a:effectLst/>
                <a:latin typeface="arial" panose="020B0604020202020204" pitchFamily="34" charset="0"/>
              </a:rPr>
              <a:t>public void start()</a:t>
            </a:r>
            <a:r>
              <a:rPr lang="vi-VN" sz="1800" b="0" i="0" dirty="0">
                <a:solidFill>
                  <a:srgbClr val="333333"/>
                </a:solidFill>
                <a:effectLst/>
                <a:latin typeface="arial" panose="020B0604020202020204" pitchFamily="34" charset="0"/>
              </a:rPr>
              <a:t>: Bắt đầu thread trong một path riêng rẽ, sau đó triệu hồi phương thức run() trên đối tượng Thread này</a:t>
            </a:r>
            <a:br>
              <a:rPr lang="vi-VN" b="0" i="0" dirty="0">
                <a:solidFill>
                  <a:srgbClr val="333333"/>
                </a:solidFill>
                <a:effectLst/>
                <a:latin typeface="Open Sans" panose="020B0606030504020204" pitchFamily="34" charset="0"/>
              </a:rPr>
            </a:br>
            <a:r>
              <a:rPr lang="vi-VN" sz="1800" b="1" i="0" dirty="0">
                <a:solidFill>
                  <a:srgbClr val="333333"/>
                </a:solidFill>
                <a:effectLst/>
                <a:latin typeface="arial" panose="020B0604020202020204" pitchFamily="34" charset="0"/>
              </a:rPr>
              <a:t>public void run(): </a:t>
            </a:r>
            <a:r>
              <a:rPr lang="vi-VN" sz="1800" b="0" i="0" dirty="0">
                <a:solidFill>
                  <a:srgbClr val="333333"/>
                </a:solidFill>
                <a:effectLst/>
                <a:latin typeface="arial" panose="020B0604020202020204" pitchFamily="34" charset="0"/>
              </a:rPr>
              <a:t>Nếu đối tượng Thread này được khởi tạo bởi sử dụng một đối tượng Runnable, phương thức run() sẽ được triệu hồi </a:t>
            </a:r>
            <a:br>
              <a:rPr lang="vi-VN" b="0" i="0" dirty="0">
                <a:solidFill>
                  <a:srgbClr val="333333"/>
                </a:solidFill>
                <a:effectLst/>
                <a:latin typeface="Open Sans" panose="020B0606030504020204" pitchFamily="34" charset="0"/>
              </a:rPr>
            </a:br>
            <a:r>
              <a:rPr lang="vi-VN" sz="1800" b="1" i="0" dirty="0">
                <a:solidFill>
                  <a:srgbClr val="333333"/>
                </a:solidFill>
                <a:effectLst/>
                <a:latin typeface="arial" panose="020B0604020202020204" pitchFamily="34" charset="0"/>
              </a:rPr>
              <a:t>public final void setName(String name): </a:t>
            </a:r>
            <a:r>
              <a:rPr lang="vi-VN" sz="1800" b="0" i="0" dirty="0">
                <a:solidFill>
                  <a:srgbClr val="333333"/>
                </a:solidFill>
                <a:effectLst/>
                <a:latin typeface="arial" panose="020B0604020202020204" pitchFamily="34" charset="0"/>
              </a:rPr>
              <a:t>Thay đổi tên của đối tượng Thread. Cũng có một phương thức getName() để thu nhận tên này</a:t>
            </a:r>
            <a:br>
              <a:rPr lang="vi-VN" b="0" i="0" dirty="0">
                <a:solidFill>
                  <a:srgbClr val="333333"/>
                </a:solidFill>
                <a:effectLst/>
                <a:latin typeface="Open Sans" panose="020B0606030504020204" pitchFamily="34" charset="0"/>
              </a:rPr>
            </a:br>
            <a:r>
              <a:rPr lang="vi-VN" sz="1800" b="1" i="0" dirty="0">
                <a:solidFill>
                  <a:srgbClr val="333333"/>
                </a:solidFill>
                <a:effectLst/>
                <a:latin typeface="arial" panose="020B0604020202020204" pitchFamily="34" charset="0"/>
              </a:rPr>
              <a:t>public final void setPriority(int priority): </a:t>
            </a:r>
            <a:r>
              <a:rPr lang="vi-VN" sz="1800" b="0" i="0" dirty="0">
                <a:solidFill>
                  <a:srgbClr val="333333"/>
                </a:solidFill>
                <a:effectLst/>
                <a:latin typeface="arial" panose="020B0604020202020204" pitchFamily="34" charset="0"/>
              </a:rPr>
              <a:t>Thiết lập quyền ưu tiên của đối tượng Thread này. Giá trị có thể có nằm trong khoảng từ 1 tới 10</a:t>
            </a:r>
            <a:br>
              <a:rPr lang="vi-VN" b="0" i="0" dirty="0">
                <a:solidFill>
                  <a:srgbClr val="333333"/>
                </a:solidFill>
                <a:effectLst/>
                <a:latin typeface="Open Sans" panose="020B0606030504020204" pitchFamily="34" charset="0"/>
              </a:rPr>
            </a:br>
            <a:r>
              <a:rPr lang="vi-VN" sz="1800" b="1" i="0" dirty="0">
                <a:solidFill>
                  <a:srgbClr val="333333"/>
                </a:solidFill>
                <a:effectLst/>
                <a:latin typeface="arial" panose="020B0604020202020204" pitchFamily="34" charset="0"/>
              </a:rPr>
              <a:t>public final void setDaemon(boolean in): </a:t>
            </a:r>
            <a:r>
              <a:rPr lang="vi-VN" sz="1800" b="0" i="0" dirty="0">
                <a:solidFill>
                  <a:srgbClr val="333333"/>
                </a:solidFill>
                <a:effectLst/>
                <a:latin typeface="arial" panose="020B0604020202020204" pitchFamily="34" charset="0"/>
              </a:rPr>
              <a:t>Một tham số true chứng tỏ Thread này như là một Daemon thread</a:t>
            </a:r>
            <a:br>
              <a:rPr lang="vi-VN" b="0" i="0" dirty="0">
                <a:solidFill>
                  <a:srgbClr val="333333"/>
                </a:solidFill>
                <a:effectLst/>
                <a:latin typeface="Open Sans" panose="020B0606030504020204" pitchFamily="34" charset="0"/>
              </a:rPr>
            </a:br>
            <a:r>
              <a:rPr lang="vi-VN" sz="1800" b="1" i="0" dirty="0">
                <a:solidFill>
                  <a:srgbClr val="333333"/>
                </a:solidFill>
                <a:effectLst/>
                <a:latin typeface="arial" panose="020B0604020202020204" pitchFamily="34" charset="0"/>
              </a:rPr>
              <a:t>public final void join(long millis): </a:t>
            </a:r>
            <a:r>
              <a:rPr lang="vi-VN" sz="1800" b="0" i="0" dirty="0">
                <a:solidFill>
                  <a:srgbClr val="333333"/>
                </a:solidFill>
                <a:effectLst/>
                <a:latin typeface="arial" panose="020B0604020202020204" pitchFamily="34" charset="0"/>
              </a:rPr>
              <a:t>Thread hiện tại triệu hồi phương thức này trên thread thứ hai, làm cho Thread hiện tại block tới khi thread thứ hai kết thúc hoặc sau một số lượng mili giây đã xác định</a:t>
            </a:r>
            <a:br>
              <a:rPr lang="vi-VN" b="0" i="0" dirty="0">
                <a:solidFill>
                  <a:srgbClr val="333333"/>
                </a:solidFill>
                <a:effectLst/>
                <a:latin typeface="Open Sans" panose="020B0606030504020204" pitchFamily="34" charset="0"/>
              </a:rPr>
            </a:br>
            <a:r>
              <a:rPr lang="vi-VN" sz="1800" b="1" i="0" dirty="0">
                <a:solidFill>
                  <a:srgbClr val="333333"/>
                </a:solidFill>
                <a:effectLst/>
                <a:latin typeface="arial" panose="020B0604020202020204" pitchFamily="34" charset="0"/>
              </a:rPr>
              <a:t>public void interrupt(): </a:t>
            </a:r>
            <a:r>
              <a:rPr lang="vi-VN" sz="1800" b="0" i="0" dirty="0">
                <a:solidFill>
                  <a:srgbClr val="333333"/>
                </a:solidFill>
                <a:effectLst/>
                <a:latin typeface="arial" panose="020B0604020202020204" pitchFamily="34" charset="0"/>
              </a:rPr>
              <a:t>Ngắt thread này, làm cho nó tiếp tục thực thi nếu nó bị block vì bất cứ lý do gì</a:t>
            </a:r>
            <a:br>
              <a:rPr lang="vi-VN" b="0" i="0" dirty="0">
                <a:solidFill>
                  <a:srgbClr val="333333"/>
                </a:solidFill>
                <a:effectLst/>
                <a:latin typeface="Open Sans" panose="020B0606030504020204" pitchFamily="34" charset="0"/>
              </a:rPr>
            </a:br>
            <a:r>
              <a:rPr lang="vi-VN" sz="1800" b="1" i="0" dirty="0">
                <a:solidFill>
                  <a:srgbClr val="333333"/>
                </a:solidFill>
                <a:effectLst/>
                <a:latin typeface="arial" panose="020B0604020202020204" pitchFamily="34" charset="0"/>
              </a:rPr>
              <a:t>public final boolean isAlive(): </a:t>
            </a:r>
            <a:r>
              <a:rPr lang="vi-VN" sz="1800" b="0" i="0" dirty="0">
                <a:solidFill>
                  <a:srgbClr val="333333"/>
                </a:solidFill>
                <a:effectLst/>
                <a:latin typeface="arial" panose="020B0604020202020204" pitchFamily="34" charset="0"/>
              </a:rPr>
              <a:t>Trả về true nếu thread này là alive, mà là bất cứ thời gian nào sau khi thread này đã được bắt đầu nhưng trước khi nó run tới khi kết thúc</a:t>
            </a:r>
            <a:br>
              <a:rPr lang="vi-VN" b="0" i="0" dirty="0">
                <a:solidFill>
                  <a:srgbClr val="333333"/>
                </a:solidFill>
                <a:effectLst/>
                <a:latin typeface="Open Sans" panose="020B0606030504020204" pitchFamily="34" charset="0"/>
              </a:rPr>
            </a:br>
            <a:r>
              <a:rPr lang="vi-VN" sz="1800" b="1" i="0" dirty="0">
                <a:solidFill>
                  <a:srgbClr val="333333"/>
                </a:solidFill>
                <a:effectLst/>
                <a:latin typeface="arial" panose="020B0604020202020204" pitchFamily="34" charset="0"/>
              </a:rPr>
              <a:t>public static void yield(): </a:t>
            </a:r>
            <a:r>
              <a:rPr lang="vi-VN" sz="1800" b="0" i="0" dirty="0">
                <a:solidFill>
                  <a:srgbClr val="333333"/>
                </a:solidFill>
                <a:effectLst/>
                <a:latin typeface="arial" panose="020B0604020202020204" pitchFamily="34" charset="0"/>
              </a:rPr>
              <a:t>Làm cho thread đang chạy hiện tại chuyển tới bất kỳ thread nào khác có cùng quyền ưu tiên mà đang đợi để được ghi lịch trình</a:t>
            </a:r>
            <a:br>
              <a:rPr lang="vi-VN" b="0" i="0" dirty="0">
                <a:solidFill>
                  <a:srgbClr val="333333"/>
                </a:solidFill>
                <a:effectLst/>
                <a:latin typeface="Open Sans" panose="020B0606030504020204" pitchFamily="34" charset="0"/>
              </a:rPr>
            </a:br>
            <a:r>
              <a:rPr lang="vi-VN" sz="1800" b="1" i="0" dirty="0">
                <a:solidFill>
                  <a:srgbClr val="333333"/>
                </a:solidFill>
                <a:effectLst/>
                <a:latin typeface="arial" panose="020B0604020202020204" pitchFamily="34" charset="0"/>
              </a:rPr>
              <a:t>public static void sleep(long millis): </a:t>
            </a:r>
            <a:r>
              <a:rPr lang="vi-VN" sz="1800" b="0" i="0" dirty="0">
                <a:solidFill>
                  <a:srgbClr val="333333"/>
                </a:solidFill>
                <a:effectLst/>
                <a:latin typeface="arial" panose="020B0604020202020204" pitchFamily="34" charset="0"/>
              </a:rPr>
              <a:t>Làm cho thread đang chạy hiện tại block trong ít nhất một số lượng mili giây đã xác định</a:t>
            </a:r>
            <a:br>
              <a:rPr lang="vi-VN" b="0" i="0" dirty="0">
                <a:solidFill>
                  <a:srgbClr val="333333"/>
                </a:solidFill>
                <a:effectLst/>
                <a:latin typeface="Open Sans" panose="020B0606030504020204" pitchFamily="34" charset="0"/>
              </a:rPr>
            </a:br>
            <a:r>
              <a:rPr lang="vi-VN" sz="1800" b="1" i="0" dirty="0">
                <a:solidFill>
                  <a:srgbClr val="333333"/>
                </a:solidFill>
                <a:effectLst/>
                <a:latin typeface="arial" panose="020B0604020202020204" pitchFamily="34" charset="0"/>
              </a:rPr>
              <a:t>public static boolean holdsLock(Object x): </a:t>
            </a:r>
            <a:r>
              <a:rPr lang="vi-VN" sz="1800" b="0" i="0" dirty="0">
                <a:solidFill>
                  <a:srgbClr val="333333"/>
                </a:solidFill>
                <a:effectLst/>
                <a:latin typeface="arial" panose="020B0604020202020204" pitchFamily="34" charset="0"/>
              </a:rPr>
              <a:t>Trả về true nếu thread giữ lock trên Object đã cho</a:t>
            </a:r>
            <a:br>
              <a:rPr lang="vi-VN" b="0" i="0" dirty="0">
                <a:solidFill>
                  <a:srgbClr val="333333"/>
                </a:solidFill>
                <a:effectLst/>
                <a:latin typeface="Open Sans" panose="020B0606030504020204" pitchFamily="34" charset="0"/>
              </a:rPr>
            </a:br>
            <a:r>
              <a:rPr lang="vi-VN" sz="1800" b="1" i="0" dirty="0">
                <a:solidFill>
                  <a:srgbClr val="333333"/>
                </a:solidFill>
                <a:effectLst/>
                <a:latin typeface="arial" panose="020B0604020202020204" pitchFamily="34" charset="0"/>
              </a:rPr>
              <a:t>public static Thread currentThread(): </a:t>
            </a:r>
            <a:r>
              <a:rPr lang="vi-VN" sz="1800" b="0" i="0" dirty="0">
                <a:solidFill>
                  <a:srgbClr val="333333"/>
                </a:solidFill>
                <a:effectLst/>
                <a:latin typeface="arial" panose="020B0604020202020204" pitchFamily="34" charset="0"/>
              </a:rPr>
              <a:t>Trả về một tham chiếu tới thread đang chạy hiện tại, mà là thread mà triệu hồi phương thức này</a:t>
            </a:r>
            <a:br>
              <a:rPr lang="vi-VN" b="0" i="0" dirty="0">
                <a:solidFill>
                  <a:srgbClr val="333333"/>
                </a:solidFill>
                <a:effectLst/>
                <a:latin typeface="Open Sans" panose="020B0606030504020204" pitchFamily="34" charset="0"/>
              </a:rPr>
            </a:br>
            <a:r>
              <a:rPr lang="vi-VN" sz="1800" b="1" i="0" dirty="0">
                <a:solidFill>
                  <a:srgbClr val="333333"/>
                </a:solidFill>
                <a:effectLst/>
                <a:latin typeface="arial" panose="020B0604020202020204" pitchFamily="34" charset="0"/>
              </a:rPr>
              <a:t>public static void dumpStack(): </a:t>
            </a:r>
            <a:r>
              <a:rPr lang="vi-VN" sz="1800" b="0" i="0" dirty="0">
                <a:solidFill>
                  <a:srgbClr val="333333"/>
                </a:solidFill>
                <a:effectLst/>
                <a:latin typeface="arial" panose="020B0604020202020204" pitchFamily="34" charset="0"/>
              </a:rPr>
              <a:t>In ra stack trace cho thread đang chạy hiện tại. Nó rất hữu ích khi debugging một ứng dụng đa luồng</a:t>
            </a:r>
            <a:br>
              <a:rPr lang="vi-VN" b="0" i="0" dirty="0">
                <a:solidFill>
                  <a:srgbClr val="333333"/>
                </a:solidFill>
                <a:effectLst/>
                <a:latin typeface="Open Sans" panose="020B0606030504020204" pitchFamily="34" charset="0"/>
              </a:rPr>
            </a:br>
            <a:endParaRPr lang="en-US" dirty="0"/>
          </a:p>
        </p:txBody>
      </p:sp>
    </p:spTree>
    <p:extLst>
      <p:ext uri="{BB962C8B-B14F-4D97-AF65-F5344CB8AC3E}">
        <p14:creationId xmlns:p14="http://schemas.microsoft.com/office/powerpoint/2010/main" val="3060389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307CFB4-37BE-116E-A058-4734D865DECF}"/>
              </a:ext>
            </a:extLst>
          </p:cNvPr>
          <p:cNvSpPr>
            <a:spLocks noChangeArrowheads="1"/>
          </p:cNvSpPr>
          <p:nvPr/>
        </p:nvSpPr>
        <p:spPr bwMode="auto">
          <a:xfrm>
            <a:off x="703385" y="11394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Monaco"/>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Monaco"/>
              </a:rPr>
              <a:t>    </a:t>
            </a:r>
            <a:r>
              <a:rPr kumimoji="0" lang="en-US" altLang="en-US" sz="1000" b="1" i="0" u="none" strike="noStrike" cap="none" normalizeH="0" baseline="0" dirty="0">
                <a:ln>
                  <a:noFill/>
                </a:ln>
                <a:solidFill>
                  <a:srgbClr val="006699"/>
                </a:solidFill>
                <a:effectLst/>
                <a:latin typeface="Monaco"/>
              </a:rPr>
              <a:t>public</a:t>
            </a:r>
            <a:r>
              <a:rPr kumimoji="0" lang="en-US" altLang="en-US" sz="1200" b="0" i="0" u="none" strike="noStrike" cap="none" normalizeH="0" baseline="0" dirty="0">
                <a:ln>
                  <a:noFill/>
                </a:ln>
                <a:solidFill>
                  <a:srgbClr val="222222"/>
                </a:solidFill>
                <a:effectLst/>
                <a:latin typeface="Monaco"/>
              </a:rPr>
              <a:t> </a:t>
            </a:r>
            <a:r>
              <a:rPr kumimoji="0" lang="en-US" altLang="en-US" sz="1000" b="1" i="0" u="none" strike="noStrike" cap="none" normalizeH="0" baseline="0" dirty="0">
                <a:ln>
                  <a:noFill/>
                </a:ln>
                <a:solidFill>
                  <a:srgbClr val="006699"/>
                </a:solidFill>
                <a:effectLst/>
                <a:latin typeface="Monaco"/>
              </a:rPr>
              <a:t>void</a:t>
            </a:r>
            <a:r>
              <a:rPr kumimoji="0" lang="en-US" altLang="en-US" sz="1200" b="0" i="0" u="none" strike="noStrike" cap="none" normalizeH="0" baseline="0" dirty="0">
                <a:ln>
                  <a:noFill/>
                </a:ln>
                <a:solidFill>
                  <a:srgbClr val="222222"/>
                </a:solidFill>
                <a:effectLst/>
                <a:latin typeface="Monaco"/>
              </a:rPr>
              <a:t> </a:t>
            </a:r>
            <a:r>
              <a:rPr kumimoji="0" lang="en-US" altLang="en-US" sz="1000" b="0" i="0" u="none" strike="noStrike" cap="none" normalizeH="0" baseline="0" dirty="0">
                <a:ln>
                  <a:noFill/>
                </a:ln>
                <a:solidFill>
                  <a:srgbClr val="000000"/>
                </a:solidFill>
                <a:effectLst/>
                <a:latin typeface="Monaco"/>
              </a:rPr>
              <a:t>run()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Monaco"/>
              </a:rPr>
              <a:t>    </a:t>
            </a:r>
            <a:r>
              <a:rPr kumimoji="0" lang="en-US" altLang="en-US" sz="1000" b="0" i="0" u="none" strike="noStrike" cap="none" normalizeH="0" baseline="0" dirty="0">
                <a:ln>
                  <a:noFill/>
                </a:ln>
                <a:solidFill>
                  <a:srgbClr val="000000"/>
                </a:solidFill>
                <a:effectLst/>
                <a:latin typeface="Monaco"/>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Monaco"/>
              </a:rPr>
              <a:t>        </a:t>
            </a:r>
            <a:r>
              <a:rPr kumimoji="0" lang="en-US" altLang="en-US" sz="1000" b="0" i="0" u="none" strike="noStrike" cap="none" normalizeH="0" baseline="0" dirty="0" err="1">
                <a:ln>
                  <a:noFill/>
                </a:ln>
                <a:solidFill>
                  <a:srgbClr val="000000"/>
                </a:solidFill>
                <a:effectLst/>
                <a:latin typeface="Monaco"/>
              </a:rPr>
              <a:t>System.out.println</a:t>
            </a:r>
            <a:r>
              <a:rPr kumimoji="0" lang="en-US" altLang="en-US" sz="1000" b="0" i="0" u="none" strike="noStrike" cap="none" normalizeH="0" baseline="0" dirty="0">
                <a:ln>
                  <a:noFill/>
                </a:ln>
                <a:solidFill>
                  <a:srgbClr val="000000"/>
                </a:solidFill>
                <a:effectLst/>
                <a:latin typeface="Monaco"/>
              </a:rPr>
              <a:t>(</a:t>
            </a:r>
            <a:r>
              <a:rPr kumimoji="0" lang="en-US" altLang="en-US" sz="1000" b="0" i="0" u="none" strike="noStrike" cap="none" normalizeH="0" baseline="0" dirty="0">
                <a:ln>
                  <a:noFill/>
                </a:ln>
                <a:solidFill>
                  <a:srgbClr val="0000FF"/>
                </a:solidFill>
                <a:effectLst/>
                <a:latin typeface="Monaco"/>
              </a:rPr>
              <a:t>"Thread is running..."</a:t>
            </a:r>
            <a:r>
              <a:rPr kumimoji="0" lang="en-US" altLang="en-US" sz="1000" b="0" i="0" u="none" strike="noStrike" cap="none" normalizeH="0" baseline="0" dirty="0">
                <a:ln>
                  <a:noFill/>
                </a:ln>
                <a:solidFill>
                  <a:srgbClr val="000000"/>
                </a:solidFill>
                <a:effectLst/>
                <a:latin typeface="Monaco"/>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Monaco"/>
              </a:rPr>
              <a:t>    </a:t>
            </a:r>
            <a:r>
              <a:rPr kumimoji="0" lang="en-US" altLang="en-US" sz="1000" b="0" i="0" u="none" strike="noStrike" cap="none" normalizeH="0" baseline="0" dirty="0">
                <a:ln>
                  <a:noFill/>
                </a:ln>
                <a:solidFill>
                  <a:srgbClr val="000000"/>
                </a:solidFill>
                <a:effectLst/>
                <a:latin typeface="Monaco"/>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Monaco"/>
              </a:rPr>
              <a:t>    </a:t>
            </a:r>
            <a:r>
              <a:rPr kumimoji="0" lang="en-US" altLang="en-US" sz="1000" b="1" i="0" u="none" strike="noStrike" cap="none" normalizeH="0" baseline="0" dirty="0">
                <a:ln>
                  <a:noFill/>
                </a:ln>
                <a:solidFill>
                  <a:srgbClr val="006699"/>
                </a:solidFill>
                <a:effectLst/>
                <a:latin typeface="Monaco"/>
              </a:rPr>
              <a:t>public</a:t>
            </a:r>
            <a:r>
              <a:rPr kumimoji="0" lang="en-US" altLang="en-US" sz="1200" b="0" i="0" u="none" strike="noStrike" cap="none" normalizeH="0" baseline="0" dirty="0">
                <a:ln>
                  <a:noFill/>
                </a:ln>
                <a:solidFill>
                  <a:srgbClr val="222222"/>
                </a:solidFill>
                <a:effectLst/>
                <a:latin typeface="Monaco"/>
              </a:rPr>
              <a:t> </a:t>
            </a:r>
            <a:r>
              <a:rPr kumimoji="0" lang="en-US" altLang="en-US" sz="1000" b="1" i="0" u="none" strike="noStrike" cap="none" normalizeH="0" baseline="0" dirty="0">
                <a:ln>
                  <a:noFill/>
                </a:ln>
                <a:solidFill>
                  <a:srgbClr val="006699"/>
                </a:solidFill>
                <a:effectLst/>
                <a:latin typeface="Monaco"/>
              </a:rPr>
              <a:t>static</a:t>
            </a:r>
            <a:r>
              <a:rPr kumimoji="0" lang="en-US" altLang="en-US" sz="1200" b="0" i="0" u="none" strike="noStrike" cap="none" normalizeH="0" baseline="0" dirty="0">
                <a:ln>
                  <a:noFill/>
                </a:ln>
                <a:solidFill>
                  <a:srgbClr val="222222"/>
                </a:solidFill>
                <a:effectLst/>
                <a:latin typeface="Monaco"/>
              </a:rPr>
              <a:t> </a:t>
            </a:r>
            <a:r>
              <a:rPr kumimoji="0" lang="en-US" altLang="en-US" sz="1000" b="1" i="0" u="none" strike="noStrike" cap="none" normalizeH="0" baseline="0" dirty="0">
                <a:ln>
                  <a:noFill/>
                </a:ln>
                <a:solidFill>
                  <a:srgbClr val="006699"/>
                </a:solidFill>
                <a:effectLst/>
                <a:latin typeface="Monaco"/>
              </a:rPr>
              <a:t>void</a:t>
            </a:r>
            <a:r>
              <a:rPr kumimoji="0" lang="en-US" altLang="en-US" sz="1200" b="0" i="0" u="none" strike="noStrike" cap="none" normalizeH="0" baseline="0" dirty="0">
                <a:ln>
                  <a:noFill/>
                </a:ln>
                <a:solidFill>
                  <a:srgbClr val="222222"/>
                </a:solidFill>
                <a:effectLst/>
                <a:latin typeface="Monaco"/>
              </a:rPr>
              <a:t> </a:t>
            </a:r>
            <a:r>
              <a:rPr kumimoji="0" lang="en-US" altLang="en-US" sz="1000" b="0" i="0" u="none" strike="noStrike" cap="none" normalizeH="0" baseline="0" dirty="0">
                <a:ln>
                  <a:noFill/>
                </a:ln>
                <a:solidFill>
                  <a:srgbClr val="000000"/>
                </a:solidFill>
                <a:effectLst/>
                <a:latin typeface="Monaco"/>
              </a:rPr>
              <a:t>main(String </a:t>
            </a:r>
            <a:r>
              <a:rPr kumimoji="0" lang="en-US" altLang="en-US" sz="1000" b="0" i="0" u="none" strike="noStrike" cap="none" normalizeH="0" baseline="0" dirty="0" err="1">
                <a:ln>
                  <a:noFill/>
                </a:ln>
                <a:solidFill>
                  <a:srgbClr val="000000"/>
                </a:solidFill>
                <a:effectLst/>
                <a:latin typeface="Monaco"/>
              </a:rPr>
              <a:t>args</a:t>
            </a:r>
            <a:r>
              <a:rPr kumimoji="0" lang="en-US" altLang="en-US" sz="1000" b="0" i="0" u="none" strike="noStrike" cap="none" normalizeH="0" baseline="0" dirty="0">
                <a:ln>
                  <a:noFill/>
                </a:ln>
                <a:solidFill>
                  <a:srgbClr val="000000"/>
                </a:solidFill>
                <a:effectLst/>
                <a:latin typeface="Monaco"/>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Monaco"/>
              </a:rPr>
              <a:t>    </a:t>
            </a:r>
            <a:r>
              <a:rPr kumimoji="0" lang="en-US" altLang="en-US" sz="1000" b="0" i="0" u="none" strike="noStrike" cap="none" normalizeH="0" baseline="0" dirty="0">
                <a:ln>
                  <a:noFill/>
                </a:ln>
                <a:solidFill>
                  <a:srgbClr val="000000"/>
                </a:solidFill>
                <a:effectLst/>
                <a:latin typeface="Monaco"/>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Monaco"/>
              </a:rPr>
              <a:t>        </a:t>
            </a:r>
            <a:r>
              <a:rPr kumimoji="0" lang="en-US" altLang="en-US" sz="1000" b="0" i="0" u="none" strike="noStrike" cap="none" normalizeH="0" baseline="0" dirty="0">
                <a:ln>
                  <a:noFill/>
                </a:ln>
                <a:solidFill>
                  <a:srgbClr val="000000"/>
                </a:solidFill>
                <a:effectLst/>
                <a:latin typeface="Monaco"/>
              </a:rPr>
              <a:t>StartExp1 thread1=</a:t>
            </a:r>
            <a:r>
              <a:rPr kumimoji="0" lang="en-US" altLang="en-US" sz="1000" b="1" i="0" u="none" strike="noStrike" cap="none" normalizeH="0" baseline="0" dirty="0">
                <a:ln>
                  <a:noFill/>
                </a:ln>
                <a:solidFill>
                  <a:srgbClr val="006699"/>
                </a:solidFill>
                <a:effectLst/>
                <a:latin typeface="Monaco"/>
              </a:rPr>
              <a:t>new</a:t>
            </a:r>
            <a:r>
              <a:rPr kumimoji="0" lang="en-US" altLang="en-US" sz="1200" b="0" i="0" u="none" strike="noStrike" cap="none" normalizeH="0" baseline="0" dirty="0">
                <a:ln>
                  <a:noFill/>
                </a:ln>
                <a:solidFill>
                  <a:srgbClr val="222222"/>
                </a:solidFill>
                <a:effectLst/>
                <a:latin typeface="Monaco"/>
              </a:rPr>
              <a:t> </a:t>
            </a:r>
            <a:r>
              <a:rPr kumimoji="0" lang="en-US" altLang="en-US" sz="1000" b="0" i="0" u="none" strike="noStrike" cap="none" normalizeH="0" baseline="0" dirty="0">
                <a:ln>
                  <a:noFill/>
                </a:ln>
                <a:solidFill>
                  <a:srgbClr val="000000"/>
                </a:solidFill>
                <a:effectLst/>
                <a:latin typeface="Monaco"/>
              </a:rPr>
              <a:t>StartExp1();</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Monaco"/>
              </a:rPr>
              <a:t>        </a:t>
            </a:r>
            <a:r>
              <a:rPr kumimoji="0" lang="en-US" altLang="en-US" sz="1000" b="0" i="0" u="none" strike="noStrike" cap="none" normalizeH="0" baseline="0" dirty="0">
                <a:ln>
                  <a:noFill/>
                </a:ln>
                <a:solidFill>
                  <a:srgbClr val="000000"/>
                </a:solidFill>
                <a:effectLst/>
                <a:latin typeface="Monaco"/>
              </a:rPr>
              <a:t>thread1.start();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Monaco"/>
              </a:rPr>
              <a:t>    </a:t>
            </a:r>
            <a:r>
              <a:rPr kumimoji="0" lang="en-US" altLang="en-US" sz="1000" b="0" i="0" u="none" strike="noStrike" cap="none" normalizeH="0" baseline="0" dirty="0">
                <a:ln>
                  <a:noFill/>
                </a:ln>
                <a:solidFill>
                  <a:srgbClr val="000000"/>
                </a:solidFill>
                <a:effectLst/>
                <a:latin typeface="Monaco"/>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Monaco"/>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D4B3E20A-B79B-5788-B87C-731A8B784C8F}"/>
              </a:ext>
            </a:extLst>
          </p:cNvPr>
          <p:cNvSpPr>
            <a:spLocks noChangeArrowheads="1"/>
          </p:cNvSpPr>
          <p:nvPr/>
        </p:nvSpPr>
        <p:spPr bwMode="auto">
          <a:xfrm>
            <a:off x="703385" y="451573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6699"/>
                </a:solidFill>
                <a:effectLst/>
                <a:latin typeface="Monaco"/>
              </a:rPr>
              <a:t>public</a:t>
            </a:r>
            <a:r>
              <a:rPr kumimoji="0" lang="en-US" altLang="en-US" sz="1200" b="0" i="0" u="none" strike="noStrike" cap="none" normalizeH="0" baseline="0" dirty="0">
                <a:ln>
                  <a:noFill/>
                </a:ln>
                <a:solidFill>
                  <a:srgbClr val="222222"/>
                </a:solidFill>
                <a:effectLst/>
                <a:latin typeface="Monaco"/>
              </a:rPr>
              <a:t> </a:t>
            </a:r>
            <a:r>
              <a:rPr kumimoji="0" lang="en-US" altLang="en-US" sz="1000" b="1" i="0" u="none" strike="noStrike" cap="none" normalizeH="0" baseline="0" dirty="0">
                <a:ln>
                  <a:noFill/>
                </a:ln>
                <a:solidFill>
                  <a:srgbClr val="006699"/>
                </a:solidFill>
                <a:effectLst/>
                <a:latin typeface="Monaco"/>
              </a:rPr>
              <a:t>class</a:t>
            </a:r>
            <a:r>
              <a:rPr kumimoji="0" lang="en-US" altLang="en-US" sz="1200" b="0" i="0" u="none" strike="noStrike" cap="none" normalizeH="0" baseline="0" dirty="0">
                <a:ln>
                  <a:noFill/>
                </a:ln>
                <a:solidFill>
                  <a:srgbClr val="222222"/>
                </a:solidFill>
                <a:effectLst/>
                <a:latin typeface="Monaco"/>
              </a:rPr>
              <a:t> </a:t>
            </a:r>
            <a:r>
              <a:rPr kumimoji="0" lang="en-US" altLang="en-US" sz="1000" b="0" i="0" u="none" strike="noStrike" cap="none" normalizeH="0" baseline="0" dirty="0">
                <a:ln>
                  <a:noFill/>
                </a:ln>
                <a:solidFill>
                  <a:srgbClr val="000000"/>
                </a:solidFill>
                <a:effectLst/>
                <a:latin typeface="Monaco"/>
              </a:rPr>
              <a:t>RunExp1 </a:t>
            </a:r>
            <a:r>
              <a:rPr kumimoji="0" lang="en-US" altLang="en-US" sz="1000" b="1" i="0" u="none" strike="noStrike" cap="none" normalizeH="0" baseline="0" dirty="0">
                <a:ln>
                  <a:noFill/>
                </a:ln>
                <a:solidFill>
                  <a:srgbClr val="006699"/>
                </a:solidFill>
                <a:effectLst/>
                <a:latin typeface="Monaco"/>
              </a:rPr>
              <a:t>implements</a:t>
            </a:r>
            <a:r>
              <a:rPr kumimoji="0" lang="en-US" altLang="en-US" sz="1200" b="0" i="0" u="none" strike="noStrike" cap="none" normalizeH="0" baseline="0" dirty="0">
                <a:ln>
                  <a:noFill/>
                </a:ln>
                <a:solidFill>
                  <a:srgbClr val="222222"/>
                </a:solidFill>
                <a:effectLst/>
                <a:latin typeface="Monaco"/>
              </a:rPr>
              <a:t> </a:t>
            </a:r>
            <a:r>
              <a:rPr kumimoji="0" lang="en-US" altLang="en-US" sz="1000" b="0" i="0" u="none" strike="noStrike" cap="none" normalizeH="0" baseline="0" dirty="0">
                <a:ln>
                  <a:noFill/>
                </a:ln>
                <a:solidFill>
                  <a:srgbClr val="000000"/>
                </a:solidFill>
                <a:effectLst/>
                <a:latin typeface="Monaco"/>
              </a:rPr>
              <a:t>Runnable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Monaco"/>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Monaco"/>
              </a:rPr>
              <a:t>    </a:t>
            </a:r>
            <a:r>
              <a:rPr kumimoji="0" lang="en-US" altLang="en-US" sz="1000" b="1" i="0" u="none" strike="noStrike" cap="none" normalizeH="0" baseline="0" dirty="0">
                <a:ln>
                  <a:noFill/>
                </a:ln>
                <a:solidFill>
                  <a:srgbClr val="006699"/>
                </a:solidFill>
                <a:effectLst/>
                <a:latin typeface="Monaco"/>
              </a:rPr>
              <a:t>public</a:t>
            </a:r>
            <a:r>
              <a:rPr kumimoji="0" lang="en-US" altLang="en-US" sz="1200" b="0" i="0" u="none" strike="noStrike" cap="none" normalizeH="0" baseline="0" dirty="0">
                <a:ln>
                  <a:noFill/>
                </a:ln>
                <a:solidFill>
                  <a:srgbClr val="222222"/>
                </a:solidFill>
                <a:effectLst/>
                <a:latin typeface="Monaco"/>
              </a:rPr>
              <a:t> </a:t>
            </a:r>
            <a:r>
              <a:rPr kumimoji="0" lang="en-US" altLang="en-US" sz="1000" b="1" i="0" u="none" strike="noStrike" cap="none" normalizeH="0" baseline="0" dirty="0">
                <a:ln>
                  <a:noFill/>
                </a:ln>
                <a:solidFill>
                  <a:srgbClr val="006699"/>
                </a:solidFill>
                <a:effectLst/>
                <a:latin typeface="Monaco"/>
              </a:rPr>
              <a:t>void</a:t>
            </a:r>
            <a:r>
              <a:rPr kumimoji="0" lang="en-US" altLang="en-US" sz="1200" b="0" i="0" u="none" strike="noStrike" cap="none" normalizeH="0" baseline="0" dirty="0">
                <a:ln>
                  <a:noFill/>
                </a:ln>
                <a:solidFill>
                  <a:srgbClr val="222222"/>
                </a:solidFill>
                <a:effectLst/>
                <a:latin typeface="Monaco"/>
              </a:rPr>
              <a:t> </a:t>
            </a:r>
            <a:r>
              <a:rPr kumimoji="0" lang="en-US" altLang="en-US" sz="1000" b="0" i="0" u="none" strike="noStrike" cap="none" normalizeH="0" baseline="0" dirty="0">
                <a:ln>
                  <a:noFill/>
                </a:ln>
                <a:solidFill>
                  <a:srgbClr val="000000"/>
                </a:solidFill>
                <a:effectLst/>
                <a:latin typeface="Monaco"/>
              </a:rPr>
              <a:t>run()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Monaco"/>
              </a:rPr>
              <a:t>    </a:t>
            </a:r>
            <a:r>
              <a:rPr kumimoji="0" lang="en-US" altLang="en-US" sz="1000" b="0" i="0" u="none" strike="noStrike" cap="none" normalizeH="0" baseline="0" dirty="0">
                <a:ln>
                  <a:noFill/>
                </a:ln>
                <a:solidFill>
                  <a:srgbClr val="000000"/>
                </a:solidFill>
                <a:effectLst/>
                <a:latin typeface="Monaco"/>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Monaco"/>
              </a:rPr>
              <a:t>        </a:t>
            </a:r>
            <a:r>
              <a:rPr kumimoji="0" lang="en-US" altLang="en-US" sz="1000" b="0" i="0" u="none" strike="noStrike" cap="none" normalizeH="0" baseline="0" dirty="0" err="1">
                <a:ln>
                  <a:noFill/>
                </a:ln>
                <a:solidFill>
                  <a:srgbClr val="000000"/>
                </a:solidFill>
                <a:effectLst/>
                <a:latin typeface="Monaco"/>
              </a:rPr>
              <a:t>System.out.println</a:t>
            </a:r>
            <a:r>
              <a:rPr kumimoji="0" lang="en-US" altLang="en-US" sz="1000" b="0" i="0" u="none" strike="noStrike" cap="none" normalizeH="0" baseline="0" dirty="0">
                <a:ln>
                  <a:noFill/>
                </a:ln>
                <a:solidFill>
                  <a:srgbClr val="000000"/>
                </a:solidFill>
                <a:effectLst/>
                <a:latin typeface="Monaco"/>
              </a:rPr>
              <a:t>(</a:t>
            </a:r>
            <a:r>
              <a:rPr kumimoji="0" lang="en-US" altLang="en-US" sz="1000" b="0" i="0" u="none" strike="noStrike" cap="none" normalizeH="0" baseline="0" dirty="0">
                <a:ln>
                  <a:noFill/>
                </a:ln>
                <a:solidFill>
                  <a:srgbClr val="0000FF"/>
                </a:solidFill>
                <a:effectLst/>
                <a:latin typeface="Monaco"/>
              </a:rPr>
              <a:t>"Thread is running..."</a:t>
            </a:r>
            <a:r>
              <a:rPr kumimoji="0" lang="en-US" altLang="en-US" sz="1000" b="0" i="0" u="none" strike="noStrike" cap="none" normalizeH="0" baseline="0" dirty="0">
                <a:ln>
                  <a:noFill/>
                </a:ln>
                <a:solidFill>
                  <a:srgbClr val="000000"/>
                </a:solidFill>
                <a:effectLst/>
                <a:latin typeface="Monaco"/>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Monaco"/>
              </a:rPr>
              <a:t>    </a:t>
            </a:r>
            <a:r>
              <a:rPr kumimoji="0" lang="en-US" altLang="en-US" sz="1000" b="0" i="0" u="none" strike="noStrike" cap="none" normalizeH="0" baseline="0" dirty="0">
                <a:ln>
                  <a:noFill/>
                </a:ln>
                <a:solidFill>
                  <a:srgbClr val="000000"/>
                </a:solidFill>
                <a:effectLst/>
                <a:latin typeface="Monaco"/>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Monaco"/>
              </a:rPr>
              <a:t>    </a:t>
            </a:r>
            <a:r>
              <a:rPr kumimoji="0" lang="en-US" altLang="en-US" sz="1000" b="1" i="0" u="none" strike="noStrike" cap="none" normalizeH="0" baseline="0" dirty="0">
                <a:ln>
                  <a:noFill/>
                </a:ln>
                <a:solidFill>
                  <a:srgbClr val="006699"/>
                </a:solidFill>
                <a:effectLst/>
                <a:latin typeface="Monaco"/>
              </a:rPr>
              <a:t>public</a:t>
            </a:r>
            <a:r>
              <a:rPr kumimoji="0" lang="en-US" altLang="en-US" sz="1200" b="0" i="0" u="none" strike="noStrike" cap="none" normalizeH="0" baseline="0" dirty="0">
                <a:ln>
                  <a:noFill/>
                </a:ln>
                <a:solidFill>
                  <a:srgbClr val="222222"/>
                </a:solidFill>
                <a:effectLst/>
                <a:latin typeface="Monaco"/>
              </a:rPr>
              <a:t> </a:t>
            </a:r>
            <a:r>
              <a:rPr kumimoji="0" lang="en-US" altLang="en-US" sz="1000" b="1" i="0" u="none" strike="noStrike" cap="none" normalizeH="0" baseline="0" dirty="0">
                <a:ln>
                  <a:noFill/>
                </a:ln>
                <a:solidFill>
                  <a:srgbClr val="006699"/>
                </a:solidFill>
                <a:effectLst/>
                <a:latin typeface="Monaco"/>
              </a:rPr>
              <a:t>static</a:t>
            </a:r>
            <a:r>
              <a:rPr kumimoji="0" lang="en-US" altLang="en-US" sz="1200" b="0" i="0" u="none" strike="noStrike" cap="none" normalizeH="0" baseline="0" dirty="0">
                <a:ln>
                  <a:noFill/>
                </a:ln>
                <a:solidFill>
                  <a:srgbClr val="222222"/>
                </a:solidFill>
                <a:effectLst/>
                <a:latin typeface="Monaco"/>
              </a:rPr>
              <a:t> </a:t>
            </a:r>
            <a:r>
              <a:rPr kumimoji="0" lang="en-US" altLang="en-US" sz="1000" b="1" i="0" u="none" strike="noStrike" cap="none" normalizeH="0" baseline="0" dirty="0">
                <a:ln>
                  <a:noFill/>
                </a:ln>
                <a:solidFill>
                  <a:srgbClr val="006699"/>
                </a:solidFill>
                <a:effectLst/>
                <a:latin typeface="Monaco"/>
              </a:rPr>
              <a:t>void</a:t>
            </a:r>
            <a:r>
              <a:rPr kumimoji="0" lang="en-US" altLang="en-US" sz="1200" b="0" i="0" u="none" strike="noStrike" cap="none" normalizeH="0" baseline="0" dirty="0">
                <a:ln>
                  <a:noFill/>
                </a:ln>
                <a:solidFill>
                  <a:srgbClr val="222222"/>
                </a:solidFill>
                <a:effectLst/>
                <a:latin typeface="Monaco"/>
              </a:rPr>
              <a:t> </a:t>
            </a:r>
            <a:r>
              <a:rPr kumimoji="0" lang="en-US" altLang="en-US" sz="1000" b="0" i="0" u="none" strike="noStrike" cap="none" normalizeH="0" baseline="0" dirty="0">
                <a:ln>
                  <a:noFill/>
                </a:ln>
                <a:solidFill>
                  <a:srgbClr val="000000"/>
                </a:solidFill>
                <a:effectLst/>
                <a:latin typeface="Monaco"/>
              </a:rPr>
              <a:t>main(String </a:t>
            </a:r>
            <a:r>
              <a:rPr kumimoji="0" lang="en-US" altLang="en-US" sz="1000" b="0" i="0" u="none" strike="noStrike" cap="none" normalizeH="0" baseline="0" dirty="0" err="1">
                <a:ln>
                  <a:noFill/>
                </a:ln>
                <a:solidFill>
                  <a:srgbClr val="000000"/>
                </a:solidFill>
                <a:effectLst/>
                <a:latin typeface="Monaco"/>
              </a:rPr>
              <a:t>args</a:t>
            </a:r>
            <a:r>
              <a:rPr kumimoji="0" lang="en-US" altLang="en-US" sz="1000" b="0" i="0" u="none" strike="noStrike" cap="none" normalizeH="0" baseline="0" dirty="0">
                <a:ln>
                  <a:noFill/>
                </a:ln>
                <a:solidFill>
                  <a:srgbClr val="000000"/>
                </a:solidFill>
                <a:effectLst/>
                <a:latin typeface="Monaco"/>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Monaco"/>
              </a:rPr>
              <a:t>    </a:t>
            </a:r>
            <a:r>
              <a:rPr kumimoji="0" lang="en-US" altLang="en-US" sz="1000" b="0" i="0" u="none" strike="noStrike" cap="none" normalizeH="0" baseline="0" dirty="0">
                <a:ln>
                  <a:noFill/>
                </a:ln>
                <a:solidFill>
                  <a:srgbClr val="000000"/>
                </a:solidFill>
                <a:effectLst/>
                <a:latin typeface="Monaco"/>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Monaco"/>
              </a:rPr>
              <a:t>        </a:t>
            </a:r>
            <a:r>
              <a:rPr kumimoji="0" lang="en-US" altLang="en-US" sz="1000" b="0" i="0" u="none" strike="noStrike" cap="none" normalizeH="0" baseline="0" dirty="0">
                <a:ln>
                  <a:noFill/>
                </a:ln>
                <a:solidFill>
                  <a:srgbClr val="000000"/>
                </a:solidFill>
                <a:effectLst/>
                <a:latin typeface="Monaco"/>
              </a:rPr>
              <a:t>RunExp1 r1=</a:t>
            </a:r>
            <a:r>
              <a:rPr kumimoji="0" lang="en-US" altLang="en-US" sz="1000" b="1" i="0" u="none" strike="noStrike" cap="none" normalizeH="0" baseline="0" dirty="0">
                <a:ln>
                  <a:noFill/>
                </a:ln>
                <a:solidFill>
                  <a:srgbClr val="006699"/>
                </a:solidFill>
                <a:effectLst/>
                <a:latin typeface="Monaco"/>
              </a:rPr>
              <a:t>new</a:t>
            </a:r>
            <a:r>
              <a:rPr kumimoji="0" lang="en-US" altLang="en-US" sz="1200" b="0" i="0" u="none" strike="noStrike" cap="none" normalizeH="0" baseline="0" dirty="0">
                <a:ln>
                  <a:noFill/>
                </a:ln>
                <a:solidFill>
                  <a:srgbClr val="222222"/>
                </a:solidFill>
                <a:effectLst/>
                <a:latin typeface="Monaco"/>
              </a:rPr>
              <a:t> </a:t>
            </a:r>
            <a:r>
              <a:rPr kumimoji="0" lang="en-US" altLang="en-US" sz="1000" b="0" i="0" u="none" strike="noStrike" cap="none" normalizeH="0" baseline="0" dirty="0">
                <a:ln>
                  <a:noFill/>
                </a:ln>
                <a:solidFill>
                  <a:srgbClr val="000000"/>
                </a:solidFill>
                <a:effectLst/>
                <a:latin typeface="Monaco"/>
              </a:rPr>
              <a:t>RunExp1();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Monaco"/>
              </a:rPr>
              <a:t>        </a:t>
            </a:r>
            <a:r>
              <a:rPr kumimoji="0" lang="en-US" altLang="en-US" sz="1000" b="0" i="0" u="none" strike="noStrike" cap="none" normalizeH="0" baseline="0" dirty="0">
                <a:ln>
                  <a:noFill/>
                </a:ln>
                <a:solidFill>
                  <a:srgbClr val="000000"/>
                </a:solidFill>
                <a:effectLst/>
                <a:latin typeface="Monaco"/>
              </a:rPr>
              <a:t>Thread thread1 =</a:t>
            </a:r>
            <a:r>
              <a:rPr kumimoji="0" lang="en-US" altLang="en-US" sz="1000" b="1" i="0" u="none" strike="noStrike" cap="none" normalizeH="0" baseline="0" dirty="0">
                <a:ln>
                  <a:noFill/>
                </a:ln>
                <a:solidFill>
                  <a:srgbClr val="006699"/>
                </a:solidFill>
                <a:effectLst/>
                <a:latin typeface="Monaco"/>
              </a:rPr>
              <a:t>new</a:t>
            </a:r>
            <a:r>
              <a:rPr kumimoji="0" lang="en-US" altLang="en-US" sz="1200" b="0" i="0" u="none" strike="noStrike" cap="none" normalizeH="0" baseline="0" dirty="0">
                <a:ln>
                  <a:noFill/>
                </a:ln>
                <a:solidFill>
                  <a:srgbClr val="222222"/>
                </a:solidFill>
                <a:effectLst/>
                <a:latin typeface="Monaco"/>
              </a:rPr>
              <a:t> </a:t>
            </a:r>
            <a:r>
              <a:rPr kumimoji="0" lang="en-US" altLang="en-US" sz="1000" b="0" i="0" u="none" strike="noStrike" cap="none" normalizeH="0" baseline="0" dirty="0">
                <a:ln>
                  <a:noFill/>
                </a:ln>
                <a:solidFill>
                  <a:srgbClr val="000000"/>
                </a:solidFill>
                <a:effectLst/>
                <a:latin typeface="Monaco"/>
              </a:rPr>
              <a:t>Thread(r1);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Monaco"/>
              </a:rPr>
              <a:t>        </a:t>
            </a:r>
            <a:r>
              <a:rPr kumimoji="0" lang="en-US" altLang="en-US" sz="1000" b="0" i="0" u="none" strike="noStrike" cap="none" normalizeH="0" baseline="0" dirty="0">
                <a:ln>
                  <a:noFill/>
                </a:ln>
                <a:solidFill>
                  <a:srgbClr val="000000"/>
                </a:solidFill>
                <a:effectLst/>
                <a:latin typeface="Monaco"/>
              </a:rPr>
              <a:t>thread1.start();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Monaco"/>
              </a:rPr>
              <a:t>    </a:t>
            </a:r>
            <a:r>
              <a:rPr kumimoji="0" lang="en-US" altLang="en-US" sz="1000" b="0" i="0" u="none" strike="noStrike" cap="none" normalizeH="0" baseline="0" dirty="0">
                <a:ln>
                  <a:noFill/>
                </a:ln>
                <a:solidFill>
                  <a:srgbClr val="000000"/>
                </a:solidFill>
                <a:effectLst/>
                <a:latin typeface="Monaco"/>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Monaco"/>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0558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0749-10DC-9ACC-5C9F-2E92FCA981E0}"/>
              </a:ext>
            </a:extLst>
          </p:cNvPr>
          <p:cNvSpPr>
            <a:spLocks noGrp="1"/>
          </p:cNvSpPr>
          <p:nvPr>
            <p:ph type="ctrTitle"/>
          </p:nvPr>
        </p:nvSpPr>
        <p:spPr>
          <a:xfrm>
            <a:off x="1397391" y="292369"/>
            <a:ext cx="9144000" cy="1114400"/>
          </a:xfrm>
        </p:spPr>
        <p:txBody>
          <a:bodyPr/>
          <a:lstStyle/>
          <a:p>
            <a:r>
              <a:rPr lang="en-US" b="1" dirty="0" err="1"/>
              <a:t>MultiThread</a:t>
            </a:r>
            <a:endParaRPr lang="en-US" b="1" dirty="0"/>
          </a:p>
        </p:txBody>
      </p:sp>
      <p:sp>
        <p:nvSpPr>
          <p:cNvPr id="3" name="Subtitle 2">
            <a:extLst>
              <a:ext uri="{FF2B5EF4-FFF2-40B4-BE49-F238E27FC236}">
                <a16:creationId xmlns:a16="http://schemas.microsoft.com/office/drawing/2014/main" id="{91F99F9B-057C-8608-4145-56407FFACBC2}"/>
              </a:ext>
            </a:extLst>
          </p:cNvPr>
          <p:cNvSpPr>
            <a:spLocks noGrp="1"/>
          </p:cNvSpPr>
          <p:nvPr>
            <p:ph type="subTitle" idx="1"/>
          </p:nvPr>
        </p:nvSpPr>
        <p:spPr>
          <a:xfrm>
            <a:off x="1397390" y="1646628"/>
            <a:ext cx="9659815" cy="3544349"/>
          </a:xfrm>
        </p:spPr>
        <p:txBody>
          <a:bodyPr>
            <a:normAutofit fontScale="62500" lnSpcReduction="20000"/>
          </a:bodyPr>
          <a:lstStyle/>
          <a:p>
            <a:pPr algn="just"/>
            <a:r>
              <a:rPr lang="vi-VN" sz="3600" b="1" i="0" dirty="0">
                <a:solidFill>
                  <a:srgbClr val="212529"/>
                </a:solidFill>
                <a:effectLst/>
                <a:latin typeface="Utm Avo"/>
              </a:rPr>
              <a:t>Multi Thread Java là gì?</a:t>
            </a:r>
          </a:p>
          <a:p>
            <a:pPr algn="just"/>
            <a:r>
              <a:rPr lang="vi-VN" sz="3600" b="0" i="0" dirty="0">
                <a:solidFill>
                  <a:srgbClr val="212529"/>
                </a:solidFill>
                <a:effectLst/>
                <a:latin typeface="Utm Avo"/>
              </a:rPr>
              <a:t>Multi Thread Java là hệ thống đa luồng, tức là nhiều Thread hoạt động cùng lúc. Multi Thread không chỉ để dùng định nghĩa các luồng nhỏ hoạt động song song trong Java. Nó cũng có thể được dùng để chỉ các luồng hoạt động song song cả trong và ngoài Java.</a:t>
            </a:r>
          </a:p>
          <a:p>
            <a:pPr algn="just"/>
            <a:r>
              <a:rPr lang="vi-VN" sz="3600" b="0" i="0" dirty="0">
                <a:solidFill>
                  <a:srgbClr val="212529"/>
                </a:solidFill>
                <a:effectLst/>
                <a:latin typeface="Utm Avo"/>
              </a:rPr>
              <a:t>Hoạt động đa luồng trong Java diễn ra rất phổ biến và quen thuộc. Ví dụ khi ta sử dụng một trình phát nhạc trên máy tính, hệ thống sẽ cho chạy các luồng khác nhau như: luồng để phát nhạc, luồng tiếp nhận thao tác của người dùng (tua, dừng lại, đổi bài…). Hoặc khi chúng ta tải một trang web, những luồng hiện hành dễ thấy nhất có thể như là luồng load ảnh, luồng load âm thanh, luồng chạy code đằng sau…</a:t>
            </a:r>
          </a:p>
          <a:p>
            <a:pPr algn="just"/>
            <a:r>
              <a:rPr lang="vi-VN" sz="3600" b="0" i="0" dirty="0">
                <a:solidFill>
                  <a:srgbClr val="212529"/>
                </a:solidFill>
                <a:effectLst/>
                <a:latin typeface="Utm Avo"/>
              </a:rPr>
              <a:t>Nói chung, hiếm có hoạt động nào trên máy tính không sử dụng đa luồng.</a:t>
            </a:r>
          </a:p>
          <a:p>
            <a:endParaRPr lang="en-US" dirty="0"/>
          </a:p>
        </p:txBody>
      </p:sp>
    </p:spTree>
    <p:extLst>
      <p:ext uri="{BB962C8B-B14F-4D97-AF65-F5344CB8AC3E}">
        <p14:creationId xmlns:p14="http://schemas.microsoft.com/office/powerpoint/2010/main" val="1140344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5C6C85-D701-FFA9-8B10-44A6C19C7D68}"/>
              </a:ext>
            </a:extLst>
          </p:cNvPr>
          <p:cNvSpPr txBox="1"/>
          <p:nvPr/>
        </p:nvSpPr>
        <p:spPr>
          <a:xfrm>
            <a:off x="868678" y="621389"/>
            <a:ext cx="10512085" cy="5909310"/>
          </a:xfrm>
          <a:prstGeom prst="rect">
            <a:avLst/>
          </a:prstGeom>
          <a:noFill/>
        </p:spPr>
        <p:txBody>
          <a:bodyPr wrap="square">
            <a:spAutoFit/>
          </a:bodyPr>
          <a:lstStyle/>
          <a:p>
            <a:pPr algn="just"/>
            <a:r>
              <a:rPr lang="vi-VN" b="1" i="0" dirty="0">
                <a:solidFill>
                  <a:srgbClr val="212529"/>
                </a:solidFill>
                <a:effectLst/>
                <a:latin typeface="Utm Avo"/>
              </a:rPr>
              <a:t>Đặc điểm của đa luồng</a:t>
            </a:r>
            <a:r>
              <a:rPr lang="en-US" b="1" i="0" dirty="0">
                <a:solidFill>
                  <a:srgbClr val="212529"/>
                </a:solidFill>
                <a:effectLst/>
                <a:latin typeface="Utm Avo"/>
              </a:rPr>
              <a:t> (Multi Thread)</a:t>
            </a:r>
            <a:endParaRPr lang="vi-VN" b="1" i="0" dirty="0">
              <a:solidFill>
                <a:srgbClr val="212529"/>
              </a:solidFill>
              <a:effectLst/>
              <a:latin typeface="Utm Avo"/>
            </a:endParaRPr>
          </a:p>
          <a:p>
            <a:pPr algn="just"/>
            <a:r>
              <a:rPr lang="vi-VN" b="1" i="0" dirty="0">
                <a:solidFill>
                  <a:srgbClr val="212529"/>
                </a:solidFill>
                <a:effectLst/>
                <a:latin typeface="Utm Avo"/>
              </a:rPr>
              <a:t>Ưu điểm</a:t>
            </a:r>
          </a:p>
          <a:p>
            <a:pPr algn="just"/>
            <a:r>
              <a:rPr lang="vi-VN" b="0" i="0" dirty="0">
                <a:solidFill>
                  <a:srgbClr val="212529"/>
                </a:solidFill>
                <a:effectLst/>
                <a:latin typeface="Utm Avo"/>
              </a:rPr>
              <a:t>Multithread sở hữu rất nhiều ưu điểm tuyệt vời. Vì các Thread trong Java hoạt động độc lập nên chúng không bị ảnh hưởng lẫn nhau. Người dùng có thể truy cập một lúc nhiều luồng khác nhau mà không bị chặn lại. Điều này mang đến lợi ích lớn cho những thao tác đa nhiệm phức tạp, góp phần tiết kiệm thời gian và công sức rất nhiều.</a:t>
            </a:r>
          </a:p>
          <a:p>
            <a:pPr algn="just"/>
            <a:r>
              <a:rPr lang="vi-VN" b="0" i="0" dirty="0">
                <a:solidFill>
                  <a:srgbClr val="212529"/>
                </a:solidFill>
                <a:effectLst/>
                <a:latin typeface="Utm Avo"/>
              </a:rPr>
              <a:t>Ngoài ra, các luồng có thể dùng chung tài nguyên với nhau, cụ thể là địa chỉ và biến nhớ. Chính vì thế nó giúp tiết kiệm không gian lưu trữ trong hệ thống máy tính. Dù có thể chia sẻ tài nguyên nhưng hoạt động của các luồng vẫn là độc lập. Nếu có một luồng không may xảy ra lỗi thì sẽ không gây ảnh hưởng đến các luồng khác. Ngược lại hệ điều hành có thể phân công tiếp phần việc của luồng bị lỗi đến các luồng hỗ trợ khác.</a:t>
            </a:r>
          </a:p>
          <a:p>
            <a:pPr algn="just"/>
            <a:r>
              <a:rPr lang="vi-VN" b="0" i="0" dirty="0">
                <a:solidFill>
                  <a:srgbClr val="212529"/>
                </a:solidFill>
                <a:effectLst/>
                <a:latin typeface="Utm Avo"/>
              </a:rPr>
              <a:t>Và đương nhiên đa luồng cho phép nhiều luồng hoạt động cùng lúc. Hệ thống có thể phân thành luồng chính và các luồng phụ. Luồng phụ xử lý thông tin rồi gửi đến luồng chính. Luồng chính sắp xếp lại theo như yêu cầu rồi trích xuất ra cho người dùng.</a:t>
            </a:r>
          </a:p>
          <a:p>
            <a:pPr algn="just"/>
            <a:r>
              <a:rPr lang="vi-VN" b="1" i="0" dirty="0">
                <a:solidFill>
                  <a:srgbClr val="212529"/>
                </a:solidFill>
                <a:effectLst/>
                <a:latin typeface="Utm Avo"/>
              </a:rPr>
              <a:t>Nhược điểm</a:t>
            </a:r>
          </a:p>
          <a:p>
            <a:pPr algn="just"/>
            <a:r>
              <a:rPr lang="vi-VN" b="0" i="0" dirty="0">
                <a:solidFill>
                  <a:srgbClr val="212529"/>
                </a:solidFill>
                <a:effectLst/>
                <a:latin typeface="Utm Avo"/>
              </a:rPr>
              <a:t>Đa luồng là ưu điểm mà cũng sẽ là nhược điểm của hệ thống này. Càng nhiều luồng tồn tại thì quá trình quản lý và vận hành càng phức tạp. Vì các luồng dùng chung địa chỉ với nhau nên đôi khi sẽ xảy ra tranh chấp bộ nhớ.</a:t>
            </a:r>
          </a:p>
          <a:p>
            <a:pPr algn="just"/>
            <a:r>
              <a:rPr lang="vi-VN" b="0" i="0" dirty="0">
                <a:solidFill>
                  <a:srgbClr val="212529"/>
                </a:solidFill>
                <a:effectLst/>
                <a:latin typeface="Utm Avo"/>
              </a:rPr>
              <a:t>Cùng với đó, khi một luồng bị lỗi nó có thể gây ra tình trạng deadlock. Deadlock dùng để chỉ trường hợp 2 hay nhiều luồng được gán cùng nhau với điều kiện chỉ kết thúc khi tất cả công việc đều hoàn thành. Chính vì thế khi một luồng ngưng hoạt động, các luồng còn lại sẽ bị khóa lại trong vòng lặp không bao giờ dừng lại cho đến khi có can thiệp thủ công. Tình trạng này làm lãng phí tài nguyên, chi phí và thời gian.</a:t>
            </a:r>
          </a:p>
        </p:txBody>
      </p:sp>
    </p:spTree>
    <p:extLst>
      <p:ext uri="{BB962C8B-B14F-4D97-AF65-F5344CB8AC3E}">
        <p14:creationId xmlns:p14="http://schemas.microsoft.com/office/powerpoint/2010/main" val="3219908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TotalTime>
  <Words>1396</Words>
  <Application>Microsoft Office PowerPoint</Application>
  <PresentationFormat>Widescreen</PresentationFormat>
  <Paragraphs>46</Paragraphs>
  <Slides>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Arial</vt:lpstr>
      <vt:lpstr>Arial</vt:lpstr>
      <vt:lpstr>Calibri</vt:lpstr>
      <vt:lpstr>Calibri Light</vt:lpstr>
      <vt:lpstr>Monaco</vt:lpstr>
      <vt:lpstr>Open Sans</vt:lpstr>
      <vt:lpstr>Roboto Slab</vt:lpstr>
      <vt:lpstr>Symbol</vt:lpstr>
      <vt:lpstr>Utm Avo</vt:lpstr>
      <vt:lpstr>Office Theme</vt:lpstr>
      <vt:lpstr>THREAD</vt:lpstr>
      <vt:lpstr>States </vt:lpstr>
      <vt:lpstr>                               Một số phương thức quan trọng có sẵn trong lớp Thread của ngôn ngữ Java public void start(): Bắt đầu thread trong một path riêng rẽ, sau đó triệu hồi phương thức run() trên đối tượng Thread này public void run(): Nếu đối tượng Thread này được khởi tạo bởi sử dụng một đối tượng Runnable, phương thức run() sẽ được triệu hồi  public final void setName(String name): Thay đổi tên của đối tượng Thread. Cũng có một phương thức getName() để thu nhận tên này public final void setPriority(int priority): Thiết lập quyền ưu tiên của đối tượng Thread này. Giá trị có thể có nằm trong khoảng từ 1 tới 10 public final void setDaemon(boolean in): Một tham số true chứng tỏ Thread này như là một Daemon thread public final void join(long millis): Thread hiện tại triệu hồi phương thức này trên thread thứ hai, làm cho Thread hiện tại block tới khi thread thứ hai kết thúc hoặc sau một số lượng mili giây đã xác định public void interrupt(): Ngắt thread này, làm cho nó tiếp tục thực thi nếu nó bị block vì bất cứ lý do gì public final boolean isAlive(): Trả về true nếu thread này là alive, mà là bất cứ thời gian nào sau khi thread này đã được bắt đầu nhưng trước khi nó run tới khi kết thúc public static void yield(): Làm cho thread đang chạy hiện tại chuyển tới bất kỳ thread nào khác có cùng quyền ưu tiên mà đang đợi để được ghi lịch trình public static void sleep(long millis): Làm cho thread đang chạy hiện tại block trong ít nhất một số lượng mili giây đã xác định public static boolean holdsLock(Object x): Trả về true nếu thread giữ lock trên Object đã cho public static Thread currentThread(): Trả về một tham chiếu tới thread đang chạy hiện tại, mà là thread mà triệu hồi phương thức này public static void dumpStack(): In ra stack trace cho thread đang chạy hiện tại. Nó rất hữu ích khi debugging một ứng dụng đa luồng </vt:lpstr>
      <vt:lpstr>PowerPoint Presentation</vt:lpstr>
      <vt:lpstr>MultiThread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dc:title>
  <dc:creator>Việt Đức Lê</dc:creator>
  <cp:lastModifiedBy>Việt Đức Lê</cp:lastModifiedBy>
  <cp:revision>1</cp:revision>
  <dcterms:created xsi:type="dcterms:W3CDTF">2022-07-27T01:49:50Z</dcterms:created>
  <dcterms:modified xsi:type="dcterms:W3CDTF">2022-07-27T06:10:50Z</dcterms:modified>
</cp:coreProperties>
</file>