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9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0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8"/>
  </p:notesMasterIdLst>
  <p:sldIdLst>
    <p:sldId id="257" r:id="rId3"/>
    <p:sldId id="258" r:id="rId4"/>
    <p:sldId id="436" r:id="rId5"/>
    <p:sldId id="259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89" r:id="rId20"/>
    <p:sldId id="483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70" r:id="rId35"/>
    <p:sldId id="486" r:id="rId36"/>
    <p:sldId id="487" r:id="rId37"/>
    <p:sldId id="488" r:id="rId38"/>
    <p:sldId id="471" r:id="rId39"/>
    <p:sldId id="472" r:id="rId40"/>
    <p:sldId id="473" r:id="rId41"/>
    <p:sldId id="474" r:id="rId42"/>
    <p:sldId id="475" r:id="rId43"/>
    <p:sldId id="417" r:id="rId44"/>
    <p:sldId id="418" r:id="rId45"/>
    <p:sldId id="276" r:id="rId46"/>
    <p:sldId id="421" r:id="rId47"/>
    <p:sldId id="341" r:id="rId48"/>
    <p:sldId id="378" r:id="rId49"/>
    <p:sldId id="433" r:id="rId50"/>
    <p:sldId id="342" r:id="rId51"/>
    <p:sldId id="343" r:id="rId52"/>
    <p:sldId id="422" r:id="rId53"/>
    <p:sldId id="423" r:id="rId54"/>
    <p:sldId id="358" r:id="rId55"/>
    <p:sldId id="369" r:id="rId56"/>
    <p:sldId id="359" r:id="rId57"/>
    <p:sldId id="360" r:id="rId58"/>
    <p:sldId id="285" r:id="rId59"/>
    <p:sldId id="283" r:id="rId60"/>
    <p:sldId id="380" r:id="rId61"/>
    <p:sldId id="374" r:id="rId62"/>
    <p:sldId id="435" r:id="rId63"/>
    <p:sldId id="373" r:id="rId64"/>
    <p:sldId id="491" r:id="rId65"/>
    <p:sldId id="427" r:id="rId66"/>
    <p:sldId id="490" r:id="rId6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556" autoAdjust="0"/>
  </p:normalViewPr>
  <p:slideViewPr>
    <p:cSldViewPr>
      <p:cViewPr varScale="1">
        <p:scale>
          <a:sx n="78" d="100"/>
          <a:sy n="78" d="100"/>
        </p:scale>
        <p:origin x="-133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4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A2CEE-CE75-4C3F-AC89-F30D1B6C869D}" type="datetimeFigureOut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0AB7-E9C8-4158-A786-4BFB28A5A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60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19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87A645FF-021B-4012-8AB8-24739568D5C6}" type="slidenum">
              <a:rPr lang="en-US" altLang="zh-CN" b="0">
                <a:latin typeface="Arial" charset="0"/>
              </a:rPr>
              <a:pPr eaLnBrk="1" hangingPunct="1"/>
              <a:t>10</a:t>
            </a:fld>
            <a:endParaRPr lang="en-US" altLang="zh-CN" b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AB76AEAC-766D-4AE6-A518-3E0FA510C2FA}" type="slidenum">
              <a:rPr lang="en-US" altLang="zh-CN" b="0">
                <a:latin typeface="Arial" charset="0"/>
              </a:rPr>
              <a:pPr eaLnBrk="1" hangingPunct="1"/>
              <a:t>11</a:t>
            </a:fld>
            <a:endParaRPr lang="en-US" altLang="zh-CN" b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073500D0-DE83-4A6C-A11C-2DDB309A3BB1}" type="slidenum">
              <a:rPr lang="en-US" altLang="zh-CN" b="0">
                <a:latin typeface="Arial" charset="0"/>
              </a:rPr>
              <a:pPr eaLnBrk="1" hangingPunct="1"/>
              <a:t>12</a:t>
            </a:fld>
            <a:endParaRPr lang="en-US" altLang="zh-CN" b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9D5D38F6-EC41-4FB8-AC0B-1318A0FC456A}" type="slidenum">
              <a:rPr lang="en-US" altLang="zh-CN" b="0">
                <a:latin typeface="Arial" charset="0"/>
              </a:rPr>
              <a:pPr eaLnBrk="1" hangingPunct="1"/>
              <a:t>13</a:t>
            </a:fld>
            <a:endParaRPr lang="en-US" altLang="zh-CN" b="0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B084DB9F-E9BF-4DC8-9F90-16F477631ABC}" type="slidenum">
              <a:rPr lang="en-US" altLang="zh-CN" b="0">
                <a:latin typeface="Arial" charset="0"/>
              </a:rPr>
              <a:pPr eaLnBrk="1" hangingPunct="1"/>
              <a:t>14</a:t>
            </a:fld>
            <a:endParaRPr lang="en-US" altLang="zh-CN" b="0">
              <a:latin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8842AE6-D066-45E0-9C52-5ECFE9CA3E77}" type="slidenum">
              <a:rPr lang="en-US" altLang="zh-CN" b="0">
                <a:latin typeface="Arial" charset="0"/>
              </a:rPr>
              <a:pPr eaLnBrk="1" hangingPunct="1"/>
              <a:t>15</a:t>
            </a:fld>
            <a:endParaRPr lang="en-US" altLang="zh-CN" b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F1089145-13C7-4B14-8C66-66D1348F8775}" type="slidenum">
              <a:rPr lang="en-US" altLang="zh-CN" b="0">
                <a:latin typeface="Arial" charset="0"/>
              </a:rPr>
              <a:pPr eaLnBrk="1" hangingPunct="1"/>
              <a:t>16</a:t>
            </a:fld>
            <a:endParaRPr lang="en-US" altLang="zh-CN" b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F653DC78-1F74-4520-BF95-C9F1FC54BE01}" type="slidenum">
              <a:rPr lang="en-US" altLang="zh-CN" b="0">
                <a:latin typeface="Arial" charset="0"/>
              </a:rPr>
              <a:pPr eaLnBrk="1" hangingPunct="1"/>
              <a:t>17</a:t>
            </a:fld>
            <a:endParaRPr lang="en-US" altLang="zh-CN" b="0">
              <a:latin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Finally, we covered all four branches by enumerating all three paths and got</a:t>
            </a:r>
            <a:r>
              <a:rPr lang="en-US" altLang="zh-CN" baseline="0" dirty="0" smtClean="0"/>
              <a:t> three test cases.</a:t>
            </a:r>
          </a:p>
          <a:p>
            <a:pPr eaLnBrk="1" hangingPunct="1"/>
            <a:r>
              <a:rPr lang="en-US" altLang="zh-CN" baseline="0" dirty="0" smtClean="0"/>
              <a:t>Although this example is very simple, we can see that, in DSE, it tries to explore every available path it encounters during the program execution process.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However, there is a fact that, in software development practice, we usually would like to quickly get a test suite with the high code coverage w.r.t some criterion and use it to quickly check the implementation correctness of this program.</a:t>
            </a:r>
          </a:p>
          <a:p>
            <a:pPr eaLnBrk="1" hangingPunct="1"/>
            <a:r>
              <a:rPr lang="en-US" altLang="zh-CN" baseline="0" dirty="0" smtClean="0"/>
              <a:t>When the program under test has many paths, it is very time-consuming to search the whole path space with the aim to achieve a “suitable” criterion at that testing context (e.g. statement, branch, MC/DC) by exploring all possible paths.</a:t>
            </a:r>
          </a:p>
          <a:p>
            <a:pPr eaLnBrk="1" hangingPunct="1"/>
            <a:endParaRPr lang="en-US" altLang="zh-CN" baseline="0" dirty="0" smtClean="0"/>
          </a:p>
          <a:p>
            <a:pPr eaLnBrk="1" hangingPunct="1"/>
            <a:r>
              <a:rPr lang="en-US" altLang="zh-CN" baseline="0" dirty="0" smtClean="0"/>
              <a:t>So it is intuitive that some paths may be irrelevant w.r.t a target criterion (e.g. branch coverage), i.e., it once exercised may not improve code coverage. </a:t>
            </a:r>
          </a:p>
          <a:p>
            <a:pPr eaLnBrk="1" hangingPunct="1"/>
            <a:r>
              <a:rPr lang="en-US" altLang="zh-CN" baseline="0" dirty="0" smtClean="0"/>
              <a:t>Thus, we can reduce testing cost by safely skipping these irrelevant paths without sacrificing the code coverage.</a:t>
            </a:r>
          </a:p>
          <a:p>
            <a:pPr eaLnBrk="1" hangingPunct="1"/>
            <a:r>
              <a:rPr lang="en-US" altLang="zh-CN" baseline="0" dirty="0" smtClean="0"/>
              <a:t>On the other hand, different paths have different contribution on a target criterion. </a:t>
            </a:r>
          </a:p>
          <a:p>
            <a:pPr eaLnBrk="1" hangingPunct="1"/>
            <a:r>
              <a:rPr lang="en-US" altLang="zh-CN" baseline="0" dirty="0" smtClean="0"/>
              <a:t>For example, path A could cover 5 branches but path B could only cover 2 branches.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346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Let’s see a more clear </a:t>
            </a:r>
            <a:r>
              <a:rPr lang="en-US" altLang="zh-CN" dirty="0" smtClean="0"/>
              <a:t>example</a:t>
            </a:r>
            <a:r>
              <a:rPr lang="en-US" altLang="zh-CN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Sort the first n elements from array v in an ascending</a:t>
            </a:r>
            <a:r>
              <a:rPr lang="en-US" altLang="zh-CN" baseline="0" dirty="0" smtClean="0"/>
              <a:t> order.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865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00" dirty="0" smtClean="0"/>
              <a:t>Software testing is one of most</a:t>
            </a:r>
            <a:r>
              <a:rPr lang="en-US" altLang="zh-CN" sz="1900" baseline="0" dirty="0" smtClean="0"/>
              <a:t> commonly adopted techniques to improve software reliability.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00" baseline="0" dirty="0" smtClean="0"/>
              <a:t>In unit testing, a</a:t>
            </a:r>
            <a:r>
              <a:rPr lang="en-US" altLang="zh-CN" sz="1900" dirty="0" smtClean="0"/>
              <a:t> program is usually composed of units, where a unit contains a number of functions.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00" dirty="0" smtClean="0"/>
              <a:t>There</a:t>
            </a:r>
            <a:r>
              <a:rPr lang="en-US" altLang="zh-CN" sz="1900" baseline="0" dirty="0" smtClean="0"/>
              <a:t> are also many </a:t>
            </a:r>
            <a:r>
              <a:rPr lang="en-US" altLang="zh-CN" sz="1900" dirty="0" smtClean="0"/>
              <a:t>code-based</a:t>
            </a:r>
            <a:r>
              <a:rPr lang="en-US" altLang="zh-CN" sz="1900" baseline="0" dirty="0" smtClean="0"/>
              <a:t> coverage criteria: </a:t>
            </a:r>
            <a:r>
              <a:rPr lang="en-US" altLang="zh-CN" sz="1900" dirty="0" smtClean="0"/>
              <a:t>statement, branch, logical, data flow, path coverage, … in unit testing.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900" u="none" dirty="0" smtClean="0"/>
              <a:t>Manual</a:t>
            </a:r>
            <a:r>
              <a:rPr lang="en-US" altLang="zh-CN" sz="1900" u="none" baseline="0" dirty="0" smtClean="0"/>
              <a:t> testing or random testing have some shortcomings: h</a:t>
            </a:r>
            <a:r>
              <a:rPr lang="en-US" altLang="zh-CN" sz="1900" u="none" dirty="0" smtClean="0"/>
              <a:t>igh human and time cost,</a:t>
            </a:r>
            <a:r>
              <a:rPr lang="en-US" altLang="zh-CN" sz="1900" u="none" baseline="0" dirty="0" smtClean="0"/>
              <a:t> r</a:t>
            </a:r>
            <a:r>
              <a:rPr lang="en-US" altLang="zh-CN" sz="1900" u="none" dirty="0" smtClean="0"/>
              <a:t>edundant test cases incurring expensive execution cost, only cover limited</a:t>
            </a:r>
            <a:r>
              <a:rPr lang="en-US" altLang="zh-CN" sz="1900" u="none" baseline="0" dirty="0" smtClean="0"/>
              <a:t> program </a:t>
            </a:r>
            <a:r>
              <a:rPr lang="en-US" altLang="zh-CN" sz="1900" u="none" baseline="0" dirty="0" err="1" smtClean="0"/>
              <a:t>behaviours</a:t>
            </a:r>
            <a:r>
              <a:rPr lang="en-US" altLang="zh-CN" sz="1900" u="none" baseline="0" dirty="0" smtClean="0"/>
              <a:t>.</a:t>
            </a:r>
            <a:endParaRPr lang="en-US" altLang="zh-CN" sz="1900" u="non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455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973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</a:t>
            </a:r>
            <a:r>
              <a:rPr lang="en-US" altLang="zh-CN" baseline="0" dirty="0" smtClean="0"/>
              <a:t> paths in the second iterations as well as paths in the third iterations could be eliminated.</a:t>
            </a:r>
          </a:p>
          <a:p>
            <a:r>
              <a:rPr lang="en-US" altLang="zh-CN" baseline="0" dirty="0" smtClean="0"/>
              <a:t>In other words, all paths starting with (5F, 7T) could be removed away.</a:t>
            </a:r>
          </a:p>
          <a:p>
            <a:r>
              <a:rPr lang="en-US" altLang="zh-CN" baseline="0" dirty="0" smtClean="0"/>
              <a:t>Because they could not improve the branch coverage.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7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</a:t>
            </a:r>
            <a:r>
              <a:rPr lang="en-US" altLang="zh-CN" baseline="0" dirty="0" smtClean="0"/>
              <a:t> this example, we generate only 4 test cases with 4 fruitful program iterations in achieving 100% branch coverage.</a:t>
            </a:r>
            <a:endParaRPr lang="en-US" altLang="zh-CN" dirty="0" smtClean="0"/>
          </a:p>
          <a:p>
            <a:r>
              <a:rPr lang="en-US" altLang="zh-CN" dirty="0" smtClean="0"/>
              <a:t>But for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random</a:t>
            </a:r>
            <a:r>
              <a:rPr lang="en-US" altLang="zh-CN" baseline="0" dirty="0" smtClean="0"/>
              <a:t> path selection/breadth-first path search, they requires much more program iterations and incurs more time cost.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So the key problem is how to decide whether a path is </a:t>
            </a:r>
            <a:r>
              <a:rPr lang="en-US" altLang="zh-CN" i="1" baseline="0" dirty="0" smtClean="0"/>
              <a:t>irrelevant</a:t>
            </a:r>
            <a:r>
              <a:rPr lang="en-US" altLang="zh-CN" baseline="0" dirty="0" smtClean="0"/>
              <a:t> w.r.t a target criterion (e.g. statement, branch, MC/DC) 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72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</a:t>
            </a:r>
            <a:r>
              <a:rPr lang="en-US" altLang="zh-CN" baseline="0" dirty="0" smtClean="0"/>
              <a:t> decide the </a:t>
            </a:r>
            <a:r>
              <a:rPr lang="en-US" altLang="zh-CN" i="1" baseline="0" dirty="0" smtClean="0"/>
              <a:t>relevance</a:t>
            </a:r>
            <a:r>
              <a:rPr lang="en-US" altLang="zh-CN" baseline="0" dirty="0" smtClean="0"/>
              <a:t> of a path based on our </a:t>
            </a:r>
            <a:r>
              <a:rPr lang="en-US" altLang="zh-CN" i="1" baseline="0" dirty="0" smtClean="0"/>
              <a:t>unified</a:t>
            </a:r>
            <a:r>
              <a:rPr lang="en-US" altLang="zh-CN" baseline="0" dirty="0" smtClean="0"/>
              <a:t> coverage structure, which </a:t>
            </a:r>
          </a:p>
          <a:p>
            <a:pPr marL="0" indent="0">
              <a:buNone/>
            </a:pPr>
            <a:r>
              <a:rPr lang="en-US" altLang="zh-CN" sz="1900" dirty="0" smtClean="0"/>
              <a:t>1. derived from the CFG of the UUT.</a:t>
            </a:r>
          </a:p>
          <a:p>
            <a:pPr marL="0" indent="0">
              <a:buNone/>
            </a:pPr>
            <a:r>
              <a:rPr lang="en-US" altLang="zh-CN" sz="1900" dirty="0" smtClean="0"/>
              <a:t>2. records the criterion-specific information, updates the coverage status of the UUT and memorizes the path exploration history at runtime.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36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Some details </a:t>
            </a:r>
            <a:r>
              <a:rPr lang="en-US" altLang="zh-CN" dirty="0" err="1" smtClean="0"/>
              <a:t>informantion</a:t>
            </a:r>
            <a:r>
              <a:rPr lang="en-US" altLang="zh-CN" dirty="0" smtClean="0"/>
              <a:t> for </a:t>
            </a:r>
            <a:r>
              <a:rPr lang="en-US" altLang="zh-CN" i="1" dirty="0" err="1" smtClean="0"/>
              <a:t>Eval</a:t>
            </a:r>
            <a:r>
              <a:rPr lang="en-US" altLang="zh-CN" dirty="0" smtClean="0"/>
              <a:t>: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000" dirty="0" smtClean="0"/>
              <a:t>For a conditional statement, the evaluation result is its logical evaluation (</a:t>
            </a:r>
            <a:r>
              <a:rPr lang="en-US" altLang="zh-CN" sz="5000" i="1" dirty="0" smtClean="0"/>
              <a:t>true</a:t>
            </a:r>
            <a:r>
              <a:rPr lang="en-US" altLang="zh-CN" sz="5000" dirty="0" smtClean="0"/>
              <a:t> or </a:t>
            </a:r>
            <a:r>
              <a:rPr lang="en-US" altLang="zh-CN" sz="5000" i="1" dirty="0" smtClean="0"/>
              <a:t>false</a:t>
            </a:r>
            <a:r>
              <a:rPr lang="en-US" altLang="zh-CN" sz="5000" dirty="0" smtClean="0"/>
              <a:t>). For an instruction statement, the evaluation result is </a:t>
            </a:r>
            <a:r>
              <a:rPr lang="en-US" altLang="zh-CN" sz="5000" i="1" dirty="0" smtClean="0"/>
              <a:t>true</a:t>
            </a:r>
            <a:r>
              <a:rPr lang="en-US" altLang="zh-CN" sz="5000" dirty="0" smtClean="0"/>
              <a:t> if it is executed or </a:t>
            </a:r>
            <a:r>
              <a:rPr lang="en-US" altLang="zh-CN" sz="5000" i="1" dirty="0" smtClean="0"/>
              <a:t>false</a:t>
            </a:r>
            <a:r>
              <a:rPr lang="en-US" altLang="zh-CN" sz="5000" dirty="0" smtClean="0"/>
              <a:t> if not executed.</a:t>
            </a:r>
          </a:p>
          <a:p>
            <a:endParaRPr lang="en-US" altLang="zh-CN" dirty="0" smtClean="0"/>
          </a:p>
          <a:p>
            <a:r>
              <a:rPr lang="en-US" altLang="zh-CN" sz="1200" dirty="0" smtClean="0"/>
              <a:t>Our framework is based on the unified </a:t>
            </a:r>
            <a:r>
              <a:rPr lang="en-US" altLang="zh-CN" sz="1200" u="sng" dirty="0" smtClean="0"/>
              <a:t>coverage structure</a:t>
            </a:r>
            <a:r>
              <a:rPr lang="en-US" altLang="zh-CN" sz="1200" i="1" dirty="0" smtClean="0"/>
              <a:t> </a:t>
            </a:r>
            <a:r>
              <a:rPr lang="en-US" altLang="zh-CN" sz="1200" dirty="0" smtClean="0"/>
              <a:t>(CS) to support coverage-driven testing.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Some merits:</a:t>
            </a:r>
          </a:p>
          <a:p>
            <a:r>
              <a:rPr lang="en-US" altLang="zh-CN" sz="1200" dirty="0" smtClean="0"/>
              <a:t>1. Directly filter away irrelevant path candidates at runtime.</a:t>
            </a:r>
          </a:p>
          <a:p>
            <a:r>
              <a:rPr lang="en-US" altLang="zh-CN" sz="1200" dirty="0" smtClean="0"/>
              <a:t>2. Memorizes the path exploration history.</a:t>
            </a:r>
          </a:p>
          <a:p>
            <a:r>
              <a:rPr lang="en-US" altLang="zh-CN" sz="1200" dirty="0" smtClean="0"/>
              <a:t>3. Other applications (e.g., regression testing)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59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Now</a:t>
            </a:r>
            <a:r>
              <a:rPr lang="en-US" altLang="zh-CN" baseline="0" dirty="0" smtClean="0"/>
              <a:t> let me take the MC/DC criterion as an example.</a:t>
            </a:r>
          </a:p>
          <a:p>
            <a:r>
              <a:rPr lang="en-US" altLang="zh-CN" baseline="0" dirty="0" smtClean="0"/>
              <a:t>Illustrate how the coverage structure to record the MC/DC criterion.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992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dirty="0" err="1" smtClean="0"/>
              <a:t>Cov</a:t>
            </a:r>
            <a:r>
              <a:rPr lang="en-US" altLang="zh-CN" sz="1200" b="1" dirty="0" smtClean="0"/>
              <a:t>(MC/DC, </a:t>
            </a:r>
            <a:r>
              <a:rPr lang="en-US" altLang="zh-CN" sz="1200" b="1" i="1" dirty="0" err="1" smtClean="0"/>
              <a:t>Eval</a:t>
            </a:r>
            <a:r>
              <a:rPr lang="en-US" altLang="zh-CN" sz="1200" b="1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9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79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9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We use </a:t>
            </a:r>
            <a:r>
              <a:rPr lang="en-US" altLang="zh-CN" dirty="0" err="1" smtClean="0"/>
              <a:t>cyclomatic</a:t>
            </a:r>
            <a:r>
              <a:rPr lang="en-US" altLang="zh-CN" dirty="0" smtClean="0"/>
              <a:t> complexities as</a:t>
            </a:r>
            <a:r>
              <a:rPr lang="en-US" altLang="zh-CN" baseline="0" dirty="0" smtClean="0"/>
              <a:t> a measurement to choose units</a:t>
            </a:r>
            <a:r>
              <a:rPr lang="en-US" altLang="zh-CN" baseline="0" dirty="0" smtClean="0"/>
              <a:t>.</a:t>
            </a:r>
          </a:p>
          <a:p>
            <a:endParaRPr lang="en-US" altLang="zh-CN" baseline="0" dirty="0" smtClean="0"/>
          </a:p>
          <a:p>
            <a:r>
              <a:rPr lang="en-US" altLang="zh-CN" sz="1200" dirty="0" smtClean="0"/>
              <a:t>Open source projects: </a:t>
            </a:r>
            <a:r>
              <a:rPr lang="en-US" altLang="zh-CN" sz="1200" dirty="0" err="1" smtClean="0"/>
              <a:t>cyclomatic</a:t>
            </a:r>
            <a:r>
              <a:rPr lang="en-US" altLang="zh-CN" sz="1200" dirty="0" smtClean="0"/>
              <a:t> complexities all exceed </a:t>
            </a:r>
            <a:r>
              <a:rPr lang="en-US" altLang="zh-CN" sz="1200" b="1" dirty="0" smtClean="0"/>
              <a:t>8</a:t>
            </a:r>
          </a:p>
          <a:p>
            <a:r>
              <a:rPr lang="en-US" altLang="zh-CN" sz="1200" dirty="0" err="1" smtClean="0"/>
              <a:t>Osek_os</a:t>
            </a:r>
            <a:r>
              <a:rPr lang="en-US" altLang="zh-CN" sz="1200" dirty="0" smtClean="0"/>
              <a:t>: complexity value </a:t>
            </a:r>
            <a:r>
              <a:rPr lang="en-US" altLang="zh-CN" sz="1200" b="1" dirty="0" smtClean="0"/>
              <a:t>7.5</a:t>
            </a:r>
            <a:r>
              <a:rPr lang="en-US" altLang="zh-CN" sz="1200" dirty="0" smtClean="0"/>
              <a:t> in average</a:t>
            </a:r>
          </a:p>
          <a:p>
            <a:r>
              <a:rPr lang="en-US" altLang="zh-CN" sz="1200" dirty="0" err="1" smtClean="0"/>
              <a:t>Space_control</a:t>
            </a:r>
            <a:r>
              <a:rPr lang="en-US" altLang="zh-CN" sz="1200" dirty="0" smtClean="0"/>
              <a:t>: complexity value </a:t>
            </a:r>
            <a:r>
              <a:rPr lang="en-US" altLang="zh-CN" sz="1200" b="1" dirty="0" smtClean="0"/>
              <a:t>9.4</a:t>
            </a:r>
            <a:r>
              <a:rPr lang="en-US" altLang="zh-CN" sz="1200" dirty="0" smtClean="0"/>
              <a:t> in average</a:t>
            </a:r>
            <a:endParaRPr lang="en-US" altLang="zh-CN" sz="1200" b="1" dirty="0" smtClean="0"/>
          </a:p>
          <a:p>
            <a:endParaRPr lang="en-US" altLang="zh-CN" baseline="0" dirty="0" smtClean="0"/>
          </a:p>
          <a:p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software practice, when the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cyclomatic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complexity value of a unit or module exceed 10, this module is regarded as too complex and should be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split. So we choose units with complexity value above 8.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71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What we want?</a:t>
            </a:r>
          </a:p>
          <a:p>
            <a:r>
              <a:rPr lang="en-US" altLang="zh-CN" dirty="0" smtClean="0"/>
              <a:t>Or what we most</a:t>
            </a:r>
            <a:r>
              <a:rPr lang="en-US" altLang="zh-CN" baseline="0" dirty="0" smtClean="0"/>
              <a:t> would like to solve?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94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1900" dirty="0" smtClean="0"/>
              <a:t>We compare between DFS and </a:t>
            </a:r>
            <a:r>
              <a:rPr lang="en-US" altLang="zh-CN" sz="1900" dirty="0" err="1" smtClean="0"/>
              <a:t>DFS+path</a:t>
            </a:r>
            <a:r>
              <a:rPr lang="en-US" altLang="zh-CN" sz="1900" dirty="0" smtClean="0"/>
              <a:t> filtering.</a:t>
            </a:r>
          </a:p>
          <a:p>
            <a:pPr lvl="1"/>
            <a:r>
              <a:rPr lang="en-US" altLang="zh-CN" sz="1900" dirty="0" smtClean="0"/>
              <a:t>We limit the maximum testing budget (time cost) as 30 minutes.</a:t>
            </a:r>
          </a:p>
          <a:p>
            <a:pPr lvl="1"/>
            <a:r>
              <a:rPr lang="en-US" altLang="zh-CN" sz="1900" dirty="0" smtClean="0"/>
              <a:t>We use the number of program iterations (ITER) and solved constraints (CON) as measurements on the performance of coverage testing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3737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1900" dirty="0" smtClean="0"/>
              <a:t>We compare PPS with two novel search strategies from CREST and KLEE</a:t>
            </a:r>
            <a:r>
              <a:rPr lang="en-US" altLang="zh-CN" sz="2100" dirty="0" smtClean="0"/>
              <a:t>.</a:t>
            </a:r>
          </a:p>
          <a:p>
            <a:pPr lvl="1"/>
            <a:r>
              <a:rPr lang="en-US" altLang="zh-CN" sz="1900" dirty="0" smtClean="0"/>
              <a:t>We limit the maximum program iterations as 200 on one unit; repeat the testing 5 times for each heuristic because of their inherent randomness and take the average as the final result; the walk down level in PPS is set as 3.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309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 smtClean="0"/>
              <a:t>Threat to validity</a:t>
            </a:r>
          </a:p>
          <a:p>
            <a:pPr lvl="1"/>
            <a:r>
              <a:rPr lang="en-US" altLang="zh-CN" sz="1900" dirty="0" smtClean="0"/>
              <a:t>Our implementation of the KLEE and CREST strategies in CAUT unavoidably differs from the originals. </a:t>
            </a:r>
          </a:p>
          <a:p>
            <a:pPr lvl="1"/>
            <a:r>
              <a:rPr lang="en-US" altLang="zh-CN" sz="1900" dirty="0" smtClean="0"/>
              <a:t>Different front-end/parser from original KLEE (LLVM/CIL).</a:t>
            </a:r>
          </a:p>
          <a:p>
            <a:pPr lvl="1"/>
            <a:r>
              <a:rPr lang="en-US" altLang="zh-CN" sz="1900" dirty="0" smtClean="0"/>
              <a:t>The KLEE and CREST strategies work on the whole program testing while the PPS strategy is designed on unit testing.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3152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224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Dynamic symbolic execution emerged</a:t>
            </a:r>
            <a:r>
              <a:rPr lang="en-US" altLang="zh-CN" sz="1200" baseline="0" dirty="0" smtClean="0"/>
              <a:t> in 2005 and has already achieved great success in test data generation problem.</a:t>
            </a:r>
          </a:p>
          <a:p>
            <a:endParaRPr lang="en-US" altLang="zh-CN" sz="1200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dirty="0" smtClean="0"/>
              <a:t>Test budgets are usually constrained in coverage-driven testing.</a:t>
            </a:r>
            <a:endParaRPr lang="en-US" altLang="zh-CN" sz="1200" dirty="0" smtClean="0"/>
          </a:p>
          <a:p>
            <a:r>
              <a:rPr lang="en-US" altLang="zh-CN" sz="1200" dirty="0" smtClean="0"/>
              <a:t>Some automated</a:t>
            </a:r>
            <a:r>
              <a:rPr lang="en-US" altLang="zh-CN" sz="1200" baseline="0" dirty="0" smtClean="0"/>
              <a:t> testing tool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Testbed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Testwell</a:t>
            </a:r>
            <a:r>
              <a:rPr lang="en-US" altLang="zh-CN" sz="1200" dirty="0" smtClean="0"/>
              <a:t> CTC++, </a:t>
            </a:r>
            <a:r>
              <a:rPr lang="en-US" altLang="zh-CN" sz="1200" dirty="0" err="1" smtClean="0"/>
              <a:t>CoverageMeter</a:t>
            </a:r>
            <a:r>
              <a:rPr lang="en-US" altLang="zh-CN" sz="1200" dirty="0" smtClean="0"/>
              <a:t>, GCT, …</a:t>
            </a:r>
          </a:p>
          <a:p>
            <a:r>
              <a:rPr lang="en-US" altLang="zh-CN" sz="1900" dirty="0" smtClean="0"/>
              <a:t>Search-based Tools : </a:t>
            </a:r>
            <a:r>
              <a:rPr lang="en-US" altLang="zh-CN" sz="1500" dirty="0" smtClean="0"/>
              <a:t>Genetic algorithm, Hill Climbing, Simulated Annealing, …</a:t>
            </a:r>
          </a:p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40AB7-E9C8-4158-A786-4BFB28A5A3E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42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A00A0FEF-9E55-47C4-BFD0-4B65D2622093}" type="slidenum">
              <a:rPr lang="en-US" altLang="zh-CN" b="0">
                <a:latin typeface="Arial" charset="0"/>
              </a:rPr>
              <a:pPr eaLnBrk="1" hangingPunct="1"/>
              <a:t>5</a:t>
            </a:fld>
            <a:endParaRPr lang="en-US" altLang="zh-CN" b="0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Let’s get a quick idea</a:t>
            </a:r>
            <a:r>
              <a:rPr lang="en-US" altLang="zh-CN" baseline="0" dirty="0" smtClean="0"/>
              <a:t> of the application of DSE in test data generation and how these tools work</a:t>
            </a:r>
            <a:r>
              <a:rPr lang="en-US" altLang="zh-CN" baseline="0" dirty="0" smtClean="0"/>
              <a:t>.</a:t>
            </a:r>
          </a:p>
          <a:p>
            <a:pPr eaLnBrk="1" hangingPunct="1"/>
            <a:r>
              <a:rPr lang="en-US" altLang="zh-CN" baseline="0" dirty="0" smtClean="0"/>
              <a:t>And How we can improve this technique in coverage-driven testing.</a:t>
            </a:r>
            <a:endParaRPr lang="en-US" altLang="zh-CN" baseline="0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D5C4ECA3-52E7-42ED-864B-D2C1F035EC55}" type="slidenum">
              <a:rPr lang="en-US" altLang="zh-CN" b="0">
                <a:latin typeface="Arial" charset="0"/>
              </a:rPr>
              <a:pPr eaLnBrk="1" hangingPunct="1"/>
              <a:t>6</a:t>
            </a:fld>
            <a:endParaRPr lang="en-US" altLang="zh-CN" b="0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There are two functions, four</a:t>
            </a:r>
            <a:r>
              <a:rPr lang="en-US" altLang="zh-CN" baseline="0" dirty="0" smtClean="0"/>
              <a:t> branches in this example </a:t>
            </a:r>
            <a:r>
              <a:rPr lang="en-US" altLang="zh-CN" baseline="0" dirty="0" err="1" smtClean="0"/>
              <a:t>prgoram</a:t>
            </a:r>
            <a:r>
              <a:rPr lang="en-US" altLang="zh-CN" baseline="0" dirty="0" smtClean="0"/>
              <a:t>.</a:t>
            </a:r>
          </a:p>
          <a:p>
            <a:r>
              <a:rPr lang="en-US" altLang="zh-CN" baseline="0" dirty="0" smtClean="0"/>
              <a:t>We want to achieve branch testing.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920C6E70-A069-4ABF-86C3-8C1084434E48}" type="slidenum">
              <a:rPr lang="en-US" altLang="zh-CN" b="0">
                <a:latin typeface="Arial" charset="0"/>
              </a:rPr>
              <a:pPr eaLnBrk="1" hangingPunct="1"/>
              <a:t>7</a:t>
            </a:fld>
            <a:endParaRPr lang="en-US" altLang="zh-CN" b="0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4E6AE2F1-7911-48BF-BAE7-A872E0E4C1C7}" type="slidenum">
              <a:rPr lang="en-US" altLang="zh-CN" b="0">
                <a:latin typeface="Arial" charset="0"/>
              </a:rPr>
              <a:pPr eaLnBrk="1" hangingPunct="1"/>
              <a:t>8</a:t>
            </a:fld>
            <a:endParaRPr lang="en-US" altLang="zh-CN" b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algn="ctr" defTabSz="914485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CF6B1FC9-ABF4-4572-8EB1-C2C20B431279}" type="slidenum">
              <a:rPr lang="en-US" altLang="zh-CN" b="0">
                <a:latin typeface="Arial" charset="0"/>
              </a:rPr>
              <a:pPr eaLnBrk="1" hangingPunct="1"/>
              <a:t>9</a:t>
            </a:fld>
            <a:endParaRPr lang="en-US" altLang="zh-CN" b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DD1-C34A-4E71-8495-11E46E8B1890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73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165B-9BDB-4E50-BEDD-AF28B060EBAF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6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7068-8D95-452E-BB0C-74A11A671004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1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F84E8-8A67-4D40-8670-E204531F8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759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5DD1-C34A-4E71-8495-11E46E8B1890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63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982-AFA7-42EB-B4A5-8CC5B1129FB6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726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5CA-DE53-44FE-A1F8-954F7FB75CB6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28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D137-3AB5-472B-807A-45F2CA9B72FF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078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B769-99EC-4348-920D-18F60FFAE759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023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C13D-325A-44A3-83F6-7808A63CA330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837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EABC-F97E-4579-B107-0FA86CED7D01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0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982-AFA7-42EB-B4A5-8CC5B1129FB6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264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3EBD-98DE-48A4-A220-BC1C297FA788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852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A0-D09F-4701-AC11-13F34D04DD0C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1833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7165B-9BDB-4E50-BEDD-AF28B060EBAF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61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7068-8D95-452E-BB0C-74A11A671004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2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F84E8-8A67-4D40-8670-E204531F8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2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5CA-DE53-44FE-A1F8-954F7FB75CB6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33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D137-3AB5-472B-807A-45F2CA9B72FF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4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B769-99EC-4348-920D-18F60FFAE759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2C13D-325A-44A3-83F6-7808A63CA330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96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2EABC-F97E-4579-B107-0FA86CED7D01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98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63EBD-98DE-48A4-A220-BC1C297FA788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32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2DA0-D09F-4701-AC11-13F34D04DD0C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3AC-D7EC-42B2-B55F-4C9AA8893FA1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73AC-D7EC-42B2-B55F-4C9AA8893FA1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Coverage-driven Test Data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12074-651C-48A0-8FFE-270170F4A3E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9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ab205.org/caut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rgbClr val="465723"/>
                </a:solidFill>
              </a:rPr>
              <a:t>Automated Coverage-driven Test Data Generation </a:t>
            </a:r>
            <a:r>
              <a:rPr lang="en-US" altLang="zh-CN" dirty="0">
                <a:solidFill>
                  <a:srgbClr val="465723"/>
                </a:solidFill>
              </a:rPr>
              <a:t>Using Dynamic Symbolic Execution</a:t>
            </a:r>
            <a:endParaRPr lang="zh-CN" altLang="en-US" dirty="0">
              <a:solidFill>
                <a:srgbClr val="465723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4365104"/>
            <a:ext cx="8748464" cy="1752600"/>
          </a:xfrm>
        </p:spPr>
        <p:txBody>
          <a:bodyPr>
            <a:noAutofit/>
          </a:bodyPr>
          <a:lstStyle/>
          <a:p>
            <a:r>
              <a:rPr lang="en-US" altLang="zh-CN" sz="1600" b="1" dirty="0" smtClean="0">
                <a:solidFill>
                  <a:schemeClr val="tx1"/>
                </a:solidFill>
              </a:rPr>
              <a:t>Ting </a:t>
            </a:r>
            <a:r>
              <a:rPr lang="en-US" altLang="zh-CN" sz="1600" b="1" dirty="0">
                <a:solidFill>
                  <a:schemeClr val="tx1"/>
                </a:solidFill>
              </a:rPr>
              <a:t>Su</a:t>
            </a:r>
            <a:r>
              <a:rPr lang="en-US" altLang="zh-CN" sz="1600" baseline="30000" dirty="0">
                <a:solidFill>
                  <a:schemeClr val="tx1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Geguang</a:t>
            </a:r>
            <a:r>
              <a:rPr lang="en-US" altLang="zh-CN" sz="1600" dirty="0">
                <a:solidFill>
                  <a:schemeClr val="tx1"/>
                </a:solidFill>
              </a:rPr>
              <a:t> Pu</a:t>
            </a:r>
            <a:r>
              <a:rPr lang="en-US" altLang="zh-CN" sz="1600" baseline="30000" dirty="0">
                <a:solidFill>
                  <a:schemeClr val="tx1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, Bin Fang</a:t>
            </a:r>
            <a:r>
              <a:rPr lang="en-US" altLang="zh-CN" sz="1600" baseline="30000" dirty="0">
                <a:solidFill>
                  <a:schemeClr val="tx1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Jifeng</a:t>
            </a:r>
            <a:r>
              <a:rPr lang="en-US" altLang="zh-CN" sz="1600" dirty="0">
                <a:solidFill>
                  <a:schemeClr val="tx1"/>
                </a:solidFill>
              </a:rPr>
              <a:t> He</a:t>
            </a:r>
            <a:r>
              <a:rPr lang="en-US" altLang="zh-CN" sz="1600" baseline="30000" dirty="0">
                <a:solidFill>
                  <a:schemeClr val="tx1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, Jun Yan</a:t>
            </a:r>
            <a:r>
              <a:rPr lang="en-US" altLang="zh-CN" sz="1600" baseline="30000" dirty="0">
                <a:solidFill>
                  <a:schemeClr val="tx1"/>
                </a:solidFill>
              </a:rPr>
              <a:t>2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 err="1">
                <a:solidFill>
                  <a:schemeClr val="tx1"/>
                </a:solidFill>
              </a:rPr>
              <a:t>Siyuan</a:t>
            </a:r>
            <a:r>
              <a:rPr lang="en-US" altLang="zh-CN" sz="1600" dirty="0">
                <a:solidFill>
                  <a:schemeClr val="tx1"/>
                </a:solidFill>
              </a:rPr>
              <a:t> Jiang</a:t>
            </a:r>
            <a:r>
              <a:rPr lang="en-US" altLang="zh-CN" sz="1600" baseline="30000" dirty="0">
                <a:solidFill>
                  <a:schemeClr val="tx1"/>
                </a:solidFill>
              </a:rPr>
              <a:t>3</a:t>
            </a:r>
            <a:r>
              <a:rPr lang="en-US" altLang="zh-CN" sz="1600" dirty="0">
                <a:solidFill>
                  <a:schemeClr val="tx1"/>
                </a:solidFill>
              </a:rPr>
              <a:t> and </a:t>
            </a:r>
            <a:r>
              <a:rPr lang="en-US" altLang="zh-CN" sz="1600" dirty="0" err="1">
                <a:solidFill>
                  <a:schemeClr val="tx1"/>
                </a:solidFill>
              </a:rPr>
              <a:t>Jianjun</a:t>
            </a:r>
            <a:r>
              <a:rPr lang="en-US" altLang="zh-CN" sz="1600" dirty="0">
                <a:solidFill>
                  <a:schemeClr val="tx1"/>
                </a:solidFill>
              </a:rPr>
              <a:t> Zhao</a:t>
            </a:r>
            <a:r>
              <a:rPr lang="en-US" altLang="zh-CN" sz="1600" baseline="30000" dirty="0">
                <a:solidFill>
                  <a:schemeClr val="tx1"/>
                </a:solidFill>
              </a:rPr>
              <a:t>4 </a:t>
            </a:r>
            <a:endParaRPr lang="zh-CN" altLang="en-US" sz="1600" baseline="30000" dirty="0">
              <a:solidFill>
                <a:schemeClr val="tx1"/>
              </a:solidFill>
            </a:endParaRPr>
          </a:p>
          <a:p>
            <a:r>
              <a:rPr lang="en-US" altLang="zh-CN" sz="1600" baseline="30000" dirty="0">
                <a:solidFill>
                  <a:schemeClr val="tx1"/>
                </a:solidFill>
              </a:rPr>
              <a:t>1</a:t>
            </a:r>
            <a:r>
              <a:rPr lang="en-US" altLang="zh-CN" sz="1600" dirty="0">
                <a:solidFill>
                  <a:schemeClr val="tx1"/>
                </a:solidFill>
              </a:rPr>
              <a:t>Shanghai Key Laboratory of Trustworthy Computing, East China Normal University, China </a:t>
            </a:r>
          </a:p>
          <a:p>
            <a:r>
              <a:rPr lang="en-US" altLang="zh-CN" sz="1600" baseline="30000" dirty="0">
                <a:solidFill>
                  <a:schemeClr val="tx1"/>
                </a:solidFill>
              </a:rPr>
              <a:t>2</a:t>
            </a:r>
            <a:r>
              <a:rPr lang="en-US" altLang="zh-CN" sz="1600" dirty="0">
                <a:solidFill>
                  <a:schemeClr val="tx1"/>
                </a:solidFill>
              </a:rPr>
              <a:t>State Key Laboratory of Computer Science, Chinese Academy of Sciences, China </a:t>
            </a:r>
          </a:p>
          <a:p>
            <a:r>
              <a:rPr lang="en-US" altLang="zh-CN" sz="1600" baseline="30000" dirty="0">
                <a:solidFill>
                  <a:schemeClr val="tx1"/>
                </a:solidFill>
              </a:rPr>
              <a:t>3</a:t>
            </a:r>
            <a:r>
              <a:rPr lang="en-US" altLang="zh-CN" sz="1600" dirty="0">
                <a:solidFill>
                  <a:schemeClr val="tx1"/>
                </a:solidFill>
              </a:rPr>
              <a:t>Department of Computer Science and Engineering, University of Notre Dame, USA </a:t>
            </a:r>
          </a:p>
          <a:p>
            <a:r>
              <a:rPr lang="en-US" altLang="zh-CN" sz="1600" baseline="30000" dirty="0">
                <a:solidFill>
                  <a:schemeClr val="tx1"/>
                </a:solidFill>
              </a:rPr>
              <a:t>4</a:t>
            </a:r>
            <a:r>
              <a:rPr lang="en-US" altLang="zh-CN" sz="1600" dirty="0">
                <a:solidFill>
                  <a:schemeClr val="tx1"/>
                </a:solidFill>
              </a:rPr>
              <a:t>School of Software, Shanghai Jiao Tong University, China 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endParaRPr lang="en-US" altLang="zh-CN" sz="1600" dirty="0" smtClean="0">
              <a:solidFill>
                <a:schemeClr val="tx1"/>
              </a:solidFill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</a:rPr>
              <a:t>June 30, 2014</a:t>
            </a:r>
            <a:r>
              <a:rPr lang="en-US" altLang="zh-CN" sz="1600" dirty="0">
                <a:solidFill>
                  <a:schemeClr val="tx1"/>
                </a:solidFill>
              </a:rPr>
              <a:t>	</a:t>
            </a:r>
          </a:p>
          <a:p>
            <a:pPr algn="l"/>
            <a:r>
              <a:rPr lang="en-US" altLang="zh-CN" sz="2400" dirty="0" smtClean="0"/>
              <a:t>			</a:t>
            </a:r>
          </a:p>
          <a:p>
            <a:pPr algn="l"/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			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zh-CN" alt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9552" y="1988840"/>
            <a:ext cx="0" cy="158417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39552" y="1988840"/>
            <a:ext cx="784887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79712" y="4077072"/>
            <a:ext cx="640871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302-C68E-411C-975F-93BBD37ACFB9}" type="datetime1">
              <a:rPr lang="zh-CN" altLang="en-US" smtClean="0"/>
              <a:t>2014/6/29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Coverage-driven Test Data Generation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087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0484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0492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3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0494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0495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0496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0497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0498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0499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0485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sp>
        <p:nvSpPr>
          <p:cNvPr id="20486" name="Text Box 14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2*y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!=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0487" name="Text Box 15"/>
          <p:cNvSpPr txBox="1">
            <a:spLocks noChangeArrowheads="1"/>
          </p:cNvSpPr>
          <p:nvPr/>
        </p:nvSpPr>
        <p:spPr bwMode="auto">
          <a:xfrm>
            <a:off x="4114800" y="2667000"/>
            <a:ext cx="3276600" cy="792163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altLang="zh-CN" b="0">
                <a:latin typeface="Arial" charset="0"/>
                <a:ea typeface="宋体" charset="-122"/>
              </a:rPr>
              <a:t>Solve: 2*y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  <a:r>
              <a:rPr lang="en-US" altLang="zh-CN" b="0">
                <a:latin typeface="Arial" charset="0"/>
                <a:ea typeface="宋体" charset="-122"/>
              </a:rPr>
              <a:t> ==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  <a:endParaRPr lang="en-US" altLang="zh-CN" b="0">
              <a:latin typeface="Arial" charset="0"/>
              <a:ea typeface="宋体" charset="-122"/>
            </a:endParaRPr>
          </a:p>
          <a:p>
            <a:pPr algn="l" eaLnBrk="1" hangingPunct="1"/>
            <a:r>
              <a:rPr lang="en-US" altLang="zh-CN" b="0">
                <a:latin typeface="Arial" charset="0"/>
                <a:ea typeface="宋体" charset="-122"/>
              </a:rPr>
              <a:t>Solution: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  <a:r>
              <a:rPr lang="en-US" altLang="zh-CN" b="0">
                <a:latin typeface="Arial" charset="0"/>
                <a:ea typeface="宋体" charset="-122"/>
              </a:rPr>
              <a:t> = 2, y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  <a:r>
              <a:rPr lang="en-US" altLang="zh-CN" b="0">
                <a:latin typeface="Arial" charset="0"/>
                <a:ea typeface="宋体" charset="-122"/>
              </a:rPr>
              <a:t> = 1</a:t>
            </a:r>
          </a:p>
        </p:txBody>
      </p:sp>
      <p:grpSp>
        <p:nvGrpSpPr>
          <p:cNvPr id="20488" name="Group 16"/>
          <p:cNvGrpSpPr>
            <a:grpSpLocks/>
          </p:cNvGrpSpPr>
          <p:nvPr/>
        </p:nvGrpSpPr>
        <p:grpSpPr bwMode="auto">
          <a:xfrm>
            <a:off x="762000" y="5562600"/>
            <a:ext cx="6858000" cy="641350"/>
            <a:chOff x="480" y="2112"/>
            <a:chExt cx="4320" cy="404"/>
          </a:xfrm>
        </p:grpSpPr>
        <p:sp>
          <p:nvSpPr>
            <p:cNvPr id="20489" name="Line 17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Text Box 18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22, y = 7,    z = 14</a:t>
              </a:r>
            </a:p>
          </p:txBody>
        </p:sp>
        <p:sp>
          <p:nvSpPr>
            <p:cNvPr id="20491" name="Text Box 19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0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"/>
    </mc:Choice>
    <mc:Fallback>
      <p:transition spd="slow" advTm="7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151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51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151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151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152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152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150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1510" name="Group 14"/>
          <p:cNvGrpSpPr>
            <a:grpSpLocks/>
          </p:cNvGrpSpPr>
          <p:nvPr/>
        </p:nvGrpSpPr>
        <p:grpSpPr bwMode="auto">
          <a:xfrm>
            <a:off x="762000" y="2819400"/>
            <a:ext cx="6858000" cy="366713"/>
            <a:chOff x="480" y="1776"/>
            <a:chExt cx="4320" cy="231"/>
          </a:xfrm>
        </p:grpSpPr>
        <p:sp>
          <p:nvSpPr>
            <p:cNvPr id="21511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2, y = 1</a:t>
              </a:r>
            </a:p>
          </p:txBody>
        </p:sp>
        <p:sp>
          <p:nvSpPr>
            <p:cNvPr id="21513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568549"/>
            <a:ext cx="8229600" cy="484187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8589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"/>
    </mc:Choice>
    <mc:Fallback>
      <p:transition spd="slow" advTm="77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253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3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254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254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254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254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254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254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253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2534" name="Group 14"/>
          <p:cNvGrpSpPr>
            <a:grpSpLocks/>
          </p:cNvGrpSpPr>
          <p:nvPr/>
        </p:nvGrpSpPr>
        <p:grpSpPr bwMode="auto">
          <a:xfrm>
            <a:off x="762000" y="3352800"/>
            <a:ext cx="6858000" cy="641350"/>
            <a:chOff x="480" y="2112"/>
            <a:chExt cx="4320" cy="404"/>
          </a:xfrm>
        </p:grpSpPr>
        <p:sp>
          <p:nvSpPr>
            <p:cNvPr id="22535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6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2, y = 1,       z = 2</a:t>
              </a:r>
            </a:p>
          </p:txBody>
        </p:sp>
        <p:sp>
          <p:nvSpPr>
            <p:cNvPr id="22537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86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2"/>
    </mc:Choice>
    <mc:Fallback>
      <p:transition spd="slow" advTm="19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3563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64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3565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3566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3567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3568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3569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3570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3557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3558" name="Group 14"/>
          <p:cNvGrpSpPr>
            <a:grpSpLocks/>
          </p:cNvGrpSpPr>
          <p:nvPr/>
        </p:nvGrpSpPr>
        <p:grpSpPr bwMode="auto">
          <a:xfrm>
            <a:off x="762000" y="3962400"/>
            <a:ext cx="6858000" cy="641350"/>
            <a:chOff x="480" y="2112"/>
            <a:chExt cx="4320" cy="404"/>
          </a:xfrm>
        </p:grpSpPr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2, y = 1,       z = 2</a:t>
              </a:r>
            </a:p>
          </p:txBody>
        </p:sp>
        <p:sp>
          <p:nvSpPr>
            <p:cNvPr id="23562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23559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2*y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==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2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"/>
    </mc:Choice>
    <mc:Fallback>
      <p:transition spd="slow" advTm="4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459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459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459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459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459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4581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4582" name="Group 14"/>
          <p:cNvGrpSpPr>
            <a:grpSpLocks/>
          </p:cNvGrpSpPr>
          <p:nvPr/>
        </p:nvGrpSpPr>
        <p:grpSpPr bwMode="auto">
          <a:xfrm>
            <a:off x="762000" y="5638800"/>
            <a:ext cx="6858000" cy="641350"/>
            <a:chOff x="480" y="2112"/>
            <a:chExt cx="4320" cy="404"/>
          </a:xfrm>
        </p:grpSpPr>
        <p:sp>
          <p:nvSpPr>
            <p:cNvPr id="24585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6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2, y = 1,       z = 2</a:t>
              </a:r>
            </a:p>
          </p:txBody>
        </p:sp>
        <p:sp>
          <p:nvSpPr>
            <p:cNvPr id="24587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24583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2*y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==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4584" name="Text Box 19"/>
          <p:cNvSpPr txBox="1">
            <a:spLocks noChangeArrowheads="1"/>
          </p:cNvSpPr>
          <p:nvPr/>
        </p:nvSpPr>
        <p:spPr bwMode="auto">
          <a:xfrm>
            <a:off x="7467600" y="4191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Arial" charset="0"/>
                <a:ea typeface="宋体" charset="-122"/>
              </a:rPr>
              <a:t>x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 </a:t>
            </a:r>
            <a:r>
              <a:rPr lang="en-US" altLang="zh-CN" b="0" dirty="0">
                <a:latin typeface="cmsy10" pitchFamily="34" charset="0"/>
                <a:ea typeface="宋体" charset="-122"/>
              </a:rPr>
              <a:t>≤</a:t>
            </a:r>
            <a:r>
              <a:rPr lang="en-US" altLang="zh-CN" b="0" dirty="0" smtClean="0">
                <a:latin typeface="Arial" charset="0"/>
                <a:ea typeface="宋体" charset="-122"/>
              </a:rPr>
              <a:t> </a:t>
            </a:r>
            <a:r>
              <a:rPr lang="en-US" altLang="zh-CN" b="0" dirty="0">
                <a:latin typeface="Arial" charset="0"/>
                <a:ea typeface="宋体" charset="-122"/>
              </a:rPr>
              <a:t>y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+10</a:t>
            </a: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4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dirty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   …</a:t>
            </a:r>
            <a:endParaRPr lang="en-US" altLang="zh-CN" sz="1800" dirty="0" smtClean="0">
              <a:solidFill>
                <a:srgbClr val="FF3300"/>
              </a:solidFill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5613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4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5615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5616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5617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5618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5619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5620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5605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5606" name="Group 14"/>
          <p:cNvGrpSpPr>
            <a:grpSpLocks/>
          </p:cNvGrpSpPr>
          <p:nvPr/>
        </p:nvGrpSpPr>
        <p:grpSpPr bwMode="auto">
          <a:xfrm>
            <a:off x="762000" y="5638800"/>
            <a:ext cx="6858000" cy="641350"/>
            <a:chOff x="480" y="2112"/>
            <a:chExt cx="4320" cy="404"/>
          </a:xfrm>
        </p:grpSpPr>
        <p:sp>
          <p:nvSpPr>
            <p:cNvPr id="25610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2, y = 1,       z = 2</a:t>
              </a:r>
            </a:p>
          </p:txBody>
        </p:sp>
        <p:sp>
          <p:nvSpPr>
            <p:cNvPr id="25612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25607" name="Text Box 18"/>
          <p:cNvSpPr txBox="1">
            <a:spLocks noChangeArrowheads="1"/>
          </p:cNvSpPr>
          <p:nvPr/>
        </p:nvSpPr>
        <p:spPr bwMode="auto">
          <a:xfrm>
            <a:off x="3810000" y="2667000"/>
            <a:ext cx="3810000" cy="646331"/>
          </a:xfrm>
          <a:prstGeom prst="rect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altLang="zh-CN" b="0" dirty="0">
                <a:latin typeface="Arial" charset="0"/>
                <a:ea typeface="宋体" charset="-122"/>
              </a:rPr>
              <a:t>Solve: (2*y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 == x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) </a:t>
            </a:r>
            <a:r>
              <a:rPr lang="en-US" altLang="zh-CN" dirty="0">
                <a:latin typeface="cmsy10" pitchFamily="34" charset="0"/>
                <a:ea typeface="宋体" charset="-122"/>
              </a:rPr>
              <a:t>^</a:t>
            </a:r>
            <a:r>
              <a:rPr lang="en-US" altLang="zh-CN" b="0" dirty="0" smtClean="0">
                <a:latin typeface="Arial" charset="0"/>
                <a:ea typeface="宋体" charset="-122"/>
              </a:rPr>
              <a:t> </a:t>
            </a:r>
            <a:r>
              <a:rPr lang="en-US" altLang="zh-CN" b="0" dirty="0">
                <a:latin typeface="Arial" charset="0"/>
                <a:ea typeface="宋体" charset="-122"/>
              </a:rPr>
              <a:t>(x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 &gt; y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 + 10)</a:t>
            </a:r>
          </a:p>
          <a:p>
            <a:pPr algn="l" eaLnBrk="1" hangingPunct="1"/>
            <a:r>
              <a:rPr lang="en-US" altLang="zh-CN" b="0" dirty="0">
                <a:latin typeface="Arial" charset="0"/>
                <a:ea typeface="宋体" charset="-122"/>
              </a:rPr>
              <a:t>Solution: x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 = 30, y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 = 15</a:t>
            </a:r>
          </a:p>
        </p:txBody>
      </p:sp>
      <p:sp>
        <p:nvSpPr>
          <p:cNvPr id="25608" name="Text Box 19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2*y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==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5609" name="Text Box 20"/>
          <p:cNvSpPr txBox="1">
            <a:spLocks noChangeArrowheads="1"/>
          </p:cNvSpPr>
          <p:nvPr/>
        </p:nvSpPr>
        <p:spPr bwMode="auto">
          <a:xfrm>
            <a:off x="7467600" y="4191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 dirty="0">
                <a:latin typeface="Arial" charset="0"/>
                <a:ea typeface="宋体" charset="-122"/>
              </a:rPr>
              <a:t>x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 </a:t>
            </a:r>
            <a:r>
              <a:rPr lang="en-US" altLang="zh-CN" b="0" dirty="0">
                <a:latin typeface="cmsy10" pitchFamily="34" charset="0"/>
                <a:ea typeface="宋体" charset="-122"/>
              </a:rPr>
              <a:t>≤</a:t>
            </a:r>
            <a:r>
              <a:rPr lang="en-US" altLang="zh-CN" b="0" dirty="0" smtClean="0">
                <a:latin typeface="Arial" charset="0"/>
                <a:ea typeface="宋体" charset="-122"/>
              </a:rPr>
              <a:t> </a:t>
            </a:r>
            <a:r>
              <a:rPr lang="en-US" altLang="zh-CN" b="0" dirty="0">
                <a:latin typeface="Arial" charset="0"/>
                <a:ea typeface="宋体" charset="-122"/>
              </a:rPr>
              <a:t>y</a:t>
            </a:r>
            <a:r>
              <a:rPr lang="en-US" altLang="zh-CN" b="0" baseline="-25000" dirty="0">
                <a:latin typeface="Arial" charset="0"/>
                <a:ea typeface="宋体" charset="-122"/>
              </a:rPr>
              <a:t>0</a:t>
            </a:r>
            <a:r>
              <a:rPr lang="en-US" altLang="zh-CN" b="0" dirty="0">
                <a:latin typeface="Arial" charset="0"/>
                <a:ea typeface="宋体" charset="-122"/>
              </a:rPr>
              <a:t>+10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85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"/>
    </mc:Choice>
    <mc:Fallback>
      <p:transition spd="slow" advTm="7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6628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6634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5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6636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6637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6638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6639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6640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6641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6629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6630" name="Group 14"/>
          <p:cNvGrpSpPr>
            <a:grpSpLocks/>
          </p:cNvGrpSpPr>
          <p:nvPr/>
        </p:nvGrpSpPr>
        <p:grpSpPr bwMode="auto">
          <a:xfrm>
            <a:off x="762000" y="2819400"/>
            <a:ext cx="6858000" cy="366713"/>
            <a:chOff x="480" y="1776"/>
            <a:chExt cx="4320" cy="231"/>
          </a:xfrm>
        </p:grpSpPr>
        <p:sp>
          <p:nvSpPr>
            <p:cNvPr id="26631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30, y = 15</a:t>
              </a:r>
            </a:p>
          </p:txBody>
        </p:sp>
        <p:sp>
          <p:nvSpPr>
            <p:cNvPr id="26633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9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5"/>
    </mc:Choice>
    <mc:Fallback>
      <p:transition spd="slow" advTm="8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27661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2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7663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27664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27665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27666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27667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27668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2765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27654" name="Group 14"/>
          <p:cNvGrpSpPr>
            <a:grpSpLocks/>
          </p:cNvGrpSpPr>
          <p:nvPr/>
        </p:nvGrpSpPr>
        <p:grpSpPr bwMode="auto">
          <a:xfrm>
            <a:off x="838200" y="4572000"/>
            <a:ext cx="6858000" cy="366713"/>
            <a:chOff x="480" y="1776"/>
            <a:chExt cx="4320" cy="231"/>
          </a:xfrm>
        </p:grpSpPr>
        <p:sp>
          <p:nvSpPr>
            <p:cNvPr id="27658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9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30, y = 15</a:t>
              </a:r>
            </a:p>
          </p:txBody>
        </p:sp>
        <p:sp>
          <p:nvSpPr>
            <p:cNvPr id="27660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27655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2*y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==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7656" name="Text Box 19"/>
          <p:cNvSpPr txBox="1">
            <a:spLocks noChangeArrowheads="1"/>
          </p:cNvSpPr>
          <p:nvPr/>
        </p:nvSpPr>
        <p:spPr bwMode="auto">
          <a:xfrm>
            <a:off x="7467600" y="41910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x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&gt; y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  <a:r>
              <a:rPr lang="en-US" altLang="zh-CN" b="0">
                <a:latin typeface="Arial" charset="0"/>
                <a:ea typeface="宋体" charset="-122"/>
              </a:rPr>
              <a:t>+10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62400" y="2895601"/>
            <a:ext cx="1828800" cy="945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All branches </a:t>
            </a:r>
          </a:p>
          <a:p>
            <a:pPr algn="ctr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latin typeface="Arial" charset="0"/>
                <a:ea typeface="宋体" charset="-122"/>
              </a:rPr>
              <a:t>are covered !!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10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"/>
    </mc:Choice>
    <mc:Fallback>
      <p:transition spd="slow" advTm="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219256" cy="4839816"/>
          </a:xfrm>
        </p:spPr>
        <p:txBody>
          <a:bodyPr/>
          <a:lstStyle/>
          <a:p>
            <a:r>
              <a:rPr lang="en-US" altLang="zh-CN" sz="2800" dirty="0" smtClean="0"/>
              <a:t>Quickly get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test suite with </a:t>
            </a:r>
            <a:r>
              <a:rPr lang="en-US" altLang="zh-CN" sz="2800" dirty="0"/>
              <a:t>high code coverage w.r.t </a:t>
            </a:r>
            <a:r>
              <a:rPr lang="en-US" altLang="zh-CN" sz="2800" dirty="0" smtClean="0"/>
              <a:t>a “suitable” criterion.</a:t>
            </a:r>
          </a:p>
          <a:p>
            <a:endParaRPr lang="en-US" altLang="zh-CN" dirty="0"/>
          </a:p>
          <a:p>
            <a:r>
              <a:rPr lang="en-US" altLang="zh-CN" sz="2800" dirty="0"/>
              <a:t>P</a:t>
            </a:r>
            <a:r>
              <a:rPr lang="en-US" altLang="zh-CN" sz="2800" dirty="0" smtClean="0"/>
              <a:t>aths </a:t>
            </a:r>
            <a:r>
              <a:rPr lang="en-US" altLang="zh-CN" sz="2800" dirty="0"/>
              <a:t>may be </a:t>
            </a:r>
            <a:r>
              <a:rPr lang="en-US" altLang="zh-CN" sz="2800" u="sng" dirty="0"/>
              <a:t>irrelevant</a:t>
            </a:r>
            <a:r>
              <a:rPr lang="en-US" altLang="zh-CN" sz="2800" dirty="0"/>
              <a:t> w.r.t a target criterion (e.g. branch </a:t>
            </a:r>
            <a:r>
              <a:rPr lang="en-US" altLang="zh-CN" sz="2800" dirty="0" smtClean="0"/>
              <a:t>coverage)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Different </a:t>
            </a:r>
            <a:r>
              <a:rPr lang="en-US" altLang="zh-CN" sz="2800" dirty="0"/>
              <a:t>paths have </a:t>
            </a:r>
            <a:r>
              <a:rPr lang="en-US" altLang="zh-CN" sz="2800" u="sng" dirty="0"/>
              <a:t>different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contributions </a:t>
            </a:r>
            <a:r>
              <a:rPr lang="en-US" altLang="zh-CN" sz="2800" dirty="0"/>
              <a:t>on a target criterion. </a:t>
            </a:r>
          </a:p>
          <a:p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F84E8-8A67-4D40-8670-E204531F895B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46856" y="568549"/>
            <a:ext cx="8229600" cy="4841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Intuition</a:t>
            </a:r>
            <a:endParaRPr lang="en-US" altLang="zh-C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9339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"/>
    </mc:Choice>
    <mc:Fallback>
      <p:transition spd="slow" advTm="8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Coverage-driven Testing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 smtClean="0"/>
              <a:t>Our goal:</a:t>
            </a:r>
          </a:p>
          <a:p>
            <a:pPr lvl="1"/>
            <a:r>
              <a:rPr lang="en-US" altLang="zh-CN" sz="2000" u="sng" dirty="0" smtClean="0"/>
              <a:t>Faster</a:t>
            </a:r>
            <a:r>
              <a:rPr lang="en-US" altLang="zh-CN" sz="2000" dirty="0" smtClean="0"/>
              <a:t> </a:t>
            </a:r>
            <a:r>
              <a:rPr lang="en-US" altLang="zh-CN" sz="2000" u="sng" dirty="0" smtClean="0"/>
              <a:t>coverage-driven</a:t>
            </a:r>
            <a:r>
              <a:rPr lang="en-US" altLang="zh-CN" sz="2000" dirty="0" smtClean="0"/>
              <a:t> testing with </a:t>
            </a:r>
            <a:r>
              <a:rPr lang="en-US" altLang="zh-CN" sz="2000" u="sng" dirty="0" smtClean="0"/>
              <a:t>lower</a:t>
            </a:r>
            <a:r>
              <a:rPr lang="en-US" altLang="zh-CN" sz="2000" dirty="0" smtClean="0"/>
              <a:t> testing cost.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800" dirty="0" smtClean="0"/>
              <a:t>Our Approach:</a:t>
            </a:r>
          </a:p>
          <a:p>
            <a:pPr lvl="1"/>
            <a:r>
              <a:rPr lang="en-US" altLang="zh-CN" sz="2000" dirty="0" smtClean="0"/>
              <a:t>A general DSE-based coverage-driven test data generation framework</a:t>
            </a:r>
          </a:p>
          <a:p>
            <a:pPr lvl="2"/>
            <a:r>
              <a:rPr lang="en-US" altLang="zh-CN" sz="1600" dirty="0"/>
              <a:t>takes the unit under test (UUT) as input and generates test data w.r.t. a target criterion.</a:t>
            </a:r>
          </a:p>
          <a:p>
            <a:pPr lvl="2"/>
            <a:r>
              <a:rPr lang="en-US" altLang="zh-CN" sz="1600" dirty="0"/>
              <a:t>S</a:t>
            </a:r>
            <a:r>
              <a:rPr lang="en-US" altLang="zh-CN" sz="1600" dirty="0" smtClean="0"/>
              <a:t>tatement, branch, MC/DC coverage</a:t>
            </a:r>
          </a:p>
          <a:p>
            <a:pPr lvl="1"/>
            <a:r>
              <a:rPr lang="en-US" altLang="zh-CN" sz="2000" dirty="0" smtClean="0"/>
              <a:t>A </a:t>
            </a:r>
            <a:r>
              <a:rPr lang="en-US" altLang="zh-CN" sz="2000" dirty="0"/>
              <a:t>novel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path filtering a</a:t>
            </a:r>
            <a:r>
              <a:rPr lang="en-US" altLang="zh-CN" sz="2000" dirty="0" smtClean="0"/>
              <a:t>lgorithm</a:t>
            </a:r>
          </a:p>
          <a:p>
            <a:pPr lvl="2"/>
            <a:r>
              <a:rPr lang="en-US" altLang="zh-CN" sz="1600" dirty="0" smtClean="0"/>
              <a:t>Prune </a:t>
            </a:r>
            <a:r>
              <a:rPr lang="en-US" altLang="zh-CN" sz="1600" dirty="0" smtClean="0"/>
              <a:t>paths </a:t>
            </a:r>
            <a:r>
              <a:rPr lang="en-US" altLang="zh-CN" sz="1600" dirty="0" smtClean="0"/>
              <a:t>are </a:t>
            </a:r>
            <a:r>
              <a:rPr lang="en-US" altLang="zh-CN" sz="1600" u="sng" dirty="0" smtClean="0"/>
              <a:t>irrelevant</a:t>
            </a:r>
            <a:r>
              <a:rPr lang="en-US" altLang="zh-CN" sz="1600" dirty="0" smtClean="0"/>
              <a:t> w.r.t the target criterion</a:t>
            </a:r>
            <a:endParaRPr lang="en-US" altLang="zh-CN" sz="1600" dirty="0"/>
          </a:p>
          <a:p>
            <a:pPr lvl="1"/>
            <a:r>
              <a:rPr lang="en-US" altLang="zh-CN" sz="2000" dirty="0" smtClean="0"/>
              <a:t>A new path exploration strategy: </a:t>
            </a:r>
            <a:r>
              <a:rPr lang="en-US" altLang="zh-CN" sz="2000" i="1" dirty="0" smtClean="0"/>
              <a:t>Predictive Path Search </a:t>
            </a:r>
            <a:r>
              <a:rPr lang="en-US" altLang="zh-CN" sz="2000" dirty="0" smtClean="0"/>
              <a:t>(PPS)</a:t>
            </a:r>
          </a:p>
          <a:p>
            <a:pPr lvl="2"/>
            <a:r>
              <a:rPr lang="en-US" altLang="zh-CN" sz="1600" dirty="0" smtClean="0"/>
              <a:t>Prioritize paths according to their contributions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947-2226-4494-B063-336CBB1A49F3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19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1573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4"/>
    </mc:Choice>
    <mc:Fallback>
      <p:transition spd="slow" advTm="1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Background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Unit testing is important for software reliability.</a:t>
            </a:r>
          </a:p>
          <a:p>
            <a:pPr lvl="1"/>
            <a:r>
              <a:rPr lang="en-US" altLang="zh-CN" sz="1900" dirty="0"/>
              <a:t>A</a:t>
            </a:r>
            <a:r>
              <a:rPr lang="en-US" altLang="zh-CN" sz="1900" dirty="0" smtClean="0"/>
              <a:t> program is composed of units.</a:t>
            </a:r>
          </a:p>
          <a:p>
            <a:pPr lvl="1"/>
            <a:r>
              <a:rPr lang="en-US" altLang="zh-CN" sz="1900" u="sng" dirty="0"/>
              <a:t>50%~70% </a:t>
            </a:r>
            <a:r>
              <a:rPr lang="en-US" altLang="zh-CN" sz="1900" dirty="0"/>
              <a:t>software maintenance </a:t>
            </a:r>
            <a:r>
              <a:rPr lang="en-US" altLang="zh-CN" sz="1900" dirty="0" smtClean="0"/>
              <a:t>cost.</a:t>
            </a:r>
            <a:r>
              <a:rPr lang="en-US" altLang="zh-CN" sz="1900" dirty="0" smtClean="0"/>
              <a:t> 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Many test adequacy/coverage </a:t>
            </a:r>
            <a:r>
              <a:rPr lang="en-US" altLang="zh-CN" sz="1900" dirty="0" smtClean="0"/>
              <a:t>criteria </a:t>
            </a:r>
            <a:r>
              <a:rPr lang="en-US" altLang="zh-CN" sz="1200" dirty="0" smtClean="0"/>
              <a:t>[DO-178B], [TESTING’09], [ICSEA’09], [GECC’09]</a:t>
            </a:r>
            <a:endParaRPr lang="en-US" altLang="zh-CN" sz="1200" dirty="0" smtClean="0"/>
          </a:p>
          <a:p>
            <a:pPr lvl="1"/>
            <a:endParaRPr lang="en-US" altLang="zh-CN" sz="1900" dirty="0"/>
          </a:p>
          <a:p>
            <a:r>
              <a:rPr lang="en-US" altLang="zh-CN" sz="2800" dirty="0" smtClean="0"/>
              <a:t>Test Case/Data Generation</a:t>
            </a:r>
            <a:endParaRPr lang="en-US" altLang="zh-CN" sz="2800" dirty="0"/>
          </a:p>
          <a:p>
            <a:pPr lvl="1"/>
            <a:r>
              <a:rPr lang="en-US" altLang="zh-CN" sz="1900" dirty="0" smtClean="0"/>
              <a:t>Manual testing</a:t>
            </a:r>
            <a:endParaRPr lang="en-US" altLang="zh-CN" sz="1900" dirty="0"/>
          </a:p>
          <a:p>
            <a:pPr lvl="1"/>
            <a:r>
              <a:rPr lang="en-US" altLang="zh-CN" sz="2000" dirty="0" smtClean="0"/>
              <a:t>Random </a:t>
            </a:r>
            <a:r>
              <a:rPr lang="en-US" altLang="zh-CN" sz="2000" dirty="0" smtClean="0"/>
              <a:t>testing </a:t>
            </a:r>
            <a:r>
              <a:rPr lang="en-US" altLang="zh-CN" sz="1200" dirty="0" smtClean="0"/>
              <a:t>[IBMSJ’83] [TSE’90] [ICSE’07]</a:t>
            </a:r>
            <a:endParaRPr lang="en-US" altLang="zh-CN" sz="1200" dirty="0" smtClean="0"/>
          </a:p>
          <a:p>
            <a:pPr lvl="1"/>
            <a:endParaRPr lang="en-US" altLang="zh-CN" sz="2400" dirty="0"/>
          </a:p>
          <a:p>
            <a:endParaRPr lang="en-US" altLang="zh-CN" sz="2800" dirty="0" smtClean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99364-9D87-4931-8B90-77CE604D8145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5509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8"/>
    </mc:Choice>
    <mc:Fallback>
      <p:transition spd="slow" advTm="21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r>
              <a:rPr lang="fr-FR" altLang="zh-CN" sz="1900" dirty="0"/>
              <a:t>Total 8 branches, i.e, 5</a:t>
            </a:r>
            <a:r>
              <a:rPr lang="fr-FR" altLang="zh-CN" sz="1900" i="1" dirty="0"/>
              <a:t>F</a:t>
            </a:r>
            <a:r>
              <a:rPr lang="fr-FR" altLang="zh-CN" sz="1900" dirty="0"/>
              <a:t>, 5</a:t>
            </a:r>
            <a:r>
              <a:rPr lang="fr-FR" altLang="zh-CN" sz="1900" i="1" dirty="0"/>
              <a:t>T</a:t>
            </a:r>
            <a:r>
              <a:rPr lang="fr-FR" altLang="zh-CN" sz="1900" dirty="0"/>
              <a:t>, </a:t>
            </a:r>
            <a:r>
              <a:rPr lang="en-US" altLang="zh-CN" sz="1900" dirty="0"/>
              <a:t>7</a:t>
            </a:r>
            <a:r>
              <a:rPr lang="en-US" altLang="zh-CN" sz="1900" i="1" dirty="0"/>
              <a:t>F</a:t>
            </a:r>
            <a:r>
              <a:rPr lang="en-US" altLang="zh-CN" sz="1900" dirty="0"/>
              <a:t>, 7</a:t>
            </a:r>
            <a:r>
              <a:rPr lang="en-US" altLang="zh-CN" sz="1900" i="1" dirty="0"/>
              <a:t>T</a:t>
            </a:r>
            <a:r>
              <a:rPr lang="en-US" altLang="zh-CN" sz="1900" dirty="0"/>
              <a:t>, 8</a:t>
            </a:r>
            <a:r>
              <a:rPr lang="en-US" altLang="zh-CN" sz="1900" i="1" dirty="0"/>
              <a:t>F</a:t>
            </a:r>
            <a:r>
              <a:rPr lang="en-US" altLang="zh-CN" sz="1900" dirty="0"/>
              <a:t>, 8</a:t>
            </a:r>
            <a:r>
              <a:rPr lang="en-US" altLang="zh-CN" sz="1900" i="1" dirty="0"/>
              <a:t>T</a:t>
            </a:r>
            <a:r>
              <a:rPr lang="en-US" altLang="zh-CN" sz="1900" dirty="0"/>
              <a:t>, 10</a:t>
            </a:r>
            <a:r>
              <a:rPr lang="en-US" altLang="zh-CN" sz="1900" i="1" dirty="0"/>
              <a:t>F </a:t>
            </a:r>
            <a:r>
              <a:rPr lang="en-US" altLang="zh-CN" sz="1900" dirty="0"/>
              <a:t>and 10</a:t>
            </a:r>
            <a:r>
              <a:rPr lang="en-US" altLang="zh-CN" sz="1900" i="1" dirty="0"/>
              <a:t>T</a:t>
            </a:r>
            <a:r>
              <a:rPr lang="en-US" altLang="zh-CN" sz="1900" dirty="0"/>
              <a:t>.</a:t>
            </a:r>
            <a:endParaRPr lang="zh-CN" altLang="en-US" sz="1900" dirty="0"/>
          </a:p>
          <a:p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20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93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2"/>
    </mc:Choice>
    <mc:Fallback>
      <p:transition spd="slow" advTm="232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: bubble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8064" y="1600200"/>
            <a:ext cx="3538736" cy="4525963"/>
          </a:xfrm>
        </p:spPr>
        <p:txBody>
          <a:bodyPr>
            <a:normAutofit/>
          </a:bodyPr>
          <a:lstStyle/>
          <a:p>
            <a:r>
              <a:rPr lang="fr-FR" altLang="zh-CN" sz="1900" dirty="0"/>
              <a:t>Total 8 branches, i.e, 5</a:t>
            </a:r>
            <a:r>
              <a:rPr lang="fr-FR" altLang="zh-CN" sz="1900" i="1" dirty="0"/>
              <a:t>F</a:t>
            </a:r>
            <a:r>
              <a:rPr lang="fr-FR" altLang="zh-CN" sz="1900" dirty="0"/>
              <a:t>, 5</a:t>
            </a:r>
            <a:r>
              <a:rPr lang="fr-FR" altLang="zh-CN" sz="1900" i="1" dirty="0"/>
              <a:t>T</a:t>
            </a:r>
            <a:r>
              <a:rPr lang="fr-FR" altLang="zh-CN" sz="1900" dirty="0"/>
              <a:t>, </a:t>
            </a:r>
            <a:r>
              <a:rPr lang="en-US" altLang="zh-CN" sz="1900" dirty="0"/>
              <a:t>7</a:t>
            </a:r>
            <a:r>
              <a:rPr lang="en-US" altLang="zh-CN" sz="1900" i="1" dirty="0"/>
              <a:t>F</a:t>
            </a:r>
            <a:r>
              <a:rPr lang="en-US" altLang="zh-CN" sz="1900" dirty="0"/>
              <a:t>, 7</a:t>
            </a:r>
            <a:r>
              <a:rPr lang="en-US" altLang="zh-CN" sz="1900" i="1" dirty="0"/>
              <a:t>T</a:t>
            </a:r>
            <a:r>
              <a:rPr lang="en-US" altLang="zh-CN" sz="1900" dirty="0"/>
              <a:t>, 8</a:t>
            </a:r>
            <a:r>
              <a:rPr lang="en-US" altLang="zh-CN" sz="1900" i="1" dirty="0"/>
              <a:t>F</a:t>
            </a:r>
            <a:r>
              <a:rPr lang="en-US" altLang="zh-CN" sz="1900" dirty="0"/>
              <a:t>, 8</a:t>
            </a:r>
            <a:r>
              <a:rPr lang="en-US" altLang="zh-CN" sz="1900" i="1" dirty="0"/>
              <a:t>T</a:t>
            </a:r>
            <a:r>
              <a:rPr lang="en-US" altLang="zh-CN" sz="1900" dirty="0"/>
              <a:t>, 10</a:t>
            </a:r>
            <a:r>
              <a:rPr lang="en-US" altLang="zh-CN" sz="1900" i="1" dirty="0"/>
              <a:t>F </a:t>
            </a:r>
            <a:r>
              <a:rPr lang="en-US" altLang="zh-CN" sz="1900" dirty="0"/>
              <a:t>and 10</a:t>
            </a:r>
            <a:r>
              <a:rPr lang="en-US" altLang="zh-CN" sz="1900" i="1" dirty="0"/>
              <a:t>T</a:t>
            </a:r>
            <a:r>
              <a:rPr lang="en-US" altLang="zh-CN" sz="1900" dirty="0"/>
              <a:t>.</a:t>
            </a:r>
            <a:endParaRPr lang="zh-CN" altLang="en-US" sz="1900" dirty="0"/>
          </a:p>
          <a:p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21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331640" y="2852936"/>
            <a:ext cx="1478317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70799" y="3284984"/>
            <a:ext cx="41297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23199" y="3573016"/>
            <a:ext cx="41297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674911" y="4005064"/>
            <a:ext cx="145692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5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"/>
    </mc:Choice>
    <mc:Fallback>
      <p:transition spd="slow" advTm="183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412776"/>
            <a:ext cx="3610744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1: (v=[4, 0, 1, 8, 0, 2], n=0) Path 1: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</a:t>
            </a:r>
            <a:r>
              <a:rPr lang="en-US" altLang="zh-CN" sz="1900" dirty="0" smtClean="0"/>
              <a:t>7F)</a:t>
            </a:r>
          </a:p>
          <a:p>
            <a:endParaRPr lang="zh-CN" altLang="en-US" sz="28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18478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08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"/>
    </mc:Choice>
    <mc:Fallback>
      <p:transition spd="slow" advTm="9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412776"/>
            <a:ext cx="3610744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1: (v=[4, 0, 1, 8, 0, 2], n=0) Path 1: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</a:t>
            </a:r>
            <a:r>
              <a:rPr lang="en-US" altLang="zh-CN" sz="1900" dirty="0" smtClean="0"/>
              <a:t>7F)</a:t>
            </a:r>
          </a:p>
          <a:p>
            <a:endParaRPr lang="zh-CN" altLang="en-US" sz="28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23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18478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6228184" y="3356992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28184" y="4581128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45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"/>
    </mc:Choice>
    <mc:Fallback>
      <p:transition spd="slow" advTm="111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412776"/>
            <a:ext cx="3610744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1: (v=[4, 0, 1, 8, 0, 2], n=0) Path 1: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</a:t>
            </a:r>
            <a:r>
              <a:rPr lang="en-US" altLang="zh-CN" sz="1900" dirty="0" smtClean="0"/>
              <a:t>7F)</a:t>
            </a:r>
          </a:p>
          <a:p>
            <a:endParaRPr lang="zh-CN" altLang="en-US" sz="28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24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18478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491880" y="3140968"/>
            <a:ext cx="26642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u="sng" dirty="0" smtClean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(5F</a:t>
            </a:r>
            <a:r>
              <a:rPr lang="en-US" altLang="zh-CN" dirty="0">
                <a:solidFill>
                  <a:schemeClr val="tx1"/>
                </a:solidFill>
              </a:rPr>
              <a:t>, 7T)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08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"/>
    </mc:Choice>
    <mc:Fallback>
      <p:transition spd="slow" advTm="111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412776"/>
            <a:ext cx="3610744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1: (v=[4, 0, 1, 8, 0, 2], n=0) Path 1: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</a:t>
            </a:r>
            <a:r>
              <a:rPr lang="en-US" altLang="zh-CN" sz="1900" dirty="0" smtClean="0"/>
              <a:t>7F)</a:t>
            </a:r>
          </a:p>
          <a:p>
            <a:endParaRPr lang="zh-CN" altLang="en-US" sz="28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25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420888"/>
            <a:ext cx="184785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3491880" y="3140968"/>
            <a:ext cx="2664296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(5F</a:t>
            </a:r>
            <a:r>
              <a:rPr lang="en-US" altLang="zh-CN" dirty="0">
                <a:solidFill>
                  <a:srgbClr val="FF0000"/>
                </a:solidFill>
              </a:rPr>
              <a:t>, 7T)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64" y="5085184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Path </a:t>
            </a:r>
            <a:r>
              <a:rPr lang="en-US" altLang="zh-CN" u="sng" dirty="0"/>
              <a:t>2</a:t>
            </a:r>
            <a:r>
              <a:rPr lang="en-US" altLang="zh-CN" dirty="0" smtClean="0"/>
              <a:t> </a:t>
            </a:r>
            <a:r>
              <a:rPr lang="en-US" altLang="zh-CN" dirty="0" smtClean="0"/>
              <a:t>can</a:t>
            </a:r>
            <a:r>
              <a:rPr lang="en-US" altLang="zh-CN" dirty="0" smtClean="0"/>
              <a:t> </a:t>
            </a:r>
            <a:r>
              <a:rPr lang="en-US" altLang="zh-CN" dirty="0" smtClean="0"/>
              <a:t>hit more branches than Path </a:t>
            </a:r>
            <a:r>
              <a:rPr lang="en-US" altLang="zh-CN" u="sng" dirty="0" smtClean="0"/>
              <a:t>1.</a:t>
            </a:r>
            <a:endParaRPr lang="zh-CN" altLang="en-US" u="sn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426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3"/>
    </mc:Choice>
    <mc:Fallback>
      <p:transition spd="slow" advTm="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412776"/>
            <a:ext cx="4258816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2: (v=[4, 0, 1, 8, 0, 2], n=3) </a:t>
            </a:r>
            <a:endParaRPr lang="en-US" altLang="zh-CN" sz="1900" dirty="0" smtClean="0"/>
          </a:p>
          <a:p>
            <a:r>
              <a:rPr lang="en-US" altLang="zh-CN" sz="1900" dirty="0" smtClean="0"/>
              <a:t>Path </a:t>
            </a:r>
            <a:r>
              <a:rPr lang="en-US" altLang="zh-CN" sz="1900" dirty="0"/>
              <a:t>2: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7T, </a:t>
            </a:r>
            <a:r>
              <a:rPr lang="en-US" altLang="zh-CN" sz="1900" dirty="0" smtClean="0"/>
              <a:t>8T, 10F</a:t>
            </a:r>
            <a:r>
              <a:rPr lang="en-US" altLang="zh-CN" sz="1900" dirty="0"/>
              <a:t>, 8T, 10F, 8F, 7T, 8T, 10F, 8F, </a:t>
            </a:r>
            <a:r>
              <a:rPr lang="en-US" altLang="zh-CN" sz="1900" dirty="0" smtClean="0"/>
              <a:t>7F)</a:t>
            </a:r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26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88654"/>
            <a:ext cx="16668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543950" y="3888559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092280" y="4040959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52320" y="400506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687966" y="3600527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20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0"/>
    </mc:Choice>
    <mc:Fallback>
      <p:transition spd="slow" advTm="53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412776"/>
            <a:ext cx="4258816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2: (v=[4, 0, 1, 8, 0, 2], n=3) </a:t>
            </a:r>
            <a:endParaRPr lang="en-US" altLang="zh-CN" sz="1900" dirty="0" smtClean="0"/>
          </a:p>
          <a:p>
            <a:r>
              <a:rPr lang="en-US" altLang="zh-CN" sz="1900" dirty="0" smtClean="0"/>
              <a:t>Path </a:t>
            </a:r>
            <a:r>
              <a:rPr lang="en-US" altLang="zh-CN" sz="1900" dirty="0"/>
              <a:t>2: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7T, </a:t>
            </a:r>
            <a:r>
              <a:rPr lang="en-US" altLang="zh-CN" sz="1900" dirty="0" smtClean="0"/>
              <a:t>8T, 10F</a:t>
            </a:r>
            <a:r>
              <a:rPr lang="en-US" altLang="zh-CN" sz="1900" dirty="0"/>
              <a:t>, 8T, 10F, 8F, 7T, 8T, 10F, 8F, </a:t>
            </a:r>
            <a:r>
              <a:rPr lang="en-US" altLang="zh-CN" sz="1900" dirty="0" smtClean="0"/>
              <a:t>7F)</a:t>
            </a:r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27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925" y="2492896"/>
            <a:ext cx="16668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3491880" y="2996952"/>
            <a:ext cx="266429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(5T)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--------------------------------------------</a:t>
            </a:r>
          </a:p>
          <a:p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(5F, 7T, 8F)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(5F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</a:rPr>
              <a:t>7T, 8T, 10T)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CN" u="sng" dirty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</a:rPr>
              <a:t>. (</a:t>
            </a:r>
            <a:r>
              <a:rPr lang="en-US" altLang="zh-CN" dirty="0">
                <a:solidFill>
                  <a:schemeClr val="tx1"/>
                </a:solidFill>
              </a:rPr>
              <a:t>5F, 7T, 8T, 10F, 8T, 10F, 8F, 7T, 8T, 10F, 8F, </a:t>
            </a:r>
            <a:r>
              <a:rPr lang="en-US" altLang="zh-CN" dirty="0" smtClean="0">
                <a:solidFill>
                  <a:schemeClr val="tx1"/>
                </a:solidFill>
              </a:rPr>
              <a:t>7T)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73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5"/>
    </mc:Choice>
    <mc:Fallback>
      <p:transition spd="slow" advTm="915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412776"/>
            <a:ext cx="4258816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2: (v=[4, 0, 1, 8, 0, 2], n=3) </a:t>
            </a:r>
            <a:endParaRPr lang="en-US" altLang="zh-CN" sz="1900" dirty="0" smtClean="0"/>
          </a:p>
          <a:p>
            <a:r>
              <a:rPr lang="en-US" altLang="zh-CN" sz="1900" dirty="0" smtClean="0"/>
              <a:t>Path </a:t>
            </a:r>
            <a:r>
              <a:rPr lang="en-US" altLang="zh-CN" sz="1900" dirty="0"/>
              <a:t>2: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7T, </a:t>
            </a:r>
            <a:r>
              <a:rPr lang="en-US" altLang="zh-CN" sz="1900" dirty="0" smtClean="0"/>
              <a:t>8T, 10F</a:t>
            </a:r>
            <a:r>
              <a:rPr lang="en-US" altLang="zh-CN" sz="1900" dirty="0"/>
              <a:t>, 8T, 10F, 8F, 7T, 8T, 10F, 8F, </a:t>
            </a:r>
            <a:r>
              <a:rPr lang="en-US" altLang="zh-CN" sz="1900" dirty="0" smtClean="0"/>
              <a:t>7F)</a:t>
            </a:r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28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492896"/>
            <a:ext cx="1666875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491880" y="2996952"/>
            <a:ext cx="2664296" cy="1800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(5T)</a:t>
            </a:r>
          </a:p>
          <a:p>
            <a:r>
              <a:rPr lang="en-US" altLang="zh-CN" sz="1200" dirty="0" smtClean="0">
                <a:solidFill>
                  <a:schemeClr val="tx1"/>
                </a:solidFill>
              </a:rPr>
              <a:t>--------------------------------------------</a:t>
            </a:r>
          </a:p>
          <a:p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(5F, 7T, 8F)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</a:rPr>
              <a:t>. (</a:t>
            </a:r>
            <a:r>
              <a:rPr lang="en-US" altLang="zh-CN" dirty="0" smtClean="0">
                <a:solidFill>
                  <a:srgbClr val="FF0000"/>
                </a:solidFill>
              </a:rPr>
              <a:t>5F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7T, 8T, 10T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CN" u="sng" dirty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</a:rPr>
              <a:t>. (</a:t>
            </a:r>
            <a:r>
              <a:rPr lang="en-US" altLang="zh-CN" dirty="0">
                <a:solidFill>
                  <a:schemeClr val="tx1"/>
                </a:solidFill>
              </a:rPr>
              <a:t>5F, 7T, 8T, 10F, 8T, 10F, 8F, 7T, 8T, 10F, 8F, </a:t>
            </a:r>
            <a:r>
              <a:rPr lang="en-US" altLang="zh-CN" dirty="0" smtClean="0">
                <a:solidFill>
                  <a:schemeClr val="tx1"/>
                </a:solidFill>
              </a:rPr>
              <a:t>7T)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7824" y="5229200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Path </a:t>
            </a:r>
            <a:r>
              <a:rPr lang="en-US" altLang="zh-CN" u="sng" dirty="0" smtClean="0"/>
              <a:t>2</a:t>
            </a:r>
            <a:r>
              <a:rPr lang="en-US" altLang="zh-CN" dirty="0" smtClean="0"/>
              <a:t> is </a:t>
            </a:r>
            <a:r>
              <a:rPr lang="en-US" altLang="zh-CN" dirty="0"/>
              <a:t>more promising to cover the 10</a:t>
            </a:r>
            <a:r>
              <a:rPr lang="en-US" altLang="zh-CN" i="1" dirty="0"/>
              <a:t>T </a:t>
            </a:r>
            <a:r>
              <a:rPr lang="en-US" altLang="zh-CN" dirty="0"/>
              <a:t>branch with the </a:t>
            </a:r>
            <a:r>
              <a:rPr lang="en-US" altLang="zh-CN" dirty="0" smtClean="0"/>
              <a:t>shorter length than others.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47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1"/>
    </mc:Choice>
    <mc:Fallback>
      <p:transition spd="slow" advTm="1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7700" y="1412776"/>
            <a:ext cx="4150804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3: (v=[4, 2, 1, 8, 0, 2], n=3) </a:t>
            </a:r>
            <a:endParaRPr lang="en-US" altLang="zh-CN" sz="1900" dirty="0" smtClean="0"/>
          </a:p>
          <a:p>
            <a:r>
              <a:rPr lang="en-US" altLang="zh-CN" sz="1900" dirty="0" smtClean="0"/>
              <a:t>Path </a:t>
            </a:r>
            <a:r>
              <a:rPr lang="en-US" altLang="zh-CN" sz="1900" dirty="0"/>
              <a:t>3: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7T, 8T</a:t>
            </a:r>
            <a:r>
              <a:rPr lang="en-US" altLang="zh-CN" sz="1900" dirty="0" smtClean="0"/>
              <a:t>, 10T</a:t>
            </a:r>
            <a:r>
              <a:rPr lang="en-US" altLang="zh-CN" sz="1900" dirty="0"/>
              <a:t>, 8T, 10F, 8F, 7T, 8T, 10F, 8F, </a:t>
            </a:r>
            <a:r>
              <a:rPr lang="en-US" altLang="zh-CN" sz="1900" dirty="0" smtClean="0"/>
              <a:t>7F)</a:t>
            </a:r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29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492896"/>
            <a:ext cx="18288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7164288" y="472514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3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4"/>
    </mc:Choice>
    <mc:Fallback>
      <p:transition spd="slow" advTm="6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465723"/>
                </a:solidFill>
              </a:rPr>
              <a:t>What we want?</a:t>
            </a:r>
            <a:endParaRPr lang="zh-CN" altLang="en-US" dirty="0">
              <a:solidFill>
                <a:srgbClr val="4657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Faster coverage testing.</a:t>
            </a:r>
          </a:p>
          <a:p>
            <a:pPr marL="0" indent="0" algn="ctr">
              <a:buNone/>
            </a:pP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/>
              <a:t>Lower testing cost.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/>
              <a:t>Meet different coverage criteria.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982-AFA7-42EB-B4A5-8CC5B1129FB6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699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38"/>
    </mc:Choice>
    <mc:Fallback>
      <p:transition advTm="1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7700" y="1412776"/>
            <a:ext cx="4150804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3: (v=[4, 2, 1, 8, 0, 2], n=3) </a:t>
            </a:r>
            <a:endParaRPr lang="en-US" altLang="zh-CN" sz="1900" dirty="0" smtClean="0"/>
          </a:p>
          <a:p>
            <a:r>
              <a:rPr lang="en-US" altLang="zh-CN" sz="1900" dirty="0" smtClean="0"/>
              <a:t>Path </a:t>
            </a:r>
            <a:r>
              <a:rPr lang="en-US" altLang="zh-CN" sz="1900" dirty="0"/>
              <a:t>3: </a:t>
            </a:r>
            <a:r>
              <a:rPr lang="en-US" altLang="zh-CN" sz="1900" dirty="0" smtClean="0"/>
              <a:t>(5F</a:t>
            </a:r>
            <a:r>
              <a:rPr lang="en-US" altLang="zh-CN" sz="1900" dirty="0"/>
              <a:t>, 7T, 8T</a:t>
            </a:r>
            <a:r>
              <a:rPr lang="en-US" altLang="zh-CN" sz="1900" dirty="0" smtClean="0"/>
              <a:t>, 10T</a:t>
            </a:r>
            <a:r>
              <a:rPr lang="en-US" altLang="zh-CN" sz="1900" dirty="0"/>
              <a:t>, 8T, 10F, 8F, 7T, 8T, 10F, 8F, </a:t>
            </a:r>
            <a:r>
              <a:rPr lang="en-US" altLang="zh-CN" sz="1900" dirty="0" smtClean="0"/>
              <a:t>7F)</a:t>
            </a:r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30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492896"/>
            <a:ext cx="18288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3491880" y="2924944"/>
            <a:ext cx="2664296" cy="2592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</a:t>
            </a:r>
            <a:r>
              <a:rPr lang="en-US" altLang="zh-CN" dirty="0" smtClean="0">
                <a:solidFill>
                  <a:srgbClr val="FF0000"/>
                </a:solidFill>
              </a:rPr>
              <a:t>5T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--------------------------------------------</a:t>
            </a:r>
          </a:p>
          <a:p>
            <a:r>
              <a:rPr lang="en-US" altLang="zh-CN" u="sng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. (5F, 7T, 8F)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altLang="zh-CN" u="sng" dirty="0">
                <a:solidFill>
                  <a:schemeClr val="tx1"/>
                </a:solidFill>
              </a:rPr>
              <a:t>10</a:t>
            </a:r>
            <a:r>
              <a:rPr lang="en-US" altLang="zh-CN" dirty="0" smtClean="0">
                <a:solidFill>
                  <a:schemeClr val="tx1"/>
                </a:solidFill>
              </a:rPr>
              <a:t>. (</a:t>
            </a:r>
            <a:r>
              <a:rPr lang="en-US" altLang="zh-CN" dirty="0">
                <a:solidFill>
                  <a:schemeClr val="tx1"/>
                </a:solidFill>
              </a:rPr>
              <a:t>5F, 7T, 8T, 10F, 8T, 10F, 8F, 7T, 8T, 10F, 8F, </a:t>
            </a:r>
            <a:r>
              <a:rPr lang="en-US" altLang="zh-CN" dirty="0" smtClean="0">
                <a:solidFill>
                  <a:schemeClr val="tx1"/>
                </a:solidFill>
              </a:rPr>
              <a:t>7T)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-----------------------------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….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5733256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remove the remaining paths, choose 5T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95936" y="3429000"/>
            <a:ext cx="1512168" cy="1800200"/>
            <a:chOff x="3995936" y="3429000"/>
            <a:chExt cx="1512168" cy="180020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3995936" y="3429000"/>
              <a:ext cx="1512168" cy="1800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995936" y="3429000"/>
              <a:ext cx="1368152" cy="1800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666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5"/>
    </mc:Choice>
    <mc:Fallback>
      <p:transition spd="slow" advTm="2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Example: bubble sorting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1070" y="1412776"/>
            <a:ext cx="3965426" cy="4713387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Test 4: (v=[4, 2, 1, 8, 0, 2], n=6) Path 4: </a:t>
            </a:r>
            <a:r>
              <a:rPr lang="en-US" altLang="zh-CN" sz="1900" dirty="0" smtClean="0"/>
              <a:t>(5T)</a:t>
            </a:r>
            <a:endParaRPr lang="zh-CN" altLang="en-US" sz="190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2014/6/30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31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358075"/>
            <a:ext cx="172402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4" y="1772816"/>
            <a:ext cx="4758666" cy="409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6588224" y="2924944"/>
            <a:ext cx="28803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35896" y="2564904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Prune paths according to the target coverage criterion</a:t>
            </a:r>
          </a:p>
          <a:p>
            <a:pPr marL="342900" indent="-342900">
              <a:buAutoNum type="arabicPeriod"/>
            </a:pP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Prioritize paths according to their contributions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20" y="5274791"/>
            <a:ext cx="6248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9479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23"/>
    </mc:Choice>
    <mc:Fallback>
      <p:transition spd="slow" advTm="2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Coverage Structure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Definition 1 (Control Flow Graph):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 Control Flow Graph </a:t>
            </a:r>
            <a:r>
              <a:rPr lang="en-US" altLang="zh-CN" sz="2800" i="1" dirty="0" smtClean="0"/>
              <a:t>G</a:t>
            </a:r>
            <a:r>
              <a:rPr lang="en-US" altLang="zh-CN" sz="2800" dirty="0" smtClean="0"/>
              <a:t> of Program </a:t>
            </a:r>
            <a:r>
              <a:rPr lang="en-US" altLang="zh-CN" sz="2800" i="1" dirty="0" smtClean="0"/>
              <a:t>P</a:t>
            </a:r>
            <a:r>
              <a:rPr lang="en-US" altLang="zh-CN" sz="2800" dirty="0" smtClean="0"/>
              <a:t> is a directed graph </a:t>
            </a:r>
            <a:r>
              <a:rPr lang="en-US" altLang="zh-CN" sz="2800" i="1" dirty="0" smtClean="0"/>
              <a:t>G</a:t>
            </a:r>
            <a:r>
              <a:rPr lang="en-US" altLang="zh-CN" sz="2800" dirty="0" smtClean="0"/>
              <a:t>=(</a:t>
            </a:r>
            <a:r>
              <a:rPr lang="en-US" altLang="zh-CN" sz="2800" i="1" dirty="0" smtClean="0"/>
              <a:t>N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s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e</a:t>
            </a:r>
            <a:r>
              <a:rPr lang="en-US" altLang="zh-CN" sz="2800" dirty="0" smtClean="0"/>
              <a:t>), where</a:t>
            </a:r>
          </a:p>
          <a:p>
            <a:pPr lvl="1"/>
            <a:r>
              <a:rPr lang="en-US" altLang="zh-CN" sz="2000" i="1" dirty="0" smtClean="0"/>
              <a:t>N</a:t>
            </a:r>
            <a:r>
              <a:rPr lang="en-US" altLang="zh-CN" sz="2000" dirty="0" smtClean="0"/>
              <a:t> is a set of nodes representing statements in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i="1" dirty="0" smtClean="0"/>
              <a:t>E</a:t>
            </a:r>
            <a:r>
              <a:rPr lang="en-US" altLang="zh-CN" sz="2000" dirty="0" smtClean="0"/>
              <a:t> is a binary relation on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, referred to as a set of edges which represent the flow of control in </a:t>
            </a:r>
            <a:r>
              <a:rPr lang="en-US" altLang="zh-CN" sz="2000" i="1" dirty="0" smtClean="0"/>
              <a:t>P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and </a:t>
            </a:r>
            <a:r>
              <a:rPr lang="en-US" altLang="zh-CN" sz="2000" i="1" dirty="0" smtClean="0"/>
              <a:t>e</a:t>
            </a:r>
            <a:r>
              <a:rPr lang="en-US" altLang="zh-CN" sz="2000" dirty="0" smtClean="0"/>
              <a:t> are, respectively, entry and exit nodes, 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e </a:t>
            </a:r>
            <a:r>
              <a:rPr lang="zh-CN" altLang="en-US" sz="2000" i="1" dirty="0" smtClean="0"/>
              <a:t>∈</a:t>
            </a:r>
            <a:r>
              <a:rPr lang="en-US" altLang="zh-CN" sz="2000" dirty="0" smtClean="0"/>
              <a:t> N.</a:t>
            </a:r>
          </a:p>
          <a:p>
            <a:pPr lvl="1"/>
            <a:endParaRPr lang="en-US" altLang="zh-CN" dirty="0" smtClean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9428-7B9B-4FE1-B823-626F74306DE9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9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Coverage Structure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7000" dirty="0"/>
              <a:t>Definition </a:t>
            </a:r>
            <a:r>
              <a:rPr lang="en-US" altLang="zh-CN" sz="7000" dirty="0" smtClean="0"/>
              <a:t> </a:t>
            </a:r>
            <a:r>
              <a:rPr lang="en-US" altLang="zh-CN" sz="7000" dirty="0"/>
              <a:t>(Coverage Structure): Coverage Structure </a:t>
            </a:r>
            <a:r>
              <a:rPr lang="en-US" altLang="zh-CN" sz="7000" i="1" dirty="0"/>
              <a:t>S </a:t>
            </a:r>
            <a:r>
              <a:rPr lang="en-US" altLang="zh-CN" sz="7000" dirty="0" smtClean="0"/>
              <a:t>is a </a:t>
            </a:r>
            <a:r>
              <a:rPr lang="en-US" altLang="zh-CN" sz="7000" dirty="0"/>
              <a:t>CFG </a:t>
            </a:r>
            <a:r>
              <a:rPr lang="en-US" altLang="zh-CN" sz="7000" i="1" dirty="0"/>
              <a:t>G </a:t>
            </a:r>
            <a:r>
              <a:rPr lang="en-US" altLang="zh-CN" sz="7000" dirty="0"/>
              <a:t>associated with the coverage criterion </a:t>
            </a:r>
            <a:r>
              <a:rPr lang="en-US" altLang="zh-CN" sz="7000" i="1" dirty="0"/>
              <a:t>C</a:t>
            </a:r>
            <a:r>
              <a:rPr lang="en-US" altLang="zh-CN" sz="7000" dirty="0"/>
              <a:t>, i.e., </a:t>
            </a:r>
            <a:r>
              <a:rPr lang="en-US" altLang="zh-CN" sz="7000" i="1" dirty="0"/>
              <a:t>S</a:t>
            </a:r>
            <a:r>
              <a:rPr lang="en-US" altLang="zh-CN" sz="7000" dirty="0"/>
              <a:t>=(</a:t>
            </a:r>
            <a:r>
              <a:rPr lang="en-US" altLang="zh-CN" sz="7000" i="1" dirty="0"/>
              <a:t>G</a:t>
            </a:r>
            <a:r>
              <a:rPr lang="en-US" altLang="zh-CN" sz="7000" dirty="0" smtClean="0"/>
              <a:t>, </a:t>
            </a:r>
            <a:r>
              <a:rPr lang="en-US" altLang="zh-CN" sz="7000" i="1" dirty="0" smtClean="0"/>
              <a:t>C</a:t>
            </a:r>
            <a:r>
              <a:rPr lang="en-US" altLang="zh-CN" sz="7000" dirty="0"/>
              <a:t>, </a:t>
            </a:r>
            <a:r>
              <a:rPr lang="en-US" altLang="zh-CN" sz="7000" i="1" dirty="0" err="1"/>
              <a:t>Eval</a:t>
            </a:r>
            <a:r>
              <a:rPr lang="en-US" altLang="zh-CN" sz="7000" dirty="0"/>
              <a:t>, </a:t>
            </a:r>
            <a:r>
              <a:rPr lang="en-US" altLang="zh-CN" sz="7000" i="1" dirty="0" err="1"/>
              <a:t>Cov</a:t>
            </a:r>
            <a:r>
              <a:rPr lang="en-US" altLang="zh-CN" sz="7000" dirty="0"/>
              <a:t>), </a:t>
            </a:r>
            <a:r>
              <a:rPr lang="en-US" altLang="zh-CN" sz="7000" dirty="0" smtClean="0"/>
              <a:t>where</a:t>
            </a:r>
          </a:p>
          <a:p>
            <a:pPr lvl="1">
              <a:lnSpc>
                <a:spcPct val="120000"/>
              </a:lnSpc>
            </a:pPr>
            <a:r>
              <a:rPr lang="en-US" altLang="zh-CN" sz="5000" i="1" dirty="0"/>
              <a:t>G</a:t>
            </a:r>
            <a:r>
              <a:rPr lang="en-US" altLang="zh-CN" sz="5000" dirty="0"/>
              <a:t> is a </a:t>
            </a:r>
            <a:r>
              <a:rPr lang="en-US" altLang="zh-CN" sz="5000" dirty="0" smtClean="0"/>
              <a:t>CFG.</a:t>
            </a:r>
            <a:endParaRPr lang="en-US" altLang="zh-CN" sz="5000" dirty="0"/>
          </a:p>
          <a:p>
            <a:pPr lvl="1">
              <a:lnSpc>
                <a:spcPct val="120000"/>
              </a:lnSpc>
            </a:pPr>
            <a:r>
              <a:rPr lang="en-US" altLang="zh-CN" sz="5000" i="1" dirty="0" err="1"/>
              <a:t>Eval</a:t>
            </a:r>
            <a:r>
              <a:rPr lang="en-US" altLang="zh-CN" sz="5000" dirty="0"/>
              <a:t> is a data structure which maps a CFG node to its all evaluation results. It maintains the evaluation results of all CFG nodes during program executions. </a:t>
            </a:r>
            <a:endParaRPr lang="en-US" altLang="zh-CN" sz="5000" dirty="0" smtClean="0"/>
          </a:p>
          <a:p>
            <a:pPr lvl="1">
              <a:lnSpc>
                <a:spcPct val="120000"/>
              </a:lnSpc>
            </a:pPr>
            <a:r>
              <a:rPr lang="en-US" altLang="zh-CN" sz="5000" i="1" dirty="0" err="1" smtClean="0"/>
              <a:t>Cov</a:t>
            </a:r>
            <a:r>
              <a:rPr lang="en-US" altLang="zh-CN" sz="5000" dirty="0" smtClean="0"/>
              <a:t> is a function. It returns a set of new covered coverage items in the original program w.r.t </a:t>
            </a:r>
            <a:r>
              <a:rPr lang="en-US" altLang="zh-CN" sz="5000" i="1" dirty="0" smtClean="0"/>
              <a:t>C</a:t>
            </a:r>
            <a:r>
              <a:rPr lang="en-US" altLang="zh-CN" sz="5000" dirty="0" smtClean="0"/>
              <a:t> according to the current </a:t>
            </a:r>
            <a:r>
              <a:rPr lang="en-US" altLang="zh-CN" sz="5000" i="1" dirty="0" err="1" smtClean="0"/>
              <a:t>Eval</a:t>
            </a:r>
            <a:r>
              <a:rPr lang="en-US" altLang="zh-CN" sz="5000" dirty="0" smtClean="0"/>
              <a:t>.</a:t>
            </a:r>
            <a:endParaRPr lang="en-US" altLang="zh-CN" sz="50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33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85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86"/>
    </mc:Choice>
    <mc:Fallback>
      <p:transition spd="slow" advTm="16186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For a program (</a:t>
            </a:r>
            <a:r>
              <a:rPr lang="en-US" altLang="zh-CN" sz="2800" i="1" dirty="0"/>
              <a:t>P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under test</a:t>
            </a:r>
            <a:r>
              <a:rPr lang="en-US" altLang="zh-CN" sz="2800" dirty="0"/>
              <a:t>, its branch predicates are called </a:t>
            </a:r>
            <a:r>
              <a:rPr lang="en-US" altLang="zh-CN" sz="2800" i="1" dirty="0"/>
              <a:t>Decisions </a:t>
            </a:r>
            <a:r>
              <a:rPr lang="en-US" altLang="zh-CN" sz="2800" dirty="0"/>
              <a:t>(</a:t>
            </a:r>
            <a:r>
              <a:rPr lang="en-US" altLang="zh-CN" sz="2800" i="1" dirty="0"/>
              <a:t>D</a:t>
            </a:r>
            <a:r>
              <a:rPr lang="en-US" altLang="zh-CN" sz="2800" dirty="0"/>
              <a:t>), </a:t>
            </a:r>
            <a:r>
              <a:rPr lang="en-US" altLang="zh-CN" sz="2800" dirty="0" smtClean="0"/>
              <a:t>which contains </a:t>
            </a:r>
            <a:r>
              <a:rPr lang="en-US" altLang="zh-CN" sz="2800" dirty="0"/>
              <a:t>one or more </a:t>
            </a:r>
            <a:r>
              <a:rPr lang="en-US" altLang="zh-CN" sz="2800" i="1" dirty="0"/>
              <a:t>Conditions </a:t>
            </a:r>
            <a:r>
              <a:rPr lang="en-US" altLang="zh-CN" sz="2800" dirty="0"/>
              <a:t>(</a:t>
            </a:r>
            <a:r>
              <a:rPr lang="en-US" altLang="zh-CN" sz="2800" i="1" dirty="0"/>
              <a:t>C</a:t>
            </a:r>
            <a:r>
              <a:rPr lang="en-US" altLang="zh-CN" sz="2800" dirty="0" smtClean="0"/>
              <a:t>), i.e., </a:t>
            </a:r>
            <a:r>
              <a:rPr lang="en-US" altLang="zh-CN" sz="2800" dirty="0" err="1" smtClean="0"/>
              <a:t>Dp</a:t>
            </a:r>
            <a:r>
              <a:rPr lang="en-US" altLang="zh-CN" sz="2800" dirty="0" smtClean="0"/>
              <a:t>=C1⊕C2...</a:t>
            </a:r>
            <a:r>
              <a:rPr lang="en-US" altLang="zh-CN" sz="2800" dirty="0" err="1" smtClean="0"/>
              <a:t>Cn</a:t>
            </a:r>
            <a:r>
              <a:rPr lang="en-US" altLang="zh-CN" sz="2800" dirty="0" smtClean="0"/>
              <a:t> (⊕stands for ∧ or ∨).</a:t>
            </a:r>
          </a:p>
          <a:p>
            <a:pPr lvl="1"/>
            <a:r>
              <a:rPr lang="en-US" altLang="zh-CN" sz="2100" dirty="0"/>
              <a:t>Every point of entry and exit in </a:t>
            </a:r>
            <a:r>
              <a:rPr lang="en-US" altLang="zh-CN" sz="2100" i="1" dirty="0"/>
              <a:t>P </a:t>
            </a:r>
            <a:r>
              <a:rPr lang="en-US" altLang="zh-CN" sz="2100" dirty="0"/>
              <a:t>has been invoked </a:t>
            </a:r>
            <a:r>
              <a:rPr lang="en-US" altLang="zh-CN" sz="2100" dirty="0" smtClean="0"/>
              <a:t>at least once.</a:t>
            </a:r>
          </a:p>
          <a:p>
            <a:pPr lvl="1"/>
            <a:r>
              <a:rPr lang="en-US" altLang="zh-CN" sz="2100" dirty="0" smtClean="0"/>
              <a:t>For </a:t>
            </a:r>
            <a:r>
              <a:rPr lang="en-US" altLang="zh-CN" sz="2100" dirty="0"/>
              <a:t>every </a:t>
            </a:r>
            <a:r>
              <a:rPr lang="en-US" altLang="zh-CN" sz="2100" dirty="0" err="1"/>
              <a:t>Dp</a:t>
            </a:r>
            <a:r>
              <a:rPr lang="en-US" altLang="zh-CN" sz="2100" i="1" dirty="0" smtClean="0"/>
              <a:t> </a:t>
            </a:r>
            <a:r>
              <a:rPr lang="en-US" altLang="zh-CN" sz="2100" dirty="0"/>
              <a:t>has taken all possible </a:t>
            </a:r>
            <a:r>
              <a:rPr lang="en-US" altLang="zh-CN" sz="2100" dirty="0" smtClean="0"/>
              <a:t>outcomes.</a:t>
            </a:r>
          </a:p>
          <a:p>
            <a:pPr lvl="1"/>
            <a:r>
              <a:rPr lang="en-US" altLang="zh-CN" sz="2100" dirty="0" smtClean="0"/>
              <a:t>For every </a:t>
            </a:r>
            <a:r>
              <a:rPr lang="en-US" altLang="zh-CN" sz="2100" dirty="0" err="1" smtClean="0"/>
              <a:t>Ci</a:t>
            </a:r>
            <a:r>
              <a:rPr lang="en-US" altLang="zh-CN" sz="2100" i="1" dirty="0" smtClean="0"/>
              <a:t> ∈ </a:t>
            </a:r>
            <a:r>
              <a:rPr lang="en-US" altLang="zh-CN" sz="2100" dirty="0" err="1" smtClean="0"/>
              <a:t>Dp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has taken </a:t>
            </a:r>
            <a:r>
              <a:rPr lang="en-US" altLang="zh-CN" sz="2100" i="1" u="sng" dirty="0" smtClean="0"/>
              <a:t>true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and </a:t>
            </a:r>
            <a:r>
              <a:rPr lang="en-US" altLang="zh-CN" sz="2100" i="1" u="sng" dirty="0" smtClean="0"/>
              <a:t>false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at least once.</a:t>
            </a:r>
          </a:p>
          <a:p>
            <a:pPr lvl="1"/>
            <a:r>
              <a:rPr lang="en-US" altLang="zh-CN" sz="2100" dirty="0" smtClean="0"/>
              <a:t>For every </a:t>
            </a:r>
            <a:r>
              <a:rPr lang="en-US" altLang="zh-CN" sz="2100" dirty="0" err="1" smtClean="0"/>
              <a:t>Ci</a:t>
            </a:r>
            <a:r>
              <a:rPr lang="en-US" altLang="zh-CN" sz="2100" i="1" dirty="0" smtClean="0"/>
              <a:t> ∈ </a:t>
            </a:r>
            <a:r>
              <a:rPr lang="en-US" altLang="zh-CN" sz="2100" dirty="0" err="1" smtClean="0"/>
              <a:t>Dp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has been shown to </a:t>
            </a:r>
            <a:r>
              <a:rPr lang="en-US" altLang="zh-CN" sz="2100" u="sng" dirty="0" smtClean="0"/>
              <a:t>independently affect </a:t>
            </a:r>
            <a:r>
              <a:rPr lang="en-US" altLang="zh-CN" sz="2100" dirty="0" err="1" smtClean="0"/>
              <a:t>Dp’s</a:t>
            </a:r>
            <a:r>
              <a:rPr lang="en-US" altLang="zh-CN" sz="2100" dirty="0" smtClean="0"/>
              <a:t> outcome. </a:t>
            </a:r>
            <a:r>
              <a:rPr lang="en-US" altLang="zh-CN" sz="2100" dirty="0" err="1" smtClean="0"/>
              <a:t>Ci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is shown to independently affect </a:t>
            </a:r>
            <a:r>
              <a:rPr lang="en-US" altLang="zh-CN" sz="2100" dirty="0" err="1" smtClean="0"/>
              <a:t>Dp’s</a:t>
            </a:r>
            <a:r>
              <a:rPr lang="en-US" altLang="zh-CN" sz="2100" dirty="0" smtClean="0"/>
              <a:t> outcome by varying just </a:t>
            </a:r>
            <a:r>
              <a:rPr lang="en-US" altLang="zh-CN" sz="2100" dirty="0" err="1" smtClean="0"/>
              <a:t>Ci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while holding fixed all other possible conditions </a:t>
            </a:r>
            <a:r>
              <a:rPr lang="en-US" altLang="zh-CN" sz="2100" dirty="0" err="1" smtClean="0"/>
              <a:t>Cj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. Namely, we fix the logical value of </a:t>
            </a:r>
            <a:r>
              <a:rPr lang="en-US" altLang="zh-CN" sz="2100" dirty="0" err="1" smtClean="0"/>
              <a:t>Cj</a:t>
            </a:r>
            <a:r>
              <a:rPr lang="en-US" altLang="zh-CN" sz="2100" i="1" dirty="0" smtClean="0"/>
              <a:t> </a:t>
            </a:r>
            <a:r>
              <a:rPr lang="en-US" altLang="zh-CN" sz="2100" dirty="0" smtClean="0"/>
              <a:t>(j </a:t>
            </a:r>
            <a:r>
              <a:rPr lang="en-US" altLang="zh-CN" sz="2100" i="1" dirty="0" smtClean="0"/>
              <a:t≯</a:t>
            </a:r>
            <a:r>
              <a:rPr lang="en-US" altLang="zh-CN" sz="2100" dirty="0" smtClean="0"/>
              <a:t>= </a:t>
            </a:r>
            <a:r>
              <a:rPr lang="en-US" altLang="zh-CN" sz="2100" dirty="0" err="1" smtClean="0"/>
              <a:t>i</a:t>
            </a:r>
            <a:r>
              <a:rPr lang="en-US" altLang="zh-CN" sz="2100" dirty="0" smtClean="0"/>
              <a:t>), and then require </a:t>
            </a:r>
            <a:r>
              <a:rPr lang="en-US" altLang="zh-CN" sz="2100" dirty="0" err="1" smtClean="0"/>
              <a:t>Dp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Ci</a:t>
            </a:r>
            <a:r>
              <a:rPr lang="en-US" altLang="zh-CN" sz="2100" i="1" dirty="0" smtClean="0"/>
              <a:t>  </a:t>
            </a:r>
            <a:r>
              <a:rPr lang="en-US" altLang="zh-CN" sz="2100" dirty="0" smtClean="0"/>
              <a:t>= </a:t>
            </a:r>
            <a:r>
              <a:rPr lang="en-US" altLang="zh-CN" sz="2100" i="1" dirty="0" smtClean="0"/>
              <a:t>true</a:t>
            </a:r>
            <a:r>
              <a:rPr lang="en-US" altLang="zh-CN" sz="2100" dirty="0" smtClean="0"/>
              <a:t>) </a:t>
            </a:r>
            <a:r>
              <a:rPr lang="en-US" altLang="zh-CN" sz="2100" i="1" dirty="0" smtClean="0"/>
              <a:t≯</a:t>
            </a:r>
            <a:r>
              <a:rPr lang="en-US" altLang="zh-CN" sz="2100" dirty="0" smtClean="0"/>
              <a:t>= </a:t>
            </a:r>
            <a:r>
              <a:rPr lang="en-US" altLang="zh-CN" sz="2100" dirty="0" err="1" smtClean="0"/>
              <a:t>Dp</a:t>
            </a:r>
            <a:r>
              <a:rPr lang="en-US" altLang="zh-CN" sz="2100" dirty="0" smtClean="0"/>
              <a:t> (</a:t>
            </a:r>
            <a:r>
              <a:rPr lang="en-US" altLang="zh-CN" sz="2100" dirty="0" err="1" smtClean="0"/>
              <a:t>Ci</a:t>
            </a:r>
            <a:r>
              <a:rPr lang="en-US" altLang="zh-CN" sz="2100" i="1" dirty="0" smtClean="0"/>
              <a:t>  </a:t>
            </a:r>
            <a:r>
              <a:rPr lang="en-US" altLang="zh-CN" sz="2100" dirty="0" smtClean="0"/>
              <a:t>= </a:t>
            </a:r>
            <a:r>
              <a:rPr lang="en-US" altLang="zh-CN" sz="2100" i="1" dirty="0" smtClean="0"/>
              <a:t>false</a:t>
            </a:r>
            <a:r>
              <a:rPr lang="en-US" altLang="zh-CN" sz="2100" dirty="0" smtClean="0"/>
              <a:t>).</a:t>
            </a:r>
            <a:endParaRPr lang="zh-CN" altLang="en-US" sz="2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982-AFA7-42EB-B4A5-8CC5B1129FB6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465723"/>
                </a:solidFill>
              </a:rPr>
              <a:t>MC/DC</a:t>
            </a:r>
            <a:endParaRPr lang="zh-CN" altLang="en-US" dirty="0">
              <a:solidFill>
                <a:srgbClr val="4657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78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465723"/>
                </a:solidFill>
              </a:rPr>
              <a:t>An Example</a:t>
            </a:r>
            <a:endParaRPr lang="zh-CN" altLang="en-US" dirty="0">
              <a:solidFill>
                <a:srgbClr val="4657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if ( (A || B) &amp;&amp; C )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/* instructions */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br>
              <a:rPr lang="en-US" altLang="zh-CN" sz="2800" dirty="0"/>
            </a:br>
            <a:r>
              <a:rPr lang="en-US" altLang="zh-CN" sz="2800" dirty="0"/>
              <a:t>else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br>
              <a:rPr lang="en-US" altLang="zh-CN" sz="2800" dirty="0"/>
            </a:br>
            <a:r>
              <a:rPr lang="en-US" altLang="zh-CN" sz="2800" dirty="0"/>
              <a:t>/* instructions */</a:t>
            </a:r>
            <a:br>
              <a:rPr lang="en-US" altLang="zh-CN" sz="2800" dirty="0"/>
            </a:b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0C982-AFA7-42EB-B4A5-8CC5B1129FB6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7984" y="1628800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 A </a:t>
            </a:r>
            <a:r>
              <a:rPr lang="en-US" altLang="zh-CN" dirty="0"/>
              <a:t>= </a:t>
            </a:r>
            <a:r>
              <a:rPr lang="en-US" altLang="zh-CN" dirty="0" smtClean="0"/>
              <a:t>false, </a:t>
            </a:r>
            <a:r>
              <a:rPr lang="en-US" altLang="zh-CN" dirty="0"/>
              <a:t>B = </a:t>
            </a:r>
            <a:r>
              <a:rPr lang="en-US" altLang="zh-CN" dirty="0" smtClean="0"/>
              <a:t>false, </a:t>
            </a:r>
            <a:r>
              <a:rPr lang="en-US" altLang="zh-CN" dirty="0"/>
              <a:t>C = true   ---&gt; </a:t>
            </a:r>
            <a:endParaRPr lang="en-US" altLang="zh-CN" dirty="0" smtClean="0"/>
          </a:p>
          <a:p>
            <a:r>
              <a:rPr lang="en-US" altLang="zh-CN" dirty="0"/>
              <a:t> decision is evaluated to "</a:t>
            </a:r>
            <a:r>
              <a:rPr lang="en-US" altLang="zh-CN" dirty="0" smtClean="0"/>
              <a:t>false“</a:t>
            </a:r>
          </a:p>
          <a:p>
            <a:endParaRPr lang="en-US" altLang="zh-CN" dirty="0"/>
          </a:p>
          <a:p>
            <a:r>
              <a:rPr lang="en-US" altLang="zh-CN" dirty="0" smtClean="0"/>
              <a:t>2. A </a:t>
            </a:r>
            <a:r>
              <a:rPr lang="en-US" altLang="zh-CN" dirty="0"/>
              <a:t>= </a:t>
            </a:r>
            <a:r>
              <a:rPr lang="en-US" altLang="zh-CN" dirty="0" smtClean="0"/>
              <a:t>false, </a:t>
            </a:r>
            <a:r>
              <a:rPr lang="en-US" altLang="zh-CN" dirty="0"/>
              <a:t>B = </a:t>
            </a:r>
            <a:r>
              <a:rPr lang="en-US" altLang="zh-CN" dirty="0" smtClean="0"/>
              <a:t>true, C </a:t>
            </a:r>
            <a:r>
              <a:rPr lang="en-US" altLang="zh-CN" dirty="0"/>
              <a:t>= true   ---&gt;  </a:t>
            </a:r>
            <a:endParaRPr lang="en-US" altLang="zh-CN" dirty="0" smtClean="0"/>
          </a:p>
          <a:p>
            <a:r>
              <a:rPr lang="en-US" altLang="zh-CN" dirty="0" smtClean="0"/>
              <a:t>decision </a:t>
            </a:r>
            <a:r>
              <a:rPr lang="en-US" altLang="zh-CN" dirty="0"/>
              <a:t>is evaluated to "</a:t>
            </a:r>
            <a:r>
              <a:rPr lang="en-US" altLang="zh-CN" dirty="0" smtClean="0"/>
              <a:t>true“</a:t>
            </a:r>
          </a:p>
          <a:p>
            <a:endParaRPr lang="en-US" altLang="zh-CN" dirty="0"/>
          </a:p>
          <a:p>
            <a:r>
              <a:rPr lang="en-US" altLang="zh-CN" dirty="0" smtClean="0"/>
              <a:t>3. A </a:t>
            </a:r>
            <a:r>
              <a:rPr lang="en-US" altLang="zh-CN" dirty="0"/>
              <a:t>= </a:t>
            </a:r>
            <a:r>
              <a:rPr lang="en-US" altLang="zh-CN" dirty="0" smtClean="0"/>
              <a:t>false, </a:t>
            </a:r>
            <a:r>
              <a:rPr lang="en-US" altLang="zh-CN" dirty="0"/>
              <a:t>B = </a:t>
            </a:r>
            <a:r>
              <a:rPr lang="en-US" altLang="zh-CN" dirty="0" smtClean="0"/>
              <a:t>true, C </a:t>
            </a:r>
            <a:r>
              <a:rPr lang="en-US" altLang="zh-CN" dirty="0"/>
              <a:t>= false  ---&gt;  </a:t>
            </a:r>
            <a:endParaRPr lang="en-US" altLang="zh-CN" dirty="0" smtClean="0"/>
          </a:p>
          <a:p>
            <a:r>
              <a:rPr lang="en-US" altLang="zh-CN" dirty="0" smtClean="0"/>
              <a:t>decision </a:t>
            </a:r>
            <a:r>
              <a:rPr lang="en-US" altLang="zh-CN" dirty="0"/>
              <a:t>is evaluated to "</a:t>
            </a:r>
            <a:r>
              <a:rPr lang="en-US" altLang="zh-CN" dirty="0" smtClean="0"/>
              <a:t>false“</a:t>
            </a:r>
          </a:p>
          <a:p>
            <a:endParaRPr lang="en-US" altLang="zh-CN" dirty="0"/>
          </a:p>
          <a:p>
            <a:r>
              <a:rPr lang="en-US" altLang="zh-CN" dirty="0" smtClean="0"/>
              <a:t>4. A </a:t>
            </a:r>
            <a:r>
              <a:rPr lang="en-US" altLang="zh-CN" dirty="0"/>
              <a:t>= </a:t>
            </a:r>
            <a:r>
              <a:rPr lang="en-US" altLang="zh-CN" dirty="0" smtClean="0"/>
              <a:t>true, </a:t>
            </a:r>
            <a:r>
              <a:rPr lang="en-US" altLang="zh-CN" dirty="0"/>
              <a:t>B = </a:t>
            </a:r>
            <a:r>
              <a:rPr lang="en-US" altLang="zh-CN" dirty="0" smtClean="0"/>
              <a:t>false, </a:t>
            </a:r>
            <a:r>
              <a:rPr lang="en-US" altLang="zh-CN" dirty="0"/>
              <a:t>C = true   ---&gt; </a:t>
            </a:r>
            <a:endParaRPr lang="en-US" altLang="zh-CN" dirty="0" smtClean="0"/>
          </a:p>
          <a:p>
            <a:r>
              <a:rPr lang="en-US" altLang="zh-CN" dirty="0" smtClean="0"/>
              <a:t>decision </a:t>
            </a:r>
            <a:r>
              <a:rPr lang="en-US" altLang="zh-CN" dirty="0"/>
              <a:t>is evaluated to "true"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43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A MC/DC Example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i="1" dirty="0"/>
              <a:t>if </a:t>
            </a:r>
            <a:r>
              <a:rPr lang="en-US" altLang="zh-CN" sz="2800" dirty="0"/>
              <a:t>((</a:t>
            </a:r>
            <a:r>
              <a:rPr lang="en-US" altLang="zh-CN" sz="2800" i="1" dirty="0"/>
              <a:t>A ∧ B</a:t>
            </a:r>
            <a:r>
              <a:rPr lang="en-US" altLang="zh-CN" sz="2800" dirty="0"/>
              <a:t>) </a:t>
            </a:r>
            <a:r>
              <a:rPr lang="en-US" altLang="zh-CN" sz="2800" i="1" dirty="0"/>
              <a:t>∨ C</a:t>
            </a:r>
            <a:r>
              <a:rPr lang="en-US" altLang="zh-CN" sz="2800" dirty="0"/>
              <a:t>) </a:t>
            </a:r>
            <a:r>
              <a:rPr lang="en-US" altLang="zh-CN" sz="2800" i="1" dirty="0"/>
              <a:t>{</a:t>
            </a:r>
            <a:r>
              <a:rPr lang="en-US" altLang="zh-CN" sz="2800" dirty="0"/>
              <a:t>s1;</a:t>
            </a:r>
            <a:r>
              <a:rPr lang="en-US" altLang="zh-CN" sz="2800" i="1" dirty="0"/>
              <a:t>} else {</a:t>
            </a:r>
            <a:r>
              <a:rPr lang="en-US" altLang="zh-CN" sz="2800" dirty="0"/>
              <a:t>s2</a:t>
            </a:r>
            <a:r>
              <a:rPr lang="en-US" altLang="zh-CN" sz="2800" dirty="0" smtClean="0"/>
              <a:t>;</a:t>
            </a:r>
            <a:r>
              <a:rPr lang="en-US" altLang="zh-CN" sz="2800" i="1" dirty="0" smtClean="0"/>
              <a:t>}</a:t>
            </a:r>
          </a:p>
          <a:p>
            <a:pPr lvl="1"/>
            <a:r>
              <a:rPr lang="en-US" altLang="zh-CN" sz="1900" dirty="0" smtClean="0"/>
              <a:t>MC/DC criterion</a:t>
            </a:r>
            <a:endParaRPr lang="en-US" altLang="zh-CN" sz="1900" dirty="0"/>
          </a:p>
          <a:p>
            <a:pPr lvl="1"/>
            <a:r>
              <a:rPr lang="en-US" altLang="zh-CN" sz="1900" dirty="0" smtClean="0"/>
              <a:t>three </a:t>
            </a:r>
            <a:r>
              <a:rPr lang="en-US" altLang="zh-CN" sz="1900" dirty="0" smtClean="0"/>
              <a:t>conditional nodes </a:t>
            </a:r>
            <a:r>
              <a:rPr lang="en-US" altLang="zh-CN" sz="1900" dirty="0" smtClean="0"/>
              <a:t>A</a:t>
            </a:r>
            <a:r>
              <a:rPr lang="en-US" altLang="zh-CN" sz="1900" dirty="0" smtClean="0"/>
              <a:t>, B, </a:t>
            </a:r>
            <a:r>
              <a:rPr lang="en-US" altLang="zh-CN" sz="1900" dirty="0" smtClean="0"/>
              <a:t>C.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record the evaluation results of A, B and C </a:t>
            </a:r>
          </a:p>
          <a:p>
            <a:pPr lvl="1"/>
            <a:r>
              <a:rPr lang="en-US" altLang="zh-CN" sz="1900" dirty="0" smtClean="0"/>
              <a:t>compute </a:t>
            </a:r>
            <a:r>
              <a:rPr lang="en-US" altLang="zh-CN" sz="1900" dirty="0"/>
              <a:t>the combination of </a:t>
            </a:r>
            <a:r>
              <a:rPr lang="en-US" altLang="zh-CN" sz="1900" dirty="0" smtClean="0"/>
              <a:t>these conditions</a:t>
            </a:r>
            <a:r>
              <a:rPr lang="en-US" altLang="zh-CN" sz="1900" dirty="0"/>
              <a:t>’ </a:t>
            </a:r>
            <a:r>
              <a:rPr lang="en-US" altLang="zh-CN" sz="1900" dirty="0" smtClean="0"/>
              <a:t>evaluations.</a:t>
            </a:r>
          </a:p>
          <a:p>
            <a:pPr lvl="1"/>
            <a:r>
              <a:rPr lang="en-US" altLang="zh-CN" sz="1900" dirty="0" smtClean="0"/>
              <a:t>at least </a:t>
            </a:r>
            <a:r>
              <a:rPr lang="en-US" altLang="zh-CN" sz="1900" b="1" dirty="0" smtClean="0"/>
              <a:t>4</a:t>
            </a:r>
            <a:r>
              <a:rPr lang="en-US" altLang="zh-CN" sz="1900" dirty="0" smtClean="0"/>
              <a:t> group evaluations to satisfy MC/DC. </a:t>
            </a:r>
          </a:p>
          <a:p>
            <a:pPr lvl="2"/>
            <a:r>
              <a:rPr lang="da-DK" altLang="zh-CN" sz="1500" dirty="0"/>
              <a:t>A = false, B = false, C = </a:t>
            </a:r>
            <a:r>
              <a:rPr lang="da-DK" altLang="zh-CN" sz="1500" dirty="0" smtClean="0"/>
              <a:t>true</a:t>
            </a:r>
          </a:p>
          <a:p>
            <a:pPr lvl="2"/>
            <a:r>
              <a:rPr lang="en-US" altLang="zh-CN" sz="1500" dirty="0"/>
              <a:t>A = false, B = true, C = </a:t>
            </a:r>
            <a:r>
              <a:rPr lang="en-US" altLang="zh-CN" sz="1500" dirty="0" smtClean="0"/>
              <a:t>true</a:t>
            </a:r>
          </a:p>
          <a:p>
            <a:pPr lvl="2"/>
            <a:r>
              <a:rPr lang="en-US" altLang="zh-CN" sz="1500" dirty="0"/>
              <a:t>A = false, B = true, C = false </a:t>
            </a:r>
            <a:endParaRPr lang="en-US" altLang="zh-CN" sz="1500" dirty="0" smtClean="0"/>
          </a:p>
          <a:p>
            <a:pPr lvl="2"/>
            <a:r>
              <a:rPr lang="en-US" altLang="zh-CN" sz="1500" dirty="0"/>
              <a:t>A = true, B = false, C = true</a:t>
            </a:r>
            <a:endParaRPr lang="en-US" altLang="zh-CN" sz="1500" dirty="0" smtClean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36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71808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904"/>
    </mc:Choice>
    <mc:Fallback>
      <p:transition spd="slow" advTm="609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Our approach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1000" dirty="0" smtClean="0"/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37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43608" y="1700808"/>
            <a:ext cx="1519197" cy="2160240"/>
            <a:chOff x="1475656" y="4437112"/>
            <a:chExt cx="1519197" cy="1296144"/>
          </a:xfrm>
        </p:grpSpPr>
        <p:sp>
          <p:nvSpPr>
            <p:cNvPr id="10" name="矩形 9"/>
            <p:cNvSpPr/>
            <p:nvPr/>
          </p:nvSpPr>
          <p:spPr>
            <a:xfrm>
              <a:off x="1475656" y="4437112"/>
              <a:ext cx="151216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2685" y="4747231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 &amp;&amp; B) {…}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99592" y="4005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code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18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Our approach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1000" dirty="0" smtClean="0"/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38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204864"/>
            <a:ext cx="1296144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43608" y="1700808"/>
            <a:ext cx="1519197" cy="2160240"/>
            <a:chOff x="1475656" y="4437112"/>
            <a:chExt cx="1519197" cy="1296144"/>
          </a:xfrm>
        </p:grpSpPr>
        <p:sp>
          <p:nvSpPr>
            <p:cNvPr id="10" name="矩形 9"/>
            <p:cNvSpPr/>
            <p:nvPr/>
          </p:nvSpPr>
          <p:spPr>
            <a:xfrm>
              <a:off x="1475656" y="4437112"/>
              <a:ext cx="151216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2685" y="4747231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 &amp;&amp; B) {…}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75731" y="17794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simplification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4005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code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20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Our approach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1000" dirty="0" smtClean="0"/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39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204864"/>
            <a:ext cx="1296144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43608" y="1700808"/>
            <a:ext cx="1519197" cy="2160240"/>
            <a:chOff x="1475656" y="4437112"/>
            <a:chExt cx="1519197" cy="1296144"/>
          </a:xfrm>
        </p:grpSpPr>
        <p:sp>
          <p:nvSpPr>
            <p:cNvPr id="10" name="矩形 9"/>
            <p:cNvSpPr/>
            <p:nvPr/>
          </p:nvSpPr>
          <p:spPr>
            <a:xfrm>
              <a:off x="1475656" y="4437112"/>
              <a:ext cx="151216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2685" y="4747231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 &amp;&amp; B) {…}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55776" y="17794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simplification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4005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code version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427984" y="1700808"/>
            <a:ext cx="1620180" cy="2160240"/>
            <a:chOff x="4427984" y="1700808"/>
            <a:chExt cx="1620180" cy="2160240"/>
          </a:xfrm>
        </p:grpSpPr>
        <p:sp>
          <p:nvSpPr>
            <p:cNvPr id="17" name="矩形 16"/>
            <p:cNvSpPr/>
            <p:nvPr/>
          </p:nvSpPr>
          <p:spPr>
            <a:xfrm>
              <a:off x="4427984" y="1700808"/>
              <a:ext cx="1512168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5996" y="2042264"/>
              <a:ext cx="15121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A) { </a:t>
              </a:r>
            </a:p>
            <a:p>
              <a:r>
                <a:rPr lang="en-US" altLang="zh-CN" dirty="0" smtClean="0"/>
                <a:t>  if(B) { … }</a:t>
              </a:r>
            </a:p>
            <a:p>
              <a:r>
                <a:rPr lang="en-US" altLang="zh-CN" dirty="0" smtClean="0"/>
                <a:t>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283968" y="401110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simplified code version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7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How to do?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000" dirty="0" smtClean="0"/>
              <a:t>Dynamic </a:t>
            </a:r>
            <a:r>
              <a:rPr lang="en-US" altLang="zh-CN" sz="3000" dirty="0"/>
              <a:t>Symbolic </a:t>
            </a:r>
            <a:r>
              <a:rPr lang="en-US" altLang="zh-CN" sz="3000" dirty="0" smtClean="0"/>
              <a:t>Execution (DSE)</a:t>
            </a:r>
            <a:endParaRPr lang="en-US" altLang="zh-CN" sz="3000" dirty="0"/>
          </a:p>
          <a:p>
            <a:pPr lvl="1"/>
            <a:r>
              <a:rPr lang="en-US" altLang="zh-CN" sz="2100" dirty="0">
                <a:ea typeface="宋体" charset="-122"/>
              </a:rPr>
              <a:t>Combine </a:t>
            </a:r>
            <a:r>
              <a:rPr lang="en-US" altLang="zh-CN" sz="2100" u="sng" dirty="0">
                <a:ea typeface="宋体" charset="-122"/>
              </a:rPr>
              <a:t>concrete</a:t>
            </a:r>
            <a:r>
              <a:rPr lang="en-US" altLang="zh-CN" sz="2100" dirty="0">
                <a:ea typeface="宋体" charset="-122"/>
              </a:rPr>
              <a:t> execution and </a:t>
            </a:r>
            <a:r>
              <a:rPr lang="en-US" altLang="zh-CN" sz="2100" u="sng" dirty="0">
                <a:ea typeface="宋体" charset="-122"/>
              </a:rPr>
              <a:t>symbolic</a:t>
            </a:r>
            <a:r>
              <a:rPr lang="en-US" altLang="zh-CN" sz="2100" dirty="0">
                <a:ea typeface="宋体" charset="-122"/>
              </a:rPr>
              <a:t> </a:t>
            </a:r>
            <a:r>
              <a:rPr lang="en-US" altLang="zh-CN" sz="2100" dirty="0" smtClean="0">
                <a:ea typeface="宋体" charset="-122"/>
              </a:rPr>
              <a:t>execution </a:t>
            </a:r>
            <a:r>
              <a:rPr lang="en-US" altLang="zh-CN" sz="1200" dirty="0" smtClean="0">
                <a:ea typeface="宋体" charset="-122"/>
              </a:rPr>
              <a:t>[PLDI’05] [ICSE’11]</a:t>
            </a:r>
            <a:endParaRPr lang="en-US" altLang="zh-CN" sz="1200" dirty="0" smtClean="0">
              <a:ea typeface="宋体" charset="-122"/>
            </a:endParaRPr>
          </a:p>
          <a:p>
            <a:pPr lvl="1"/>
            <a:r>
              <a:rPr lang="en-US" altLang="zh-CN" sz="2100" dirty="0"/>
              <a:t>E</a:t>
            </a:r>
            <a:r>
              <a:rPr lang="en-US" altLang="zh-CN" sz="2100" dirty="0" smtClean="0"/>
              <a:t>xplore</a:t>
            </a:r>
            <a:r>
              <a:rPr lang="en-US" altLang="zh-CN" sz="2100" dirty="0" smtClean="0"/>
              <a:t> </a:t>
            </a:r>
            <a:r>
              <a:rPr lang="en-US" altLang="zh-CN" sz="2100" u="sng" dirty="0"/>
              <a:t>all</a:t>
            </a:r>
            <a:r>
              <a:rPr lang="en-US" altLang="zh-CN" sz="2100" dirty="0"/>
              <a:t> possible </a:t>
            </a:r>
            <a:r>
              <a:rPr lang="en-US" altLang="zh-CN" sz="2100" dirty="0" smtClean="0"/>
              <a:t>paths</a:t>
            </a:r>
          </a:p>
          <a:p>
            <a:pPr lvl="1"/>
            <a:r>
              <a:rPr lang="en-US" altLang="zh-CN" sz="2100" dirty="0" smtClean="0"/>
              <a:t>Tools: </a:t>
            </a:r>
            <a:r>
              <a:rPr lang="en-US" altLang="zh-CN" sz="2100" dirty="0" smtClean="0"/>
              <a:t>DART </a:t>
            </a:r>
            <a:r>
              <a:rPr lang="en-US" altLang="zh-CN" sz="1200" dirty="0">
                <a:ea typeface="宋体" charset="-122"/>
              </a:rPr>
              <a:t>[PLDI’05]</a:t>
            </a:r>
            <a:r>
              <a:rPr lang="en-US" altLang="zh-CN" sz="2100" dirty="0" smtClean="0"/>
              <a:t>, CUTE</a:t>
            </a:r>
            <a:r>
              <a:rPr lang="en-US" altLang="zh-CN" sz="1200" dirty="0">
                <a:ea typeface="宋体" charset="-122"/>
              </a:rPr>
              <a:t>[FSE’05], </a:t>
            </a:r>
            <a:r>
              <a:rPr lang="en-US" altLang="zh-CN" sz="2100" dirty="0" smtClean="0"/>
              <a:t>CREST </a:t>
            </a:r>
            <a:r>
              <a:rPr lang="en-US" altLang="zh-CN" sz="1200" dirty="0">
                <a:ea typeface="宋体" charset="-122"/>
              </a:rPr>
              <a:t>[ASE’08]</a:t>
            </a:r>
            <a:r>
              <a:rPr lang="en-US" altLang="zh-CN" sz="2100" dirty="0" smtClean="0"/>
              <a:t>, PEX </a:t>
            </a:r>
            <a:r>
              <a:rPr lang="en-US" altLang="zh-CN" sz="1200" dirty="0">
                <a:ea typeface="宋体" charset="-122"/>
              </a:rPr>
              <a:t>[TAP’08]</a:t>
            </a:r>
            <a:r>
              <a:rPr lang="en-US" altLang="zh-CN" sz="2100" dirty="0" smtClean="0"/>
              <a:t>, KLEE </a:t>
            </a:r>
            <a:r>
              <a:rPr lang="en-US" altLang="zh-CN" sz="1200" dirty="0">
                <a:ea typeface="宋体" charset="-122"/>
              </a:rPr>
              <a:t>[OSDI’08]</a:t>
            </a:r>
            <a:r>
              <a:rPr lang="en-US" altLang="zh-CN" sz="2100" dirty="0" smtClean="0"/>
              <a:t>, SAGE </a:t>
            </a:r>
            <a:r>
              <a:rPr lang="en-US" altLang="zh-CN" sz="1200" dirty="0" smtClean="0"/>
              <a:t>[ACM Queue’12] </a:t>
            </a:r>
            <a:r>
              <a:rPr lang="en-US" altLang="zh-CN" sz="2100" dirty="0" smtClean="0"/>
              <a:t>, </a:t>
            </a:r>
            <a:r>
              <a:rPr lang="en-US" altLang="zh-CN" sz="2100" dirty="0" smtClean="0"/>
              <a:t>…</a:t>
            </a:r>
          </a:p>
          <a:p>
            <a:pPr lvl="1"/>
            <a:r>
              <a:rPr lang="en-US" altLang="zh-CN" sz="2100" dirty="0" smtClean="0"/>
              <a:t>Support statement/block/branch </a:t>
            </a:r>
            <a:r>
              <a:rPr lang="en-US" altLang="zh-CN" sz="2100" dirty="0" smtClean="0"/>
              <a:t>coverage </a:t>
            </a:r>
            <a:r>
              <a:rPr lang="en-US" altLang="zh-CN" sz="1200" dirty="0" smtClean="0"/>
              <a:t>[ICSM’10]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 smtClean="0"/>
          </a:p>
          <a:p>
            <a:pPr lvl="1"/>
            <a:endParaRPr lang="en-US" altLang="zh-CN" sz="2100" dirty="0"/>
          </a:p>
          <a:p>
            <a:pPr marL="0" indent="0">
              <a:buNone/>
            </a:pPr>
            <a:endParaRPr lang="en-US" altLang="zh-CN" sz="19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D01-9A51-4FB5-8C89-19F0F1E9FE0B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783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"/>
    </mc:Choice>
    <mc:Fallback>
      <p:transition spd="slow" advTm="1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Our approach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1000" dirty="0" smtClean="0"/>
          </a:p>
          <a:p>
            <a:pPr lvl="1"/>
            <a:endParaRPr lang="en-US" altLang="zh-CN" sz="24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40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204864"/>
            <a:ext cx="1296144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43608" y="1700808"/>
            <a:ext cx="1519197" cy="2160240"/>
            <a:chOff x="1475656" y="4437112"/>
            <a:chExt cx="1519197" cy="1296144"/>
          </a:xfrm>
        </p:grpSpPr>
        <p:sp>
          <p:nvSpPr>
            <p:cNvPr id="10" name="矩形 9"/>
            <p:cNvSpPr/>
            <p:nvPr/>
          </p:nvSpPr>
          <p:spPr>
            <a:xfrm>
              <a:off x="1475656" y="4437112"/>
              <a:ext cx="151216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2685" y="4747231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 &amp;&amp; B) {…}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55776" y="17794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simplification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4005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code version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427984" y="1700808"/>
            <a:ext cx="1620180" cy="2160240"/>
            <a:chOff x="4427984" y="1700808"/>
            <a:chExt cx="1620180" cy="2160240"/>
          </a:xfrm>
        </p:grpSpPr>
        <p:sp>
          <p:nvSpPr>
            <p:cNvPr id="17" name="矩形 16"/>
            <p:cNvSpPr/>
            <p:nvPr/>
          </p:nvSpPr>
          <p:spPr>
            <a:xfrm>
              <a:off x="4427984" y="1700808"/>
              <a:ext cx="1512168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5996" y="2042264"/>
              <a:ext cx="15121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A) { </a:t>
              </a:r>
            </a:p>
            <a:p>
              <a:r>
                <a:rPr lang="en-US" altLang="zh-CN" dirty="0" smtClean="0"/>
                <a:t>  if(B) { … }</a:t>
              </a:r>
            </a:p>
            <a:p>
              <a:r>
                <a:rPr lang="en-US" altLang="zh-CN" dirty="0" smtClean="0"/>
                <a:t>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 flipH="1" flipV="1">
            <a:off x="2843408" y="2844387"/>
            <a:ext cx="1296144" cy="989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3968" y="401110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simplified code version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7824" y="24115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11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Our approach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pPr lvl="1"/>
            <a:endParaRPr lang="en-US" altLang="zh-CN" sz="1000" dirty="0" smtClean="0"/>
          </a:p>
          <a:p>
            <a:pPr lvl="1"/>
            <a:endParaRPr lang="en-US" altLang="zh-CN" sz="1000" dirty="0"/>
          </a:p>
          <a:p>
            <a:r>
              <a:rPr lang="en-US" altLang="zh-CN" sz="2000" dirty="0"/>
              <a:t>W</a:t>
            </a:r>
            <a:r>
              <a:rPr lang="en-US" altLang="zh-CN" sz="2000" dirty="0" smtClean="0"/>
              <a:t>e </a:t>
            </a:r>
            <a:r>
              <a:rPr lang="en-US" altLang="zh-CN" sz="2000" dirty="0"/>
              <a:t>measure the test adequacy on the original </a:t>
            </a:r>
            <a:r>
              <a:rPr lang="en-US" altLang="zh-CN" sz="2000" dirty="0" smtClean="0"/>
              <a:t>program. But </a:t>
            </a:r>
            <a:r>
              <a:rPr lang="en-US" altLang="zh-CN" sz="2000" dirty="0"/>
              <a:t>we conduct symbolic execution on the </a:t>
            </a:r>
            <a:r>
              <a:rPr lang="en-US" altLang="zh-CN" sz="2000" dirty="0" smtClean="0"/>
              <a:t>simplified program.</a:t>
            </a:r>
          </a:p>
          <a:p>
            <a:r>
              <a:rPr lang="en-US" altLang="zh-CN" sz="2000" u="sng" dirty="0"/>
              <a:t>Coverage items </a:t>
            </a:r>
            <a:r>
              <a:rPr lang="en-US" altLang="zh-CN" sz="2000" dirty="0"/>
              <a:t>(in the original program) and </a:t>
            </a:r>
            <a:r>
              <a:rPr lang="en-US" altLang="zh-CN" sz="2000" u="sng" dirty="0"/>
              <a:t>coverage goals </a:t>
            </a:r>
            <a:r>
              <a:rPr lang="en-US" altLang="zh-CN" sz="2000" dirty="0"/>
              <a:t>(in the simplified program).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lvl="1" indent="0">
              <a:buNone/>
            </a:pP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41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843808" y="2204864"/>
            <a:ext cx="1296144" cy="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043608" y="1700808"/>
            <a:ext cx="1519197" cy="2160240"/>
            <a:chOff x="1475656" y="4437112"/>
            <a:chExt cx="1519197" cy="1296144"/>
          </a:xfrm>
        </p:grpSpPr>
        <p:sp>
          <p:nvSpPr>
            <p:cNvPr id="10" name="矩形 9"/>
            <p:cNvSpPr/>
            <p:nvPr/>
          </p:nvSpPr>
          <p:spPr>
            <a:xfrm>
              <a:off x="1475656" y="4437112"/>
              <a:ext cx="1512168" cy="1296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82685" y="4747231"/>
              <a:ext cx="1512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 &amp;&amp; B) {…}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555776" y="177946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code simplification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99592" y="40050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original code version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427984" y="1700808"/>
            <a:ext cx="1620180" cy="2160240"/>
            <a:chOff x="4427984" y="1700808"/>
            <a:chExt cx="1620180" cy="2160240"/>
          </a:xfrm>
        </p:grpSpPr>
        <p:sp>
          <p:nvSpPr>
            <p:cNvPr id="17" name="矩形 16"/>
            <p:cNvSpPr/>
            <p:nvPr/>
          </p:nvSpPr>
          <p:spPr>
            <a:xfrm>
              <a:off x="4427984" y="1700808"/>
              <a:ext cx="1512168" cy="2160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35996" y="2042264"/>
              <a:ext cx="151216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</a:p>
            <a:p>
              <a:r>
                <a:rPr lang="en-US" altLang="zh-CN" dirty="0" smtClean="0"/>
                <a:t>If( A) { </a:t>
              </a:r>
            </a:p>
            <a:p>
              <a:r>
                <a:rPr lang="en-US" altLang="zh-CN" dirty="0" smtClean="0"/>
                <a:t>  if(B) { … }</a:t>
              </a:r>
            </a:p>
            <a:p>
              <a:r>
                <a:rPr lang="en-US" altLang="zh-CN" dirty="0" smtClean="0"/>
                <a:t>}</a:t>
              </a:r>
            </a:p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  <p:cxnSp>
        <p:nvCxnSpPr>
          <p:cNvPr id="19" name="直接箭头连接符 18"/>
          <p:cNvCxnSpPr/>
          <p:nvPr/>
        </p:nvCxnSpPr>
        <p:spPr>
          <a:xfrm flipH="1" flipV="1">
            <a:off x="2843408" y="2844387"/>
            <a:ext cx="1296144" cy="989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3968" y="401110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simplified code version</a:t>
            </a:r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87824" y="241159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rgbClr val="465723"/>
                </a:solidFill>
              </a:rPr>
              <a:t>Predictive Path </a:t>
            </a:r>
            <a:r>
              <a:rPr lang="en-US" altLang="zh-CN" dirty="0">
                <a:solidFill>
                  <a:srgbClr val="465723"/>
                </a:solidFill>
              </a:rPr>
              <a:t>S</a:t>
            </a:r>
            <a:r>
              <a:rPr lang="en-US" altLang="zh-CN" dirty="0" smtClean="0">
                <a:solidFill>
                  <a:srgbClr val="465723"/>
                </a:solidFill>
              </a:rPr>
              <a:t>earch</a:t>
            </a:r>
            <a:endParaRPr lang="zh-CN" altLang="en-US" dirty="0">
              <a:solidFill>
                <a:srgbClr val="46572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A CS-based path search strategy </a:t>
            </a:r>
          </a:p>
          <a:p>
            <a:pPr lvl="1"/>
            <a:r>
              <a:rPr lang="en-US" altLang="zh-CN" sz="1900" dirty="0" smtClean="0"/>
              <a:t>A path candidate which tends </a:t>
            </a:r>
            <a:r>
              <a:rPr lang="en-US" altLang="zh-CN" sz="1900" dirty="0"/>
              <a:t>to cover more coverage goals </a:t>
            </a:r>
            <a:r>
              <a:rPr lang="en-US" altLang="zh-CN" sz="1900" u="sng" dirty="0"/>
              <a:t>at </a:t>
            </a:r>
            <a:r>
              <a:rPr lang="en-US" altLang="zh-CN" sz="1900" u="sng" dirty="0" smtClean="0"/>
              <a:t>one blow </a:t>
            </a:r>
            <a:r>
              <a:rPr lang="en-US" altLang="zh-CN" sz="1900" dirty="0" smtClean="0"/>
              <a:t>deserves higher priority.</a:t>
            </a:r>
          </a:p>
          <a:p>
            <a:pPr lvl="1"/>
            <a:r>
              <a:rPr lang="en-US" altLang="zh-CN" sz="1900" dirty="0" smtClean="0"/>
              <a:t>Drive </a:t>
            </a:r>
            <a:r>
              <a:rPr lang="en-US" altLang="zh-CN" sz="1900" dirty="0"/>
              <a:t>the path exploration to the code </a:t>
            </a:r>
            <a:r>
              <a:rPr lang="en-US" altLang="zh-CN" sz="1900" dirty="0" smtClean="0"/>
              <a:t>areas with </a:t>
            </a:r>
            <a:r>
              <a:rPr lang="en-US" altLang="zh-CN" sz="1900" dirty="0"/>
              <a:t>more </a:t>
            </a:r>
            <a:r>
              <a:rPr lang="en-US" altLang="zh-CN" sz="1900" u="sng" dirty="0"/>
              <a:t>dense</a:t>
            </a:r>
            <a:r>
              <a:rPr lang="en-US" altLang="zh-CN" sz="1900" i="1" dirty="0"/>
              <a:t> </a:t>
            </a:r>
            <a:r>
              <a:rPr lang="en-US" altLang="zh-CN" sz="1900" dirty="0"/>
              <a:t>coverage goals</a:t>
            </a:r>
            <a:r>
              <a:rPr lang="en-US" altLang="zh-CN" sz="1900" dirty="0" smtClean="0"/>
              <a:t>.</a:t>
            </a:r>
          </a:p>
          <a:p>
            <a:pPr lvl="1"/>
            <a:r>
              <a:rPr lang="en-US" altLang="zh-CN" sz="1900" dirty="0" smtClean="0"/>
              <a:t>Achieve </a:t>
            </a:r>
            <a:r>
              <a:rPr lang="en-US" altLang="zh-CN" sz="1900" dirty="0"/>
              <a:t>reasonable </a:t>
            </a:r>
            <a:r>
              <a:rPr lang="en-US" altLang="zh-CN" sz="1900" u="sng" dirty="0"/>
              <a:t>testing budget </a:t>
            </a:r>
            <a:r>
              <a:rPr lang="en-US" altLang="zh-CN" sz="1900" u="sng" dirty="0" smtClean="0"/>
              <a:t>allocation </a:t>
            </a:r>
            <a:r>
              <a:rPr lang="en-US" altLang="zh-CN" sz="1900" dirty="0" smtClean="0"/>
              <a:t>especially </a:t>
            </a:r>
            <a:r>
              <a:rPr lang="en-US" altLang="zh-CN" sz="1900" dirty="0"/>
              <a:t>when the budgets are limited</a:t>
            </a:r>
            <a:r>
              <a:rPr lang="en-US" altLang="zh-CN" sz="1900" dirty="0" smtClean="0"/>
              <a:t>.</a:t>
            </a:r>
          </a:p>
          <a:p>
            <a:pPr lvl="1"/>
            <a:r>
              <a:rPr lang="en-US" altLang="zh-CN" sz="1900" dirty="0" smtClean="0"/>
              <a:t>The code contribution of a path candidate could be statically predicated based on </a:t>
            </a:r>
            <a:r>
              <a:rPr lang="en-US" altLang="zh-CN" sz="1900" u="sng" dirty="0" smtClean="0"/>
              <a:t>CS</a:t>
            </a:r>
            <a:r>
              <a:rPr lang="en-US" altLang="zh-CN" sz="1900" dirty="0" smtClean="0"/>
              <a:t>.</a:t>
            </a:r>
          </a:p>
          <a:p>
            <a:pPr lvl="1"/>
            <a:endParaRPr lang="zh-CN" altLang="en-US" sz="24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8F4B-3378-47D0-93DF-606CB8721BE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47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Predictive Path Search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zh-CN" sz="1900" dirty="0" smtClean="0"/>
          </a:p>
          <a:p>
            <a:pPr lvl="1"/>
            <a:endParaRPr lang="en-US" altLang="zh-CN" sz="20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5FB-BA9A-4A27-BEF3-EED89DE26694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43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6248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92896"/>
            <a:ext cx="7002819" cy="3311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11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Evaluation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Subject Program</a:t>
            </a:r>
          </a:p>
          <a:p>
            <a:pPr lvl="1"/>
            <a:r>
              <a:rPr lang="en-US" altLang="zh-CN" sz="1900" dirty="0" smtClean="0"/>
              <a:t>Three open source projects: </a:t>
            </a:r>
            <a:r>
              <a:rPr lang="en-US" altLang="zh-CN" sz="1900" i="1" dirty="0" smtClean="0"/>
              <a:t>bash</a:t>
            </a:r>
            <a:r>
              <a:rPr lang="en-US" altLang="zh-CN" sz="1900" dirty="0" smtClean="0"/>
              <a:t>, </a:t>
            </a:r>
            <a:r>
              <a:rPr lang="en-US" altLang="zh-CN" sz="1900" i="1" dirty="0" smtClean="0"/>
              <a:t>make</a:t>
            </a:r>
            <a:r>
              <a:rPr lang="en-US" altLang="zh-CN" sz="1900" dirty="0" smtClean="0"/>
              <a:t>, and </a:t>
            </a:r>
            <a:r>
              <a:rPr lang="en-US" altLang="zh-CN" sz="1900" i="1" dirty="0" smtClean="0"/>
              <a:t>flex </a:t>
            </a:r>
            <a:r>
              <a:rPr lang="en-US" altLang="zh-CN" sz="1900" dirty="0" smtClean="0"/>
              <a:t>from </a:t>
            </a:r>
            <a:r>
              <a:rPr lang="en-US" altLang="zh-CN" sz="1900" dirty="0" smtClean="0"/>
              <a:t>SIR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(</a:t>
            </a:r>
            <a:r>
              <a:rPr lang="en-US" altLang="zh-CN" sz="1900" b="1" dirty="0" smtClean="0"/>
              <a:t>14k</a:t>
            </a:r>
            <a:r>
              <a:rPr lang="en-US" altLang="zh-CN" sz="1900" dirty="0" smtClean="0"/>
              <a:t> LOC, </a:t>
            </a:r>
            <a:r>
              <a:rPr lang="en-US" altLang="zh-CN" sz="1900" b="1" dirty="0" smtClean="0"/>
              <a:t>69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units)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One commercial automotive operating system conforming to the OSEK/VDX standard (</a:t>
            </a:r>
            <a:r>
              <a:rPr lang="en-US" altLang="zh-CN" sz="1900" b="1" dirty="0" smtClean="0"/>
              <a:t>10k</a:t>
            </a:r>
            <a:r>
              <a:rPr lang="en-US" altLang="zh-CN" sz="1900" dirty="0" smtClean="0"/>
              <a:t> LOC</a:t>
            </a:r>
            <a:r>
              <a:rPr lang="en-US" altLang="zh-CN" sz="1900" dirty="0"/>
              <a:t>,</a:t>
            </a:r>
            <a:r>
              <a:rPr lang="en-US" altLang="zh-CN" sz="1900" b="1" dirty="0"/>
              <a:t> </a:t>
            </a:r>
            <a:r>
              <a:rPr lang="en-US" altLang="zh-CN" sz="1900" b="1" dirty="0" smtClean="0"/>
              <a:t>51 </a:t>
            </a:r>
            <a:r>
              <a:rPr lang="en-US" altLang="zh-CN" sz="1900" dirty="0" smtClean="0"/>
              <a:t>units).</a:t>
            </a:r>
            <a:endParaRPr lang="en-US" altLang="zh-CN" sz="1900" dirty="0" smtClean="0"/>
          </a:p>
          <a:p>
            <a:pPr lvl="1"/>
            <a:r>
              <a:rPr lang="en-US" altLang="zh-CN" sz="1900" dirty="0" smtClean="0"/>
              <a:t>One control system software of some satellites from </a:t>
            </a:r>
            <a:r>
              <a:rPr lang="en-US" altLang="zh-CN" sz="2000" dirty="0" smtClean="0"/>
              <a:t>China Academy of Space Technology(CAST)</a:t>
            </a:r>
            <a:r>
              <a:rPr lang="en-US" altLang="zh-CN" sz="1900" dirty="0" smtClean="0"/>
              <a:t> (</a:t>
            </a:r>
            <a:r>
              <a:rPr lang="en-US" altLang="zh-CN" sz="1900" b="1" dirty="0" smtClean="0"/>
              <a:t>15K</a:t>
            </a:r>
            <a:r>
              <a:rPr lang="en-US" altLang="zh-CN" sz="1900" dirty="0" smtClean="0"/>
              <a:t> LOC</a:t>
            </a:r>
            <a:r>
              <a:rPr lang="en-US" altLang="zh-CN" sz="1900" dirty="0"/>
              <a:t>, </a:t>
            </a:r>
            <a:r>
              <a:rPr lang="en-US" altLang="zh-CN" sz="1900" b="1" dirty="0" smtClean="0"/>
              <a:t>70</a:t>
            </a:r>
            <a:r>
              <a:rPr lang="en-US" altLang="zh-CN" sz="1900" dirty="0" smtClean="0"/>
              <a:t> </a:t>
            </a:r>
            <a:r>
              <a:rPr lang="en-US" altLang="zh-CN" sz="1900" dirty="0" smtClean="0"/>
              <a:t>units).</a:t>
            </a:r>
            <a:endParaRPr lang="en-US" altLang="zh-CN" sz="1900" dirty="0" smtClean="0"/>
          </a:p>
          <a:p>
            <a:pPr marL="457200" lvl="1" indent="0">
              <a:buNone/>
            </a:pPr>
            <a:endParaRPr lang="en-US" altLang="zh-CN" sz="2000" dirty="0" smtClean="0"/>
          </a:p>
          <a:p>
            <a:r>
              <a:rPr lang="en-US" altLang="zh-CN" sz="2800" dirty="0" smtClean="0"/>
              <a:t>Coverage Criterion</a:t>
            </a:r>
          </a:p>
          <a:p>
            <a:pPr lvl="1"/>
            <a:r>
              <a:rPr lang="en-US" altLang="zh-CN" sz="1900" dirty="0" smtClean="0"/>
              <a:t>branch and MC/DC coverage.</a:t>
            </a:r>
          </a:p>
          <a:p>
            <a:pPr lvl="1"/>
            <a:endParaRPr lang="en-US" altLang="zh-CN" sz="1900" dirty="0" smtClean="0"/>
          </a:p>
          <a:p>
            <a:r>
              <a:rPr lang="en-US" altLang="zh-CN" sz="2800" dirty="0" smtClean="0"/>
              <a:t>CAUT</a:t>
            </a:r>
            <a:endParaRPr lang="en-US" altLang="zh-CN" sz="2800" dirty="0"/>
          </a:p>
          <a:p>
            <a:pPr lvl="1"/>
            <a:r>
              <a:rPr lang="en-US" altLang="zh-CN" sz="1900" dirty="0" smtClean="0"/>
              <a:t>A dynamic symbolic executor for C </a:t>
            </a:r>
            <a:r>
              <a:rPr lang="en-US" altLang="zh-CN" sz="1900" dirty="0" smtClean="0"/>
              <a:t>program </a:t>
            </a:r>
            <a:r>
              <a:rPr lang="en-US" altLang="zh-CN" sz="1200" dirty="0" smtClean="0"/>
              <a:t>[TASE’09] [</a:t>
            </a:r>
            <a:r>
              <a:rPr lang="en-US" altLang="zh-CN" sz="1200" dirty="0" smtClean="0"/>
              <a:t>TTSS’11</a:t>
            </a:r>
            <a:r>
              <a:rPr lang="en-US" altLang="zh-CN" sz="1200" dirty="0" smtClean="0"/>
              <a:t>]</a:t>
            </a:r>
            <a:endParaRPr lang="en-US" altLang="zh-CN" sz="1200" dirty="0" smtClean="0"/>
          </a:p>
          <a:p>
            <a:pPr marL="457200" lvl="1" indent="0">
              <a:buNone/>
            </a:pPr>
            <a:endParaRPr lang="en-US" altLang="zh-CN" sz="1900" dirty="0" smtClean="0"/>
          </a:p>
          <a:p>
            <a:pPr lvl="1"/>
            <a:endParaRPr lang="en-US" altLang="zh-CN" sz="19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B1A3-F038-4C69-B5A8-FE5D9D074AC8}" type="datetime1">
              <a:rPr lang="zh-CN" altLang="en-US" smtClean="0"/>
              <a:t>2014/6/30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44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38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25"/>
    </mc:Choice>
    <mc:Fallback>
      <p:transition spd="slow" advTm="34125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Research Question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RQ1</a:t>
            </a:r>
            <a:r>
              <a:rPr lang="en-US" altLang="zh-CN" sz="2800" dirty="0"/>
              <a:t>: Based on the traditional DSE-based </a:t>
            </a:r>
            <a:r>
              <a:rPr lang="en-US" altLang="zh-CN" sz="2800" dirty="0" smtClean="0"/>
              <a:t>approach (DFS-based </a:t>
            </a:r>
            <a:r>
              <a:rPr lang="en-US" altLang="zh-CN" sz="2800" dirty="0"/>
              <a:t>search strategy), how much does the </a:t>
            </a:r>
            <a:r>
              <a:rPr lang="en-US" altLang="zh-CN" sz="2800" dirty="0" smtClean="0"/>
              <a:t>efficiency increase </a:t>
            </a:r>
            <a:r>
              <a:rPr lang="en-US" altLang="zh-CN" sz="2800" dirty="0"/>
              <a:t>with the help of our </a:t>
            </a:r>
            <a:r>
              <a:rPr lang="en-US" altLang="zh-CN" sz="2800" dirty="0" smtClean="0"/>
              <a:t>coverage-driven testing </a:t>
            </a:r>
            <a:r>
              <a:rPr lang="en-US" altLang="zh-CN" sz="2800" dirty="0"/>
              <a:t>framework </a:t>
            </a:r>
            <a:r>
              <a:rPr lang="en-US" altLang="zh-CN" sz="2800" dirty="0" smtClean="0"/>
              <a:t>(with path </a:t>
            </a:r>
            <a:r>
              <a:rPr lang="en-US" altLang="zh-CN" sz="2800" dirty="0"/>
              <a:t>filtering)? 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A066-76B3-4D76-B2E2-FC3BC23FB460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45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84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RQ1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Table 1:  Branch Coverage (</a:t>
            </a:r>
            <a:r>
              <a:rPr lang="en-US" altLang="zh-CN" sz="2800" dirty="0" err="1" smtClean="0"/>
              <a:t>dfs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cs-dfs</a:t>
            </a:r>
            <a:r>
              <a:rPr lang="en-US" altLang="zh-CN" sz="2800" dirty="0" smtClean="0"/>
              <a:t>)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72BE-5906-45CF-9098-FA885FA6025E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46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15886"/>
              </p:ext>
            </p:extLst>
          </p:nvPr>
        </p:nvGraphicFramePr>
        <p:xfrm>
          <a:off x="1259632" y="2492896"/>
          <a:ext cx="632436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44"/>
                <a:gridCol w="576064"/>
                <a:gridCol w="1296144"/>
                <a:gridCol w="136815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#BR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#ITER</a:t>
                      </a:r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907/643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6981/4663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83.3%/83.3%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837/596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7367/4712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85.1%/</a:t>
                      </a:r>
                      <a:r>
                        <a:rPr lang="en-US" altLang="zh-CN" b="1" dirty="0" smtClean="0"/>
                        <a:t>86.7%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1043/849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9518/5734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83.6%/</a:t>
                      </a:r>
                      <a:r>
                        <a:rPr lang="en-US" altLang="zh-CN" b="1" dirty="0" smtClean="0"/>
                        <a:t>85.8%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osek_os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737/534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6458/4409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80.4%/80.4%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space_control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1112/737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9692/6964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82.3%/</a:t>
                      </a:r>
                      <a:r>
                        <a:rPr lang="en-US" altLang="zh-CN" b="1" dirty="0" smtClean="0"/>
                        <a:t>84.4%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7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863135"/>
              </p:ext>
            </p:extLst>
          </p:nvPr>
        </p:nvGraphicFramePr>
        <p:xfrm>
          <a:off x="1259632" y="2492896"/>
          <a:ext cx="632436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44"/>
                <a:gridCol w="576064"/>
                <a:gridCol w="1296144"/>
                <a:gridCol w="136815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#BR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#ITER</a:t>
                      </a:r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907/643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6981/4663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83.3%/83.3%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837/596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7367/4712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85.1%/</a:t>
                      </a:r>
                      <a:r>
                        <a:rPr lang="en-US" altLang="zh-CN" b="1" dirty="0" smtClean="0"/>
                        <a:t>86.7%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1043/849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9518/5734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83.6%/</a:t>
                      </a:r>
                      <a:r>
                        <a:rPr lang="en-US" altLang="zh-CN" b="1" dirty="0" smtClean="0"/>
                        <a:t>85.8%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osek_os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737/534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6458/4409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80.4%/80.4%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space_control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1112/737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9692/6964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82.3%/</a:t>
                      </a:r>
                      <a:r>
                        <a:rPr lang="en-US" altLang="zh-CN" b="1" dirty="0" smtClean="0"/>
                        <a:t>84.4%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RQ1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Table 1:  Branch Coverage (</a:t>
            </a:r>
            <a:r>
              <a:rPr lang="en-US" altLang="zh-CN" sz="2800" dirty="0" err="1" smtClean="0"/>
              <a:t>dfs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cs-dfs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72BE-5906-45CF-9098-FA885FA6025E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47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</p:cNvCxnSpPr>
          <p:nvPr/>
        </p:nvCxnSpPr>
        <p:spPr>
          <a:xfrm>
            <a:off x="4067944" y="5229200"/>
            <a:ext cx="0" cy="400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63688" y="5629890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educed 25.5% test cases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91880" y="3388024"/>
            <a:ext cx="1152128" cy="1841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788024" y="3388024"/>
            <a:ext cx="1224136" cy="1841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02768" y="5629890"/>
            <a:ext cx="3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avoided</a:t>
            </a:r>
            <a:r>
              <a:rPr lang="en-US" altLang="zh-CN" dirty="0" smtClean="0">
                <a:solidFill>
                  <a:srgbClr val="FF0000"/>
                </a:solidFill>
              </a:rPr>
              <a:t> 36.3% constraint solving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5422509" y="5255472"/>
            <a:ext cx="0" cy="400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6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19355"/>
              </p:ext>
            </p:extLst>
          </p:nvPr>
        </p:nvGraphicFramePr>
        <p:xfrm>
          <a:off x="1259632" y="2492896"/>
          <a:ext cx="6324364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844"/>
                <a:gridCol w="576064"/>
                <a:gridCol w="1296144"/>
                <a:gridCol w="1368152"/>
                <a:gridCol w="1440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#BR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#ITER</a:t>
                      </a:r>
                    </a:p>
                    <a:p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907/643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6981/4663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83.3%/83.3%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837/596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7367/4712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85.1%/</a:t>
                      </a:r>
                      <a:r>
                        <a:rPr lang="en-US" altLang="zh-CN" b="1" dirty="0" smtClean="0"/>
                        <a:t>86.7%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1043/849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9518/5734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83.6%/</a:t>
                      </a:r>
                      <a:r>
                        <a:rPr lang="en-US" altLang="zh-CN" b="1" dirty="0" smtClean="0"/>
                        <a:t>85.8%</a:t>
                      </a:r>
                      <a:endParaRPr lang="zh-CN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osek_os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737/534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6458/4409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80.4%/80.4%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space_control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1112/737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9692/6964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82.3%/</a:t>
                      </a:r>
                      <a:r>
                        <a:rPr lang="en-US" altLang="zh-CN" b="1" dirty="0" smtClean="0"/>
                        <a:t>84.4%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RQ1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Table 1:  Branch Coverage (</a:t>
            </a:r>
            <a:r>
              <a:rPr lang="en-US" altLang="zh-CN" sz="2800" dirty="0" err="1" smtClean="0"/>
              <a:t>dfs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cs-dfs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72BE-5906-45CF-9098-FA885FA6025E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48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156176" y="3789040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56176" y="4913536"/>
            <a:ext cx="1440160" cy="3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19872" y="569260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code coverage is </a:t>
            </a:r>
            <a:r>
              <a:rPr lang="en-US" altLang="zh-CN" dirty="0" smtClean="0">
                <a:solidFill>
                  <a:srgbClr val="FF0000"/>
                </a:solidFill>
              </a:rPr>
              <a:t>improved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5760132" y="5288190"/>
            <a:ext cx="792088" cy="4044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23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RQ1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Table </a:t>
            </a:r>
            <a:r>
              <a:rPr lang="en-US" altLang="zh-CN" sz="2800" dirty="0" smtClean="0"/>
              <a:t>2: MC/DC Coverage (</a:t>
            </a:r>
            <a:r>
              <a:rPr lang="en-US" altLang="zh-CN" sz="2800" dirty="0" err="1" smtClean="0"/>
              <a:t>dfs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cs-dfs</a:t>
            </a:r>
            <a:r>
              <a:rPr lang="en-US" altLang="zh-CN" sz="2800" dirty="0" smtClean="0"/>
              <a:t>)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772BE-5906-45CF-9098-FA885FA6025E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49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1364"/>
              </p:ext>
            </p:extLst>
          </p:nvPr>
        </p:nvGraphicFramePr>
        <p:xfrm>
          <a:off x="899592" y="2537688"/>
          <a:ext cx="684076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48072"/>
                <a:gridCol w="1296144"/>
                <a:gridCol w="1512168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#ITER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#COV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dfs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en-US" altLang="zh-CN" dirty="0" err="1" smtClean="0"/>
                        <a:t>cs-dfs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mtClean="0"/>
                        <a:t>bash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1231/984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9981/7663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80.2%/80.2%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1029/773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8460/5973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70.3%/76.6%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make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1235/994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12518/8734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76.9%/77.9%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osek_os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978/654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9827/6397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76.6%/76.6%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space_control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1373/943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11739/8436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80.4%/83.1%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5868144" y="3573016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68144" y="4653136"/>
            <a:ext cx="1440160" cy="387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6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568549"/>
            <a:ext cx="8229600" cy="484187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45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"/>
    </mc:Choice>
    <mc:Fallback>
      <p:transition spd="slow" advTm="144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Result Analysis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Take </a:t>
            </a:r>
            <a:r>
              <a:rPr lang="en-US" altLang="zh-CN" sz="2800" dirty="0"/>
              <a:t>the project </a:t>
            </a:r>
            <a:r>
              <a:rPr lang="en-US" altLang="zh-CN" sz="2800" i="1" dirty="0"/>
              <a:t>flex</a:t>
            </a:r>
            <a:r>
              <a:rPr lang="en-US" altLang="zh-CN" sz="2800" dirty="0"/>
              <a:t> as an example, compared with </a:t>
            </a:r>
            <a:r>
              <a:rPr lang="en-US" altLang="zh-CN" sz="2800" dirty="0" smtClean="0"/>
              <a:t>the traditional </a:t>
            </a:r>
            <a:r>
              <a:rPr lang="en-US" altLang="zh-CN" sz="2800" dirty="0"/>
              <a:t>DSE-based approach, our approach reduced </a:t>
            </a:r>
            <a:r>
              <a:rPr lang="en-US" altLang="zh-CN" sz="2800" dirty="0" smtClean="0"/>
              <a:t>roughly 28</a:t>
            </a:r>
            <a:r>
              <a:rPr lang="en-US" altLang="zh-CN" sz="2800" dirty="0"/>
              <a:t>% program executions and 36% solved constraints </a:t>
            </a:r>
            <a:r>
              <a:rPr lang="en-US" altLang="zh-CN" sz="2800" dirty="0" smtClean="0"/>
              <a:t>under branch </a:t>
            </a:r>
            <a:r>
              <a:rPr lang="en-US" altLang="zh-CN" sz="2800" dirty="0"/>
              <a:t>coverage testing</a:t>
            </a:r>
            <a:r>
              <a:rPr lang="en-US" altLang="zh-CN" sz="2800" dirty="0" smtClean="0"/>
              <a:t>.</a:t>
            </a:r>
          </a:p>
          <a:p>
            <a:endParaRPr lang="en-US" altLang="zh-CN" sz="2800" dirty="0" smtClean="0"/>
          </a:p>
          <a:p>
            <a:r>
              <a:rPr lang="en-US" altLang="zh-CN" sz="2800" dirty="0"/>
              <a:t>For MC/DC coverage, the </a:t>
            </a:r>
            <a:r>
              <a:rPr lang="en-US" altLang="zh-CN" sz="2800" dirty="0" smtClean="0"/>
              <a:t>situation is </a:t>
            </a:r>
            <a:r>
              <a:rPr lang="en-US" altLang="zh-CN" sz="2800" dirty="0"/>
              <a:t>similar. </a:t>
            </a:r>
            <a:r>
              <a:rPr lang="en-US" altLang="zh-CN" sz="2800" dirty="0" smtClean="0"/>
              <a:t>Nearly </a:t>
            </a:r>
            <a:r>
              <a:rPr lang="en-US" altLang="zh-CN" sz="2800" dirty="0"/>
              <a:t>31% iterations and 28</a:t>
            </a:r>
            <a:r>
              <a:rPr lang="en-US" altLang="zh-CN" sz="2800" dirty="0" smtClean="0"/>
              <a:t>% constraints </a:t>
            </a:r>
            <a:r>
              <a:rPr lang="en-US" altLang="zh-CN" sz="2800" dirty="0"/>
              <a:t>are avoided for </a:t>
            </a:r>
            <a:r>
              <a:rPr lang="en-US" altLang="zh-CN" sz="2800" i="1" dirty="0" err="1" smtClean="0"/>
              <a:t>space_control</a:t>
            </a:r>
            <a:r>
              <a:rPr lang="en-US" altLang="zh-CN" sz="2800" dirty="0"/>
              <a:t>.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FD4F-EA5F-4025-AD15-F5231ECD4748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50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0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Research Question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711349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RQ2</a:t>
            </a:r>
            <a:r>
              <a:rPr lang="en-US" altLang="zh-CN" sz="2800" dirty="0"/>
              <a:t>: To what extend does the predictive path </a:t>
            </a:r>
            <a:r>
              <a:rPr lang="en-US" altLang="zh-CN" sz="2800" dirty="0" smtClean="0"/>
              <a:t>search strategy </a:t>
            </a:r>
            <a:r>
              <a:rPr lang="en-US" altLang="zh-CN" sz="2800" dirty="0"/>
              <a:t>based on coverage structure </a:t>
            </a:r>
            <a:r>
              <a:rPr lang="en-US" altLang="zh-CN" sz="2800" dirty="0" smtClean="0"/>
              <a:t>(CAUT-PPS</a:t>
            </a:r>
            <a:r>
              <a:rPr lang="en-US" altLang="zh-CN" sz="2800" dirty="0"/>
              <a:t>) </a:t>
            </a:r>
            <a:r>
              <a:rPr lang="en-US" altLang="zh-CN" sz="2800" dirty="0" smtClean="0"/>
              <a:t>improve the </a:t>
            </a:r>
            <a:r>
              <a:rPr lang="en-US" altLang="zh-CN" sz="2800" dirty="0"/>
              <a:t>code coverage compared to other search strategies</a:t>
            </a:r>
            <a:r>
              <a:rPr lang="en-US" altLang="zh-CN" sz="2800" dirty="0" smtClean="0"/>
              <a:t>, i.e</a:t>
            </a:r>
            <a:r>
              <a:rPr lang="en-US" altLang="zh-CN" sz="2800" dirty="0"/>
              <a:t>., CAUT-CREST and CAUT-KLEE on the same </a:t>
            </a:r>
            <a:r>
              <a:rPr lang="en-US" altLang="zh-CN" sz="2800" dirty="0" smtClean="0"/>
              <a:t>constrained testing </a:t>
            </a:r>
            <a:r>
              <a:rPr lang="en-US" altLang="zh-CN" sz="2800" dirty="0"/>
              <a:t>budget</a:t>
            </a:r>
            <a:r>
              <a:rPr lang="en-US" altLang="zh-CN" sz="2800" dirty="0" smtClean="0"/>
              <a:t>?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DA066-76B3-4D76-B2E2-FC3BC23FB460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51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00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Two novel search strategies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 </a:t>
            </a:r>
            <a:r>
              <a:rPr lang="en-US" altLang="zh-CN" sz="2800" dirty="0" smtClean="0"/>
              <a:t>CFG-Directed </a:t>
            </a:r>
            <a:r>
              <a:rPr lang="en-US" altLang="zh-CN" sz="2800" dirty="0"/>
              <a:t>Search in </a:t>
            </a:r>
            <a:r>
              <a:rPr lang="en-US" altLang="zh-CN" sz="2800" dirty="0" smtClean="0"/>
              <a:t>CREST</a:t>
            </a:r>
          </a:p>
          <a:p>
            <a:pPr lvl="1"/>
            <a:r>
              <a:rPr lang="en-US" altLang="zh-CN" sz="2400" dirty="0"/>
              <a:t> </a:t>
            </a:r>
            <a:r>
              <a:rPr lang="en-US" altLang="zh-CN" sz="1900" dirty="0" smtClean="0"/>
              <a:t>Drive </a:t>
            </a:r>
            <a:r>
              <a:rPr lang="en-US" altLang="zh-CN" sz="1900" dirty="0"/>
              <a:t>the execution </a:t>
            </a:r>
            <a:r>
              <a:rPr lang="en-US" altLang="zh-CN" sz="1900" dirty="0" smtClean="0"/>
              <a:t>down the </a:t>
            </a:r>
            <a:r>
              <a:rPr lang="en-US" altLang="zh-CN" sz="1900" dirty="0"/>
              <a:t>branch with the minimal distance towards </a:t>
            </a:r>
            <a:r>
              <a:rPr lang="en-US" altLang="zh-CN" sz="1900" dirty="0" smtClean="0"/>
              <a:t>uncovered goals </a:t>
            </a:r>
            <a:r>
              <a:rPr lang="en-US" altLang="zh-CN" sz="1900" dirty="0"/>
              <a:t>measured by static </a:t>
            </a:r>
            <a:r>
              <a:rPr lang="en-US" altLang="zh-CN" sz="1900" dirty="0" smtClean="0"/>
              <a:t>CFG </a:t>
            </a:r>
            <a:r>
              <a:rPr lang="en-US" altLang="zh-CN" sz="1900" dirty="0"/>
              <a:t>paths </a:t>
            </a:r>
            <a:endParaRPr lang="en-US" altLang="zh-CN" sz="1900" dirty="0" smtClean="0"/>
          </a:p>
          <a:p>
            <a:pPr lvl="2"/>
            <a:r>
              <a:rPr lang="en-US" altLang="zh-CN" sz="1500" dirty="0"/>
              <a:t>J. </a:t>
            </a:r>
            <a:r>
              <a:rPr lang="en-US" altLang="zh-CN" sz="1500" dirty="0" err="1"/>
              <a:t>Burnim</a:t>
            </a:r>
            <a:r>
              <a:rPr lang="en-US" altLang="zh-CN" sz="1500" dirty="0"/>
              <a:t> and K. </a:t>
            </a:r>
            <a:r>
              <a:rPr lang="en-US" altLang="zh-CN" sz="1500" dirty="0" err="1"/>
              <a:t>Sen</a:t>
            </a:r>
            <a:r>
              <a:rPr lang="en-US" altLang="zh-CN" sz="1500" dirty="0"/>
              <a:t>, “Heuristics for scalable dynamic test generation</a:t>
            </a:r>
            <a:r>
              <a:rPr lang="en-US" altLang="zh-CN" sz="1500" dirty="0" smtClean="0"/>
              <a:t>,” in </a:t>
            </a:r>
            <a:r>
              <a:rPr lang="en-US" altLang="zh-CN" sz="1500" dirty="0"/>
              <a:t>ASE, 2008, pp. 443–446</a:t>
            </a:r>
            <a:r>
              <a:rPr lang="en-US" altLang="zh-CN" sz="1500" dirty="0" smtClean="0"/>
              <a:t>.</a:t>
            </a:r>
          </a:p>
          <a:p>
            <a:pPr lvl="2"/>
            <a:r>
              <a:rPr lang="en-US" altLang="zh-CN" sz="1500" dirty="0"/>
              <a:t>https://code.google.com/p/crest/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RP-MD2U Search in KLEE</a:t>
            </a:r>
          </a:p>
          <a:p>
            <a:pPr lvl="1"/>
            <a:r>
              <a:rPr lang="en-US" altLang="zh-CN" sz="1900" dirty="0" smtClean="0"/>
              <a:t>Interleave the Random Path strategy with Min-</a:t>
            </a:r>
            <a:r>
              <a:rPr lang="en-US" altLang="zh-CN" sz="1900" dirty="0" err="1" smtClean="0"/>
              <a:t>Dist</a:t>
            </a:r>
            <a:r>
              <a:rPr lang="en-US" altLang="zh-CN" sz="1900" dirty="0" smtClean="0"/>
              <a:t>-to-Uncovered heuristic</a:t>
            </a:r>
          </a:p>
          <a:p>
            <a:pPr lvl="2"/>
            <a:r>
              <a:rPr lang="en-US" altLang="zh-CN" sz="1600" dirty="0"/>
              <a:t>C. </a:t>
            </a:r>
            <a:r>
              <a:rPr lang="en-US" altLang="zh-CN" sz="1600" dirty="0" err="1"/>
              <a:t>Cadar</a:t>
            </a:r>
            <a:r>
              <a:rPr lang="en-US" altLang="zh-CN" sz="1600" dirty="0"/>
              <a:t>, D. Dunbar, and D. R. </a:t>
            </a:r>
            <a:r>
              <a:rPr lang="en-US" altLang="zh-CN" sz="1600" dirty="0" err="1"/>
              <a:t>Engler</a:t>
            </a:r>
            <a:r>
              <a:rPr lang="en-US" altLang="zh-CN" sz="1600" dirty="0"/>
              <a:t>, “Klee: Unassisted and automatic generation of high-coverage tests for complex systems programs,” in OSDI, 2008, pp. 209–224</a:t>
            </a:r>
            <a:r>
              <a:rPr lang="en-US" altLang="zh-CN" sz="1600" dirty="0" smtClean="0"/>
              <a:t>.</a:t>
            </a:r>
          </a:p>
          <a:p>
            <a:pPr lvl="2"/>
            <a:r>
              <a:rPr lang="en-US" altLang="zh-CN" sz="1600" dirty="0"/>
              <a:t>http://klee.llvm.org</a:t>
            </a:r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1900" dirty="0" smtClean="0"/>
          </a:p>
          <a:p>
            <a:pPr lvl="1"/>
            <a:endParaRPr lang="en-US" altLang="zh-CN" sz="2800" dirty="0" smtClean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3975-FCB5-4680-AEBA-4650E06942C1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7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RQ2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Figure 1: Branch Coverage (open source projects, x: iterations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y: covered branches) 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18F-019F-4D46-98AD-9BF01C12F47B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53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6" y="2564904"/>
            <a:ext cx="72771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26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46" y="2564904"/>
            <a:ext cx="72771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RQ2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Figure 1: Branch Coverage (open source projects, x: iterations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y: covered branches) 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8E18F-019F-4D46-98AD-9BF01C12F47B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54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 flipV="1">
            <a:off x="5974249" y="2362818"/>
            <a:ext cx="181927" cy="9941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724128" y="199348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shorter </a:t>
            </a:r>
            <a:r>
              <a:rPr lang="en-US" altLang="zh-CN" i="1" dirty="0" smtClean="0">
                <a:solidFill>
                  <a:srgbClr val="FF0000"/>
                </a:solidFill>
              </a:rPr>
              <a:t>spin</a:t>
            </a:r>
            <a:r>
              <a:rPr lang="en-US" altLang="zh-CN" dirty="0" smtClean="0">
                <a:solidFill>
                  <a:srgbClr val="FF0000"/>
                </a:solidFill>
              </a:rPr>
              <a:t> time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014542" y="3494595"/>
            <a:ext cx="14041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2051720" y="2470751"/>
            <a:ext cx="288032" cy="103025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215162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steeper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724128" y="3269673"/>
            <a:ext cx="140415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03648" y="5723964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Improve branch coverage 26.4% and 35.4% than crest &amp; </a:t>
            </a:r>
            <a:r>
              <a:rPr lang="en-US" altLang="zh-CN" dirty="0" err="1" smtClean="0">
                <a:solidFill>
                  <a:srgbClr val="FF0000"/>
                </a:solidFill>
              </a:rPr>
              <a:t>klee</a:t>
            </a:r>
            <a:r>
              <a:rPr lang="en-US" altLang="zh-CN" dirty="0" smtClean="0">
                <a:solidFill>
                  <a:srgbClr val="FF0000"/>
                </a:solidFill>
              </a:rPr>
              <a:t>, respectively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716016" y="5085184"/>
            <a:ext cx="0" cy="68872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5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RQ2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4685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Figure </a:t>
            </a:r>
            <a:r>
              <a:rPr lang="en-US" altLang="zh-CN" sz="2800" dirty="0" smtClean="0"/>
              <a:t>2: </a:t>
            </a:r>
            <a:r>
              <a:rPr lang="en-US" altLang="zh-CN" sz="2800" dirty="0"/>
              <a:t>Branch </a:t>
            </a:r>
            <a:r>
              <a:rPr lang="en-US" altLang="zh-CN" sz="2800" dirty="0" smtClean="0"/>
              <a:t>Coverage (industrial projects, x: iterations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y: covered branches) 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05A5-072C-4BF4-BDAF-AEED1472BBF3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55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850232"/>
            <a:ext cx="748665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5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RQ2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3196" y="13767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Figure </a:t>
            </a:r>
            <a:r>
              <a:rPr lang="en-US" altLang="zh-CN" sz="2800" dirty="0" smtClean="0"/>
              <a:t>3: </a:t>
            </a:r>
            <a:r>
              <a:rPr lang="en-US" altLang="zh-CN" sz="2800" dirty="0"/>
              <a:t>MC/DC </a:t>
            </a:r>
            <a:r>
              <a:rPr lang="en-US" altLang="zh-CN" sz="2800" dirty="0" smtClean="0"/>
              <a:t>Coverage(open source projects, x: iterations, y: covered decisions)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E760-2D4B-4701-A01A-3474EDF46B92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56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69282"/>
            <a:ext cx="7162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39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RQ2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63196" y="137677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Figure </a:t>
            </a:r>
            <a:r>
              <a:rPr lang="en-US" altLang="zh-CN" sz="2800" dirty="0" smtClean="0"/>
              <a:t>4: </a:t>
            </a:r>
            <a:r>
              <a:rPr lang="en-US" altLang="zh-CN" sz="2800" dirty="0"/>
              <a:t>MC/DC </a:t>
            </a:r>
            <a:r>
              <a:rPr lang="en-US" altLang="zh-CN" sz="2800" dirty="0" smtClean="0"/>
              <a:t>Coverage(industrial projects, x: iterations, y: covered decisions)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D8D7B-74FD-4A75-BB18-2049045F54CB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57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58" y="2797274"/>
            <a:ext cx="71532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667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Result Analysis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CAUT-PPS improves about 26.4% and 23.2% in average </a:t>
            </a:r>
            <a:r>
              <a:rPr lang="en-US" altLang="zh-CN" sz="2800" dirty="0" smtClean="0"/>
              <a:t>than CAUT-KLEE </a:t>
            </a:r>
            <a:r>
              <a:rPr lang="en-US" altLang="zh-CN" sz="2800" dirty="0"/>
              <a:t>for open source projects and industrial </a:t>
            </a:r>
            <a:r>
              <a:rPr lang="en-US" altLang="zh-CN" sz="2800" dirty="0" smtClean="0"/>
              <a:t>projects respectively </a:t>
            </a:r>
            <a:r>
              <a:rPr lang="en-US" altLang="zh-CN" sz="2800" dirty="0"/>
              <a:t>on branch coverage. While compared with </a:t>
            </a:r>
            <a:r>
              <a:rPr lang="en-US" altLang="zh-CN" sz="2800" dirty="0" smtClean="0"/>
              <a:t>CAUT-CREST</a:t>
            </a:r>
            <a:r>
              <a:rPr lang="en-US" altLang="zh-CN" sz="2800" dirty="0"/>
              <a:t>, it improves about 35.4% and 22.9% in </a:t>
            </a:r>
            <a:r>
              <a:rPr lang="en-US" altLang="zh-CN" sz="2800" dirty="0" smtClean="0"/>
              <a:t>average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on the same constrained testing budget.</a:t>
            </a:r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93C4-588C-488A-9C35-F76A2B9F364C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58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8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Result Analysis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Why CAUT-PPS sometimes fails ?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93C4-588C-488A-9C35-F76A2B9F364C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59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55143"/>
            <a:ext cx="48577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663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87" name="AutoShape 8"/>
          <p:cNvCxnSpPr>
            <a:cxnSpLocks noChangeShapeType="1"/>
          </p:cNvCxnSpPr>
          <p:nvPr/>
        </p:nvCxnSpPr>
        <p:spPr bwMode="auto">
          <a:xfrm>
            <a:off x="5562600" y="1295400"/>
            <a:ext cx="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89" name="AutoShape 18"/>
          <p:cNvSpPr>
            <a:spLocks noChangeArrowheads="1"/>
          </p:cNvSpPr>
          <p:nvPr/>
        </p:nvSpPr>
        <p:spPr bwMode="auto">
          <a:xfrm>
            <a:off x="4648200" y="2133600"/>
            <a:ext cx="1828800" cy="838200"/>
          </a:xfrm>
          <a:prstGeom prst="diamond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latin typeface="Arial" charset="0"/>
                <a:ea typeface="宋体" charset="-122"/>
              </a:rPr>
              <a:t>2*y == x</a:t>
            </a:r>
          </a:p>
        </p:txBody>
      </p:sp>
      <p:cxnSp>
        <p:nvCxnSpPr>
          <p:cNvPr id="16390" name="AutoShape 19"/>
          <p:cNvCxnSpPr>
            <a:cxnSpLocks noChangeShapeType="1"/>
            <a:stCxn id="16389" idx="1"/>
          </p:cNvCxnSpPr>
          <p:nvPr/>
        </p:nvCxnSpPr>
        <p:spPr bwMode="auto">
          <a:xfrm flipH="1">
            <a:off x="4038600" y="2552700"/>
            <a:ext cx="609600" cy="876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20"/>
          <p:cNvCxnSpPr>
            <a:cxnSpLocks noChangeShapeType="1"/>
            <a:stCxn id="16389" idx="3"/>
            <a:endCxn id="16392" idx="0"/>
          </p:cNvCxnSpPr>
          <p:nvPr/>
        </p:nvCxnSpPr>
        <p:spPr bwMode="auto">
          <a:xfrm>
            <a:off x="6477000" y="2552700"/>
            <a:ext cx="266700" cy="647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AutoShape 21"/>
          <p:cNvSpPr>
            <a:spLocks noChangeArrowheads="1"/>
          </p:cNvSpPr>
          <p:nvPr/>
        </p:nvSpPr>
        <p:spPr bwMode="auto">
          <a:xfrm>
            <a:off x="5867400" y="3200400"/>
            <a:ext cx="1752600" cy="838200"/>
          </a:xfrm>
          <a:prstGeom prst="diamond">
            <a:avLst/>
          </a:prstGeom>
          <a:solidFill>
            <a:srgbClr val="CCFFFF"/>
          </a:solidFill>
          <a:ln w="12700" algn="ctr">
            <a:solidFill>
              <a:schemeClr val="tx1"/>
            </a:solidFill>
            <a:miter lim="800000"/>
            <a:headEnd type="none" w="lg" len="lg"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b="0">
                <a:latin typeface="Arial" charset="0"/>
                <a:ea typeface="宋体" charset="-122"/>
              </a:rPr>
              <a:t>x &gt; y+10</a:t>
            </a:r>
          </a:p>
        </p:txBody>
      </p:sp>
      <p:cxnSp>
        <p:nvCxnSpPr>
          <p:cNvPr id="16393" name="AutoShape 22"/>
          <p:cNvCxnSpPr>
            <a:cxnSpLocks noChangeShapeType="1"/>
            <a:stCxn id="16392" idx="1"/>
          </p:cNvCxnSpPr>
          <p:nvPr/>
        </p:nvCxnSpPr>
        <p:spPr bwMode="auto">
          <a:xfrm flipH="1">
            <a:off x="5334000" y="3619500"/>
            <a:ext cx="533400" cy="80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4" name="AutoShape 23"/>
          <p:cNvCxnSpPr>
            <a:cxnSpLocks noChangeShapeType="1"/>
            <a:stCxn id="16392" idx="3"/>
          </p:cNvCxnSpPr>
          <p:nvPr/>
        </p:nvCxnSpPr>
        <p:spPr bwMode="auto">
          <a:xfrm>
            <a:off x="7620000" y="3619500"/>
            <a:ext cx="457200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 Box 24"/>
          <p:cNvSpPr txBox="1">
            <a:spLocks noChangeArrowheads="1"/>
          </p:cNvSpPr>
          <p:nvPr/>
        </p:nvSpPr>
        <p:spPr bwMode="auto">
          <a:xfrm>
            <a:off x="6553200" y="2590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zh-CN" b="0" dirty="0">
                <a:latin typeface="Arial" charset="0"/>
                <a:ea typeface="宋体" charset="-122"/>
              </a:rPr>
              <a:t>T</a:t>
            </a:r>
          </a:p>
        </p:txBody>
      </p:sp>
      <p:sp>
        <p:nvSpPr>
          <p:cNvPr id="16396" name="Text Box 25"/>
          <p:cNvSpPr txBox="1">
            <a:spLocks noChangeArrowheads="1"/>
          </p:cNvSpPr>
          <p:nvPr/>
        </p:nvSpPr>
        <p:spPr bwMode="auto">
          <a:xfrm>
            <a:off x="7696200" y="3657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zh-CN" b="0" dirty="0">
                <a:latin typeface="Arial" charset="0"/>
                <a:ea typeface="宋体" charset="-122"/>
              </a:rPr>
              <a:t>T</a:t>
            </a:r>
          </a:p>
        </p:txBody>
      </p:sp>
      <p:sp>
        <p:nvSpPr>
          <p:cNvPr id="16397" name="Text Box 26"/>
          <p:cNvSpPr txBox="1">
            <a:spLocks noChangeArrowheads="1"/>
          </p:cNvSpPr>
          <p:nvPr/>
        </p:nvSpPr>
        <p:spPr bwMode="auto">
          <a:xfrm>
            <a:off x="3962400" y="2743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zh-CN" b="0" dirty="0"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5257800" y="36576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 type="none" w="lg" len="lg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altLang="zh-CN" b="0" dirty="0"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568549"/>
            <a:ext cx="8229600" cy="484187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</a:p>
        </p:txBody>
      </p:sp>
      <p:sp>
        <p:nvSpPr>
          <p:cNvPr id="2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90600"/>
            <a:ext cx="40386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00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29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"/>
    </mc:Choice>
    <mc:Fallback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Result Analysis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Why CAUT-PPS </a:t>
            </a:r>
            <a:r>
              <a:rPr lang="en-US" altLang="zh-CN" sz="2800" dirty="0"/>
              <a:t>sometimes fails ?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93C4-588C-488A-9C35-F76A2B9F364C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60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55143"/>
            <a:ext cx="48577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483768" y="393305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1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Result Analysis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Why CAUT-PPS </a:t>
            </a:r>
            <a:r>
              <a:rPr lang="en-US" altLang="zh-CN" sz="2800" dirty="0"/>
              <a:t>sometimes fails ?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93C4-588C-488A-9C35-F76A2B9F364C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61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55143"/>
            <a:ext cx="48577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483768" y="3933056"/>
            <a:ext cx="122413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40152" y="2924944"/>
            <a:ext cx="2736304" cy="1188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940152" y="299695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Initial input:</a:t>
            </a:r>
          </a:p>
          <a:p>
            <a:r>
              <a:rPr lang="en-US" altLang="zh-CN" dirty="0" smtClean="0"/>
              <a:t>v[6] = {1,2,4,5,6,7}, x = -1</a:t>
            </a:r>
          </a:p>
          <a:p>
            <a:endParaRPr lang="en-US" altLang="zh-CN" dirty="0"/>
          </a:p>
          <a:p>
            <a:r>
              <a:rPr lang="en-US" altLang="zh-CN" dirty="0" smtClean="0"/>
              <a:t>Data flow insensitive!</a:t>
            </a:r>
          </a:p>
        </p:txBody>
      </p:sp>
    </p:spTree>
    <p:extLst>
      <p:ext uri="{BB962C8B-B14F-4D97-AF65-F5344CB8AC3E}">
        <p14:creationId xmlns:p14="http://schemas.microsoft.com/office/powerpoint/2010/main" val="120461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Result Analysis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We interleaves PPS with another search strategy (fitness guided path exploration from PEX), </a:t>
            </a:r>
            <a:r>
              <a:rPr lang="en-US" altLang="zh-CN" sz="2800" dirty="0"/>
              <a:t>the performance could be further improved by 5%-8</a:t>
            </a:r>
            <a:r>
              <a:rPr lang="en-US" altLang="zh-CN" sz="2800" dirty="0" smtClean="0"/>
              <a:t>% in </a:t>
            </a:r>
            <a:r>
              <a:rPr lang="en-US" altLang="zh-CN" sz="2800" dirty="0"/>
              <a:t>terms of iterations</a:t>
            </a:r>
            <a:r>
              <a:rPr lang="en-US" altLang="zh-CN" sz="2800" dirty="0" smtClean="0"/>
              <a:t>.</a:t>
            </a:r>
          </a:p>
          <a:p>
            <a:pPr lvl="1"/>
            <a:r>
              <a:rPr lang="en-US" altLang="zh-CN" sz="2400" dirty="0" smtClean="0"/>
              <a:t>The two methods </a:t>
            </a:r>
            <a:r>
              <a:rPr lang="en-US" altLang="zh-CN" sz="2400" dirty="0"/>
              <a:t>be regarded as </a:t>
            </a:r>
            <a:r>
              <a:rPr lang="en-US" altLang="zh-CN" sz="2400" u="sng" dirty="0"/>
              <a:t>orthogonal</a:t>
            </a:r>
            <a:r>
              <a:rPr lang="en-US" altLang="zh-CN" sz="2400" dirty="0"/>
              <a:t> methods.</a:t>
            </a:r>
            <a:endParaRPr lang="en-US" altLang="zh-CN" sz="2400" dirty="0" smtClean="0"/>
          </a:p>
          <a:p>
            <a:pPr lvl="2"/>
            <a:r>
              <a:rPr lang="en-US" altLang="zh-CN" sz="2000" dirty="0"/>
              <a:t>T. </a:t>
            </a:r>
            <a:r>
              <a:rPr lang="en-US" altLang="zh-CN" sz="2000" dirty="0" err="1"/>
              <a:t>Xie</a:t>
            </a:r>
            <a:r>
              <a:rPr lang="en-US" altLang="zh-CN" sz="2000" dirty="0"/>
              <a:t>, N. </a:t>
            </a:r>
            <a:r>
              <a:rPr lang="en-US" altLang="zh-CN" sz="2000" dirty="0" err="1"/>
              <a:t>Tillmann</a:t>
            </a:r>
            <a:r>
              <a:rPr lang="en-US" altLang="zh-CN" sz="2000" dirty="0"/>
              <a:t>, J. de </a:t>
            </a:r>
            <a:r>
              <a:rPr lang="en-US" altLang="zh-CN" sz="2000" dirty="0" err="1"/>
              <a:t>Halleux</a:t>
            </a:r>
            <a:r>
              <a:rPr lang="en-US" altLang="zh-CN" sz="2000" dirty="0"/>
              <a:t>, and W. Schulte, “Fitness-guided </a:t>
            </a:r>
            <a:r>
              <a:rPr lang="en-US" altLang="zh-CN" sz="2000" dirty="0" smtClean="0"/>
              <a:t>path exploration </a:t>
            </a:r>
            <a:r>
              <a:rPr lang="en-US" altLang="zh-CN" sz="2000" dirty="0"/>
              <a:t>in dynamic symbolic execution.” in </a:t>
            </a:r>
            <a:r>
              <a:rPr lang="en-US" altLang="zh-CN" sz="2000" dirty="0" smtClean="0"/>
              <a:t>DSN. IEEE</a:t>
            </a:r>
            <a:r>
              <a:rPr lang="en-US" altLang="zh-CN" sz="2000" dirty="0"/>
              <a:t>, 2009, pp</a:t>
            </a:r>
            <a:r>
              <a:rPr lang="en-US" altLang="zh-CN" sz="2000" dirty="0" smtClean="0"/>
              <a:t>. 359–368</a:t>
            </a:r>
            <a:r>
              <a:rPr lang="en-US" altLang="zh-CN" sz="2000" dirty="0"/>
              <a:t>.</a:t>
            </a:r>
            <a:endParaRPr lang="en-US" altLang="zh-CN" sz="20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93C4-588C-488A-9C35-F76A2B9F364C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62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Conclusion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Faster </a:t>
            </a:r>
            <a:r>
              <a:rPr lang="en-US" altLang="zh-CN" sz="2800" dirty="0"/>
              <a:t>coverage-driven testing with lower testing cost.</a:t>
            </a:r>
          </a:p>
          <a:p>
            <a:pPr lvl="1"/>
            <a:endParaRPr lang="en-US" altLang="zh-CN" sz="2000" dirty="0" smtClean="0"/>
          </a:p>
          <a:p>
            <a:r>
              <a:rPr lang="en-US" altLang="zh-CN" sz="2800" dirty="0" smtClean="0"/>
              <a:t>Our Approach:</a:t>
            </a:r>
          </a:p>
          <a:p>
            <a:pPr lvl="1"/>
            <a:r>
              <a:rPr lang="en-US" altLang="zh-CN" sz="2000" dirty="0" smtClean="0"/>
              <a:t>A general DSE-based coverage-driven test data generation framework</a:t>
            </a:r>
          </a:p>
          <a:p>
            <a:pPr lvl="1"/>
            <a:r>
              <a:rPr lang="en-US" altLang="zh-CN" sz="2000" dirty="0" smtClean="0"/>
              <a:t>A </a:t>
            </a:r>
            <a:r>
              <a:rPr lang="en-US" altLang="zh-CN" sz="2000" dirty="0"/>
              <a:t>novel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path filtering a</a:t>
            </a:r>
            <a:r>
              <a:rPr lang="en-US" altLang="zh-CN" sz="2000" dirty="0" smtClean="0"/>
              <a:t>lgorithm</a:t>
            </a:r>
          </a:p>
          <a:p>
            <a:pPr lvl="2"/>
            <a:r>
              <a:rPr lang="en-US" altLang="zh-CN" sz="1600" dirty="0" smtClean="0"/>
              <a:t>Prune </a:t>
            </a:r>
            <a:r>
              <a:rPr lang="en-US" altLang="zh-CN" sz="1600" dirty="0" smtClean="0"/>
              <a:t>paths </a:t>
            </a:r>
            <a:r>
              <a:rPr lang="en-US" altLang="zh-CN" sz="1600" dirty="0" smtClean="0"/>
              <a:t>are </a:t>
            </a:r>
            <a:r>
              <a:rPr lang="en-US" altLang="zh-CN" sz="1600" u="sng" dirty="0" smtClean="0"/>
              <a:t>irrelevant</a:t>
            </a:r>
            <a:r>
              <a:rPr lang="en-US" altLang="zh-CN" sz="1600" dirty="0" smtClean="0"/>
              <a:t> w.r.t the target criterion</a:t>
            </a:r>
            <a:endParaRPr lang="en-US" altLang="zh-CN" sz="1600" dirty="0"/>
          </a:p>
          <a:p>
            <a:pPr lvl="1"/>
            <a:r>
              <a:rPr lang="en-US" altLang="zh-CN" sz="2000" dirty="0" smtClean="0"/>
              <a:t>A new path exploration strategy: </a:t>
            </a:r>
            <a:r>
              <a:rPr lang="en-US" altLang="zh-CN" sz="2000" i="1" dirty="0" smtClean="0"/>
              <a:t>Predictive Path Search </a:t>
            </a:r>
            <a:r>
              <a:rPr lang="en-US" altLang="zh-CN" sz="2000" dirty="0" smtClean="0"/>
              <a:t>(PPS)</a:t>
            </a:r>
          </a:p>
          <a:p>
            <a:pPr lvl="2"/>
            <a:r>
              <a:rPr lang="en-US" altLang="zh-CN" sz="1600" dirty="0" smtClean="0"/>
              <a:t>Prioritize paths according to their contributions</a:t>
            </a:r>
            <a:endParaRPr lang="en-US" altLang="zh-CN" sz="16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1947-2226-4494-B063-336CBB1A49F3}" type="datetime1">
              <a:rPr lang="zh-CN" altLang="en-US" smtClean="0"/>
              <a:t>2014/6/30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63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7000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74"/>
    </mc:Choice>
    <mc:Fallback>
      <p:transition spd="slow" advTm="12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Future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</a:rPr>
              <a:t>work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Investigate </a:t>
            </a:r>
            <a:r>
              <a:rPr lang="en-US" altLang="zh-CN" dirty="0"/>
              <a:t>the </a:t>
            </a:r>
            <a:r>
              <a:rPr lang="en-US" altLang="zh-CN" dirty="0"/>
              <a:t>performance of the path filtering algorithm under </a:t>
            </a:r>
            <a:r>
              <a:rPr lang="en-US" altLang="zh-CN" dirty="0"/>
              <a:t>different path </a:t>
            </a:r>
            <a:r>
              <a:rPr lang="en-US" altLang="zh-CN" dirty="0"/>
              <a:t>search </a:t>
            </a:r>
            <a:r>
              <a:rPr lang="en-US" altLang="zh-CN" dirty="0" smtClean="0"/>
              <a:t>strategies.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Investigate </a:t>
            </a:r>
            <a:r>
              <a:rPr lang="en-US" altLang="zh-CN" dirty="0"/>
              <a:t>how to interleave different </a:t>
            </a:r>
            <a:r>
              <a:rPr lang="en-US" altLang="zh-CN" dirty="0"/>
              <a:t>search strategies </a:t>
            </a:r>
            <a:r>
              <a:rPr lang="en-US" altLang="zh-CN" dirty="0"/>
              <a:t>by combining their respective advantages </a:t>
            </a:r>
            <a:r>
              <a:rPr lang="en-US" altLang="zh-CN" dirty="0"/>
              <a:t>more effectively </a:t>
            </a:r>
            <a:r>
              <a:rPr lang="en-US" altLang="zh-CN" dirty="0"/>
              <a:t>in coverage </a:t>
            </a:r>
            <a:r>
              <a:rPr lang="en-US" altLang="zh-CN" dirty="0" smtClean="0"/>
              <a:t>testing.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Optimize the PPS strategy.</a:t>
            </a:r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93C4-588C-488A-9C35-F76A2B9F364C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64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0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2564904"/>
            <a:ext cx="8229600" cy="20448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 smtClean="0"/>
              <a:t>Thank You</a:t>
            </a:r>
          </a:p>
          <a:p>
            <a:pPr marL="0" indent="0" algn="ctr">
              <a:buNone/>
            </a:pPr>
            <a:r>
              <a:rPr lang="en-US" altLang="zh-CN" sz="3600" dirty="0" smtClean="0">
                <a:hlinkClick r:id="rId3"/>
              </a:rPr>
              <a:t>CAUT: http</a:t>
            </a:r>
            <a:r>
              <a:rPr lang="en-US" altLang="zh-CN" sz="3600" dirty="0">
                <a:hlinkClick r:id="rId3"/>
              </a:rPr>
              <a:t>://</a:t>
            </a:r>
            <a:r>
              <a:rPr lang="en-US" altLang="zh-CN" sz="3600" dirty="0" smtClean="0">
                <a:hlinkClick r:id="rId3"/>
              </a:rPr>
              <a:t>www.lab205.org/caut</a:t>
            </a:r>
            <a:endParaRPr lang="en-US" altLang="zh-CN" sz="3600" dirty="0" smtClean="0"/>
          </a:p>
          <a:p>
            <a:pPr marL="0" indent="0" algn="ctr">
              <a:buNone/>
            </a:pPr>
            <a:endParaRPr lang="en-US" altLang="zh-CN" sz="3600" dirty="0"/>
          </a:p>
          <a:p>
            <a:pPr marL="0" indent="0" algn="ctr">
              <a:buNone/>
            </a:pPr>
            <a:endParaRPr lang="en-US" altLang="zh-CN" sz="36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134F-74B7-4003-B5CB-CE8523429E78}" type="datetime1">
              <a:rPr lang="zh-CN" altLang="en-US" smtClean="0"/>
              <a:t>2014/6/29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Coverage-driven Test Data Generation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12074-651C-48A0-8FFE-270170F4A3EF}" type="slidenum">
              <a:rPr lang="zh-CN" altLang="en-US" smtClean="0"/>
              <a:t>65</a:t>
            </a:fld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95536" y="188640"/>
            <a:ext cx="0" cy="122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395536" y="188640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95536" y="6237312"/>
            <a:ext cx="828092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4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7418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19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420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17421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17422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7423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17424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17425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condition</a:t>
                </a:r>
              </a:p>
            </p:txBody>
          </p:sp>
        </p:grpSp>
      </p:grp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17414" name="Group 14"/>
          <p:cNvGrpSpPr>
            <a:grpSpLocks/>
          </p:cNvGrpSpPr>
          <p:nvPr/>
        </p:nvGrpSpPr>
        <p:grpSpPr bwMode="auto">
          <a:xfrm>
            <a:off x="762000" y="2819400"/>
            <a:ext cx="6858000" cy="366713"/>
            <a:chOff x="480" y="1776"/>
            <a:chExt cx="4320" cy="231"/>
          </a:xfrm>
        </p:grpSpPr>
        <p:sp>
          <p:nvSpPr>
            <p:cNvPr id="17415" name="Line 15"/>
            <p:cNvSpPr>
              <a:spLocks noChangeShapeType="1"/>
            </p:cNvSpPr>
            <p:nvPr/>
          </p:nvSpPr>
          <p:spPr bwMode="auto">
            <a:xfrm>
              <a:off x="480" y="1920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6" name="Text Box 16"/>
            <p:cNvSpPr txBox="1">
              <a:spLocks noChangeArrowheads="1"/>
            </p:cNvSpPr>
            <p:nvPr/>
          </p:nvSpPr>
          <p:spPr bwMode="auto">
            <a:xfrm>
              <a:off x="2448" y="1776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22, y = 7</a:t>
              </a:r>
            </a:p>
          </p:txBody>
        </p:sp>
        <p:sp>
          <p:nvSpPr>
            <p:cNvPr id="17417" name="Text Box 17"/>
            <p:cNvSpPr txBox="1">
              <a:spLocks noChangeArrowheads="1"/>
            </p:cNvSpPr>
            <p:nvPr/>
          </p:nvSpPr>
          <p:spPr bwMode="auto">
            <a:xfrm>
              <a:off x="3792" y="1776"/>
              <a:ext cx="10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568549"/>
            <a:ext cx="8229600" cy="484187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52916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"/>
    </mc:Choice>
    <mc:Fallback>
      <p:transition spd="slow" advTm="72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8442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43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44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18445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18446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8447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18448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18449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18437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762000" y="3352800"/>
            <a:ext cx="6858000" cy="641350"/>
            <a:chOff x="480" y="2112"/>
            <a:chExt cx="4320" cy="404"/>
          </a:xfrm>
        </p:grpSpPr>
        <p:sp>
          <p:nvSpPr>
            <p:cNvPr id="18439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22, y = 7,    z = 14</a:t>
              </a:r>
            </a:p>
          </p:txBody>
        </p:sp>
        <p:sp>
          <p:nvSpPr>
            <p:cNvPr id="18441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568549"/>
            <a:ext cx="8229600" cy="484187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875820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"/>
    </mc:Choice>
    <mc:Fallback>
      <p:transition spd="slow" advTm="9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double 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v) {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return 2*v;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void </a:t>
            </a:r>
            <a:r>
              <a:rPr lang="en-US" altLang="zh-CN" sz="1800" dirty="0" err="1" smtClean="0">
                <a:solidFill>
                  <a:srgbClr val="FF3300"/>
                </a:solidFill>
                <a:ea typeface="宋体" charset="-122"/>
              </a:rPr>
              <a:t>testme</a:t>
            </a: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x, </a:t>
            </a:r>
            <a:r>
              <a:rPr lang="en-US" altLang="zh-CN" sz="1800" dirty="0" err="1" smtClean="0">
                <a:ea typeface="宋体" charset="-122"/>
              </a:rPr>
              <a:t>int</a:t>
            </a:r>
            <a:r>
              <a:rPr lang="en-US" altLang="zh-CN" sz="1800" dirty="0" smtClean="0">
                <a:ea typeface="宋体" charset="-122"/>
              </a:rPr>
              <a:t> y)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z = double (y);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if (z == x)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if (x &gt; y+10)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solidFill>
                  <a:srgbClr val="FF3300"/>
                </a:solidFill>
                <a:ea typeface="宋体" charset="-122"/>
              </a:rPr>
              <a:t>		</a:t>
            </a:r>
            <a:r>
              <a:rPr lang="en-US" altLang="zh-CN" sz="1800" dirty="0" smtClean="0">
                <a:ea typeface="宋体" charset="-122"/>
              </a:rPr>
              <a:t>}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}</a:t>
            </a:r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4267200" y="914400"/>
            <a:ext cx="4876800" cy="5486400"/>
            <a:chOff x="2688" y="576"/>
            <a:chExt cx="3072" cy="3456"/>
          </a:xfrm>
        </p:grpSpPr>
        <p:sp>
          <p:nvSpPr>
            <p:cNvPr id="19467" name="Line 5"/>
            <p:cNvSpPr>
              <a:spLocks noChangeShapeType="1"/>
            </p:cNvSpPr>
            <p:nvPr/>
          </p:nvSpPr>
          <p:spPr bwMode="auto">
            <a:xfrm>
              <a:off x="3696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68" name="Line 6"/>
            <p:cNvSpPr>
              <a:spLocks noChangeShapeType="1"/>
            </p:cNvSpPr>
            <p:nvPr/>
          </p:nvSpPr>
          <p:spPr bwMode="auto">
            <a:xfrm>
              <a:off x="4800" y="1152"/>
              <a:ext cx="0" cy="28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9469" name="Text Box 7"/>
            <p:cNvSpPr txBox="1">
              <a:spLocks noChangeArrowheads="1"/>
            </p:cNvSpPr>
            <p:nvPr/>
          </p:nvSpPr>
          <p:spPr bwMode="auto">
            <a:xfrm>
              <a:off x="3216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Concrete Execution</a:t>
              </a:r>
            </a:p>
          </p:txBody>
        </p:sp>
        <p:sp>
          <p:nvSpPr>
            <p:cNvPr id="19470" name="Text Box 8"/>
            <p:cNvSpPr txBox="1">
              <a:spLocks noChangeArrowheads="1"/>
            </p:cNvSpPr>
            <p:nvPr/>
          </p:nvSpPr>
          <p:spPr bwMode="auto">
            <a:xfrm>
              <a:off x="4368" y="576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altLang="zh-CN" sz="2000" b="0">
                  <a:latin typeface="Arial" charset="0"/>
                  <a:ea typeface="宋体" charset="-122"/>
                </a:rPr>
                <a:t>Symbolic Execution</a:t>
              </a:r>
            </a:p>
          </p:txBody>
        </p:sp>
        <p:grpSp>
          <p:nvGrpSpPr>
            <p:cNvPr id="19471" name="Group 9"/>
            <p:cNvGrpSpPr>
              <a:grpSpLocks/>
            </p:cNvGrpSpPr>
            <p:nvPr/>
          </p:nvGrpSpPr>
          <p:grpSpPr bwMode="auto">
            <a:xfrm>
              <a:off x="2688" y="1056"/>
              <a:ext cx="3072" cy="442"/>
              <a:chOff x="2688" y="960"/>
              <a:chExt cx="3072" cy="442"/>
            </a:xfrm>
          </p:grpSpPr>
          <p:sp>
            <p:nvSpPr>
              <p:cNvPr id="19472" name="Text Box 10"/>
              <p:cNvSpPr txBox="1">
                <a:spLocks noChangeArrowheads="1"/>
              </p:cNvSpPr>
              <p:nvPr/>
            </p:nvSpPr>
            <p:spPr bwMode="auto">
              <a:xfrm>
                <a:off x="2688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concrete state</a:t>
                </a:r>
              </a:p>
            </p:txBody>
          </p:sp>
          <p:sp>
            <p:nvSpPr>
              <p:cNvPr id="19473" name="Text Box 11"/>
              <p:cNvSpPr txBox="1">
                <a:spLocks noChangeArrowheads="1"/>
              </p:cNvSpPr>
              <p:nvPr/>
            </p:nvSpPr>
            <p:spPr bwMode="auto">
              <a:xfrm>
                <a:off x="3936" y="960"/>
                <a:ext cx="864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symbolic state</a:t>
                </a:r>
              </a:p>
            </p:txBody>
          </p:sp>
          <p:sp>
            <p:nvSpPr>
              <p:cNvPr id="19474" name="Text Box 12"/>
              <p:cNvSpPr txBox="1">
                <a:spLocks noChangeArrowheads="1"/>
              </p:cNvSpPr>
              <p:nvPr/>
            </p:nvSpPr>
            <p:spPr bwMode="auto">
              <a:xfrm>
                <a:off x="4800" y="960"/>
                <a:ext cx="96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 type="none" w="lg" len="lg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altLang="zh-CN" sz="2000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path </a:t>
                </a:r>
                <a:r>
                  <a:rPr lang="en-US" altLang="zh-CN" b="0">
                    <a:solidFill>
                      <a:srgbClr val="003366"/>
                    </a:solidFill>
                    <a:latin typeface="Arial" charset="0"/>
                    <a:ea typeface="宋体" charset="-122"/>
                  </a:rPr>
                  <a:t>condition</a:t>
                </a:r>
              </a:p>
            </p:txBody>
          </p:sp>
        </p:grpSp>
      </p:grp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4114800" y="2895600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endParaRPr lang="zh-CN" altLang="zh-CN">
              <a:latin typeface="Arial" charset="0"/>
            </a:endParaRP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762000" y="5562600"/>
            <a:ext cx="6858000" cy="641350"/>
            <a:chOff x="480" y="2112"/>
            <a:chExt cx="4320" cy="404"/>
          </a:xfrm>
        </p:grpSpPr>
        <p:sp>
          <p:nvSpPr>
            <p:cNvPr id="19464" name="Line 15"/>
            <p:cNvSpPr>
              <a:spLocks noChangeShapeType="1"/>
            </p:cNvSpPr>
            <p:nvPr/>
          </p:nvSpPr>
          <p:spPr bwMode="auto">
            <a:xfrm>
              <a:off x="480" y="2256"/>
              <a:ext cx="196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lg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Text Box 16"/>
            <p:cNvSpPr txBox="1">
              <a:spLocks noChangeArrowheads="1"/>
            </p:cNvSpPr>
            <p:nvPr/>
          </p:nvSpPr>
          <p:spPr bwMode="auto">
            <a:xfrm>
              <a:off x="2448" y="2112"/>
              <a:ext cx="115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22, y = 7,    z = 14</a:t>
              </a:r>
            </a:p>
          </p:txBody>
        </p:sp>
        <p:sp>
          <p:nvSpPr>
            <p:cNvPr id="19466" name="Text Box 17"/>
            <p:cNvSpPr txBox="1">
              <a:spLocks noChangeArrowheads="1"/>
            </p:cNvSpPr>
            <p:nvPr/>
          </p:nvSpPr>
          <p:spPr bwMode="auto">
            <a:xfrm>
              <a:off x="3792" y="2112"/>
              <a:ext cx="10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/>
              <a:r>
                <a:rPr lang="en-US" altLang="zh-CN" b="0">
                  <a:latin typeface="Arial" charset="0"/>
                  <a:ea typeface="宋体" charset="-122"/>
                </a:rPr>
                <a:t>x = x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y = 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  <a:r>
                <a:rPr lang="en-US" altLang="zh-CN" b="0">
                  <a:latin typeface="Arial" charset="0"/>
                  <a:ea typeface="宋体" charset="-122"/>
                </a:rPr>
                <a:t>, z = 2*y</a:t>
              </a:r>
              <a:r>
                <a:rPr lang="en-US" altLang="zh-CN" b="0" baseline="-25000">
                  <a:latin typeface="Arial" charset="0"/>
                  <a:ea typeface="宋体" charset="-122"/>
                </a:rPr>
                <a:t>0</a:t>
              </a:r>
            </a:p>
          </p:txBody>
        </p:sp>
      </p:grpSp>
      <p:sp>
        <p:nvSpPr>
          <p:cNvPr id="19463" name="Text Box 18"/>
          <p:cNvSpPr txBox="1">
            <a:spLocks noChangeArrowheads="1"/>
          </p:cNvSpPr>
          <p:nvPr/>
        </p:nvSpPr>
        <p:spPr bwMode="auto">
          <a:xfrm>
            <a:off x="7620000" y="36576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/>
            <a:r>
              <a:rPr lang="en-US" altLang="zh-CN" b="0">
                <a:latin typeface="Arial" charset="0"/>
                <a:ea typeface="宋体" charset="-122"/>
              </a:rPr>
              <a:t>2*y</a:t>
            </a:r>
            <a:r>
              <a:rPr lang="en-US" altLang="zh-CN" b="0" baseline="-25000">
                <a:latin typeface="Arial" charset="0"/>
                <a:ea typeface="宋体" charset="-122"/>
              </a:rPr>
              <a:t>0 </a:t>
            </a:r>
            <a:r>
              <a:rPr lang="en-US" altLang="zh-CN" b="0">
                <a:latin typeface="Arial" charset="0"/>
                <a:ea typeface="宋体" charset="-122"/>
              </a:rPr>
              <a:t>!= x</a:t>
            </a:r>
            <a:r>
              <a:rPr lang="en-US" altLang="zh-CN" b="0" baseline="-25000">
                <a:latin typeface="Arial" charset="0"/>
                <a:ea typeface="宋体" charset="-122"/>
              </a:rPr>
              <a:t>0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446856" y="568549"/>
            <a:ext cx="8229600" cy="484187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DSE-based Approach</a:t>
            </a:r>
          </a:p>
        </p:txBody>
      </p:sp>
    </p:spTree>
    <p:extLst>
      <p:ext uri="{BB962C8B-B14F-4D97-AF65-F5344CB8AC3E}">
        <p14:creationId xmlns:p14="http://schemas.microsoft.com/office/powerpoint/2010/main" val="3072799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"/>
    </mc:Choice>
    <mc:Fallback>
      <p:transition spd="slow" advTm="42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3|0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1|0.2|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3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20.3|6.9|2.2|12.6"/>
</p:tagLst>
</file>

<file path=ppt/theme/theme1.xml><?xml version="1.0" encoding="utf-8"?>
<a:theme xmlns:a="http://schemas.openxmlformats.org/drawingml/2006/main" name="学术报告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f.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conf. template</Template>
  <TotalTime>4358</TotalTime>
  <Words>4504</Words>
  <Application>Microsoft Office PowerPoint</Application>
  <PresentationFormat>全屏显示(4:3)</PresentationFormat>
  <Paragraphs>1130</Paragraphs>
  <Slides>65</Slides>
  <Notes>33</Notes>
  <HiddenSlides>15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67" baseType="lpstr">
      <vt:lpstr>学术报告模板</vt:lpstr>
      <vt:lpstr>conf. template</vt:lpstr>
      <vt:lpstr>Automated Coverage-driven Test Data Generation Using Dynamic Symbolic Execution</vt:lpstr>
      <vt:lpstr>Background</vt:lpstr>
      <vt:lpstr>What we want?</vt:lpstr>
      <vt:lpstr>How to do?</vt:lpstr>
      <vt:lpstr>DSE-based Approach</vt:lpstr>
      <vt:lpstr>DSE-based Approach</vt:lpstr>
      <vt:lpstr>DSE-based Approach</vt:lpstr>
      <vt:lpstr>DSE-based Approach</vt:lpstr>
      <vt:lpstr>DSE-based Approach</vt:lpstr>
      <vt:lpstr>PowerPoint 演示文稿</vt:lpstr>
      <vt:lpstr>DSE-based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Coverage-driven Testing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Example: bubble sorting</vt:lpstr>
      <vt:lpstr>Coverage Structure</vt:lpstr>
      <vt:lpstr>Coverage Structure</vt:lpstr>
      <vt:lpstr>MC/DC</vt:lpstr>
      <vt:lpstr>An Example</vt:lpstr>
      <vt:lpstr>A MC/DC Example</vt:lpstr>
      <vt:lpstr>Our approach</vt:lpstr>
      <vt:lpstr>Our approach</vt:lpstr>
      <vt:lpstr>Our approach</vt:lpstr>
      <vt:lpstr>Our approach</vt:lpstr>
      <vt:lpstr>Our approach</vt:lpstr>
      <vt:lpstr>Predictive Path Search</vt:lpstr>
      <vt:lpstr>Predictive Path Search</vt:lpstr>
      <vt:lpstr>Evaluation</vt:lpstr>
      <vt:lpstr>Research Question</vt:lpstr>
      <vt:lpstr>RQ1</vt:lpstr>
      <vt:lpstr>RQ1</vt:lpstr>
      <vt:lpstr>RQ1</vt:lpstr>
      <vt:lpstr>RQ1</vt:lpstr>
      <vt:lpstr>Result Analysis</vt:lpstr>
      <vt:lpstr>Research Question</vt:lpstr>
      <vt:lpstr>Two novel search strategies</vt:lpstr>
      <vt:lpstr>RQ2</vt:lpstr>
      <vt:lpstr>RQ2</vt:lpstr>
      <vt:lpstr>RQ2</vt:lpstr>
      <vt:lpstr>RQ2</vt:lpstr>
      <vt:lpstr>RQ2</vt:lpstr>
      <vt:lpstr>Result Analysis</vt:lpstr>
      <vt:lpstr>Result Analysis</vt:lpstr>
      <vt:lpstr>Result Analysis</vt:lpstr>
      <vt:lpstr>Result Analysis</vt:lpstr>
      <vt:lpstr>Result Analysis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</dc:creator>
  <cp:lastModifiedBy>Ting</cp:lastModifiedBy>
  <cp:revision>1956</cp:revision>
  <dcterms:created xsi:type="dcterms:W3CDTF">2012-11-05T14:04:48Z</dcterms:created>
  <dcterms:modified xsi:type="dcterms:W3CDTF">2014-06-30T20:23:10Z</dcterms:modified>
</cp:coreProperties>
</file>