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03" r:id="rId3"/>
    <p:sldId id="341" r:id="rId4"/>
    <p:sldId id="343" r:id="rId5"/>
    <p:sldId id="313" r:id="rId6"/>
    <p:sldId id="314" r:id="rId7"/>
    <p:sldId id="315" r:id="rId8"/>
    <p:sldId id="258" r:id="rId9"/>
    <p:sldId id="263" r:id="rId10"/>
    <p:sldId id="369" r:id="rId11"/>
    <p:sldId id="400" r:id="rId12"/>
    <p:sldId id="401" r:id="rId13"/>
    <p:sldId id="370" r:id="rId14"/>
    <p:sldId id="405" r:id="rId15"/>
    <p:sldId id="402" r:id="rId16"/>
    <p:sldId id="345" r:id="rId17"/>
    <p:sldId id="338" r:id="rId18"/>
    <p:sldId id="312" r:id="rId19"/>
    <p:sldId id="339" r:id="rId20"/>
    <p:sldId id="340" r:id="rId21"/>
    <p:sldId id="366" r:id="rId22"/>
    <p:sldId id="310" r:id="rId23"/>
    <p:sldId id="367" r:id="rId24"/>
    <p:sldId id="316" r:id="rId25"/>
    <p:sldId id="329" r:id="rId26"/>
    <p:sldId id="330" r:id="rId27"/>
    <p:sldId id="331" r:id="rId28"/>
    <p:sldId id="372" r:id="rId29"/>
    <p:sldId id="332" r:id="rId30"/>
    <p:sldId id="275" r:id="rId31"/>
    <p:sldId id="318" r:id="rId32"/>
    <p:sldId id="283" r:id="rId33"/>
    <p:sldId id="321" r:id="rId34"/>
    <p:sldId id="336" r:id="rId35"/>
    <p:sldId id="337" r:id="rId36"/>
    <p:sldId id="371" r:id="rId37"/>
    <p:sldId id="323" r:id="rId38"/>
    <p:sldId id="334" r:id="rId39"/>
    <p:sldId id="399" r:id="rId40"/>
    <p:sldId id="404" r:id="rId41"/>
    <p:sldId id="333" r:id="rId4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23" autoAdjust="0"/>
  </p:normalViewPr>
  <p:slideViewPr>
    <p:cSldViewPr>
      <p:cViewPr varScale="1">
        <p:scale>
          <a:sx n="81" d="100"/>
          <a:sy n="81" d="100"/>
        </p:scale>
        <p:origin x="-18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D7B23-5AAB-1B4A-82C5-E66CBB7FF7E3}" type="datetimeFigureOut">
              <a:rPr kumimoji="1" lang="zh-CN" altLang="en-US" smtClean="0"/>
              <a:t>10/9/15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DEDD2-9B4D-4247-B40F-353D91D69A3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64209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094719-AE49-4440-805C-A985987393F6}" type="datetimeFigureOut">
              <a:rPr lang="zh-CN" altLang="en-US" smtClean="0"/>
              <a:t>10/9/15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7D535-71FF-45CA-B431-6DD5E40993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4465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639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25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25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317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84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8553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651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40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749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4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88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8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184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4563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3845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6984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150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654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2954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330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57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431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85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58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285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62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52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60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60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56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7D535-71FF-45CA-B431-6DD5E40993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58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16583-69EF-9D45-A298-86517E5621B1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9CE0C-7171-0F47-9174-2B28BD4FD7A3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BFF4-11DB-E743-AA00-6351E00A0668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864CA-6C6C-4F49-9DAF-7FFEFB9D3873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5ABE-B14D-A646-AA0B-7C5825DFE261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44C7B-2120-BD48-B2FC-8AAB4755957A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9291-92E5-D941-87A3-1261AFF25DE9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0E4F-7D15-844C-B7E3-0CFF2EC6412F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A2C23-3A2A-B94C-AF14-D06C6A5A9CB2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F87CA-B729-EE4E-83F7-DC4F62AA3141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01866-4BFB-164B-B821-11ECFDB100DD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3F7E-5C6D-8A4F-9CA2-A1E1CC6476D4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tingsu/caut-lib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e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gsu/caut-lib" TargetMode="External"/><Relationship Id="rId4" Type="http://schemas.openxmlformats.org/officeDocument/2006/relationships/hyperlink" Target="http://forge.ispras.ru/projects/blast" TargetMode="External"/><Relationship Id="rId5" Type="http://schemas.openxmlformats.org/officeDocument/2006/relationships/hyperlink" Target="http://cpachecker.sosy-lab.org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hyperlink" Target="https://tingsu.github.io/files/dft-survey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2060848"/>
            <a:ext cx="8278688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Combining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Symbolic</a:t>
            </a:r>
            <a:r>
              <a:rPr lang="zh-CN" altLang="en-US" dirty="0" smtClean="0"/>
              <a:t> </a:t>
            </a:r>
            <a:r>
              <a:rPr lang="en-US" altLang="zh-CN" dirty="0" smtClean="0"/>
              <a:t>Execution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Checking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 </a:t>
            </a:r>
            <a:r>
              <a:rPr lang="en-US" altLang="zh-CN" dirty="0"/>
              <a:t>Flow </a:t>
            </a:r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365104"/>
            <a:ext cx="6400800" cy="1752600"/>
          </a:xfrm>
        </p:spPr>
        <p:txBody>
          <a:bodyPr>
            <a:normAutofit/>
          </a:bodyPr>
          <a:lstStyle/>
          <a:p>
            <a:r>
              <a:rPr lang="en-US" altLang="zh-CN" sz="2000" u="sng" dirty="0" smtClean="0">
                <a:solidFill>
                  <a:schemeClr val="tx1"/>
                </a:solidFill>
              </a:rPr>
              <a:t>Ting Su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Zhoulai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Fu,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Geguang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Pu</a:t>
            </a:r>
            <a:r>
              <a:rPr lang="en-US" altLang="zh-CN" sz="2000" dirty="0" smtClean="0">
                <a:solidFill>
                  <a:schemeClr val="tx1"/>
                </a:solidFill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Jifeng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He,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Zhendong</a:t>
            </a:r>
            <a:r>
              <a:rPr lang="zh-CN" altLang="en-US" sz="2000" dirty="0" smtClean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Su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ICSE 2015,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</a:rPr>
              <a:t>Florence</a:t>
            </a:r>
            <a:r>
              <a:rPr lang="zh-CN" altLang="en-US" sz="2000" dirty="0" smtClean="0">
                <a:solidFill>
                  <a:schemeClr val="tx1"/>
                </a:solidFill>
              </a:rPr>
              <a:t>,</a:t>
            </a:r>
            <a:r>
              <a:rPr lang="en-US" altLang="zh-CN" sz="2000" dirty="0" smtClean="0">
                <a:solidFill>
                  <a:schemeClr val="tx1"/>
                </a:solidFill>
              </a:rPr>
              <a:t>Italy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4" name="图片 3" descr="ECNU_Emblem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96678" cy="1828800"/>
          </a:xfrm>
          <a:prstGeom prst="rect">
            <a:avLst/>
          </a:prstGeom>
        </p:spPr>
      </p:pic>
      <p:pic>
        <p:nvPicPr>
          <p:cNvPr id="5" name="图片 4" descr="UC Davis Logo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976" y="0"/>
            <a:ext cx="2002536" cy="192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503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DFT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seldom 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industrial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practice</a:t>
            </a:r>
          </a:p>
          <a:p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Few data flow coverage tools exist</a:t>
            </a:r>
          </a:p>
          <a:p>
            <a:pPr marL="742950" lvl="2" indent="-342900"/>
            <a:r>
              <a:rPr lang="en-US" altLang="zh-CN" sz="2000" dirty="0" smtClean="0"/>
              <a:t>ATAC, 1991</a:t>
            </a:r>
          </a:p>
          <a:p>
            <a:pPr marL="742950" lvl="2" indent="-342900"/>
            <a:r>
              <a:rPr lang="en-US" altLang="zh-CN" sz="2000" dirty="0" smtClean="0"/>
              <a:t>Data flow analysis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The complexity overwhelms testers</a:t>
            </a:r>
          </a:p>
          <a:p>
            <a:pPr marL="742950" lvl="2" indent="-342900"/>
            <a:r>
              <a:rPr lang="en-US" altLang="zh-CN" sz="2000" dirty="0" smtClean="0"/>
              <a:t>more test objectives</a:t>
            </a:r>
          </a:p>
          <a:p>
            <a:pPr marL="742950" lvl="2" indent="-342900"/>
            <a:r>
              <a:rPr lang="en-US" altLang="zh-CN" sz="2000" dirty="0" smtClean="0"/>
              <a:t>more testing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efforts</a:t>
            </a:r>
            <a:endParaRPr lang="en-US" altLang="zh-CN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Infeasible</a:t>
            </a:r>
            <a:r>
              <a:rPr lang="zh-CN" altLang="en-US" sz="3200" dirty="0"/>
              <a:t> </a:t>
            </a:r>
            <a:r>
              <a:rPr lang="en-US" altLang="zh-CN" sz="3200" dirty="0"/>
              <a:t>test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objectives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92658-E8A8-8C41-A104-8C0304AE297D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679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DFT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seldom 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industrial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practice</a:t>
            </a:r>
          </a:p>
          <a:p>
            <a:endParaRPr lang="en-US" altLang="zh-CN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>
                <a:solidFill>
                  <a:schemeClr val="bg1">
                    <a:lumMod val="85000"/>
                  </a:schemeClr>
                </a:solidFill>
              </a:rPr>
              <a:t>Few data flow coverage tools exist</a:t>
            </a:r>
          </a:p>
          <a:p>
            <a:pPr marL="742950" lvl="2" indent="-342900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ATAC, 1991</a:t>
            </a:r>
          </a:p>
          <a:p>
            <a:pPr marL="742950" lvl="2" indent="-342900"/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</a:rPr>
              <a:t>Data flow analysis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 smtClean="0"/>
              <a:t>The complexity overwhelms testers</a:t>
            </a:r>
          </a:p>
          <a:p>
            <a:pPr marL="742950" lvl="2" indent="-342900"/>
            <a:r>
              <a:rPr lang="en-US" altLang="zh-CN" sz="2000" dirty="0" smtClean="0"/>
              <a:t>more test objectives</a:t>
            </a:r>
          </a:p>
          <a:p>
            <a:pPr marL="742950" lvl="2" indent="-342900"/>
            <a:r>
              <a:rPr lang="en-US" altLang="zh-CN" sz="2000" dirty="0" smtClean="0"/>
              <a:t>more testing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efforts</a:t>
            </a:r>
            <a:endParaRPr lang="en-US" altLang="zh-CN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Infeasible</a:t>
            </a:r>
            <a:r>
              <a:rPr lang="zh-CN" altLang="en-US" sz="3200" dirty="0"/>
              <a:t> </a:t>
            </a:r>
            <a:r>
              <a:rPr lang="en-US" altLang="zh-CN" sz="3200" dirty="0"/>
              <a:t>test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objectives</a:t>
            </a: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753C4-7960-BB4E-B783-09F3978A6493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122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hybrid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automated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efficient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</a:p>
          <a:p>
            <a:endParaRPr kumimoji="1" lang="en-US" altLang="zh-CN" dirty="0"/>
          </a:p>
          <a:p>
            <a:r>
              <a:rPr lang="en-US" altLang="zh-CN" dirty="0"/>
              <a:t>Given a program as input, our approach</a:t>
            </a:r>
          </a:p>
          <a:p>
            <a:pPr lvl="1"/>
            <a:r>
              <a:rPr lang="en-US" altLang="zh-CN" sz="2200" i="1" dirty="0" smtClean="0"/>
              <a:t>outputs </a:t>
            </a:r>
            <a:r>
              <a:rPr lang="en-US" altLang="zh-CN" sz="2200" i="1" dirty="0"/>
              <a:t>test data for </a:t>
            </a:r>
            <a:r>
              <a:rPr lang="en-US" altLang="zh-CN" sz="2200" i="1" dirty="0">
                <a:solidFill>
                  <a:srgbClr val="FF0000"/>
                </a:solidFill>
              </a:rPr>
              <a:t>feasible</a:t>
            </a:r>
            <a:r>
              <a:rPr lang="en-US" altLang="zh-CN" sz="2200" i="1" dirty="0"/>
              <a:t> test </a:t>
            </a:r>
            <a:r>
              <a:rPr lang="en-US" altLang="zh-CN" sz="2200" i="1" dirty="0" smtClean="0"/>
              <a:t>objectives</a:t>
            </a:r>
            <a:endParaRPr lang="en-US" altLang="zh-CN" sz="2200" dirty="0" smtClean="0"/>
          </a:p>
          <a:p>
            <a:pPr lvl="1"/>
            <a:r>
              <a:rPr lang="en-US" altLang="zh-CN" sz="2200" i="1" dirty="0" smtClean="0"/>
              <a:t>eliminates </a:t>
            </a:r>
            <a:r>
              <a:rPr lang="en-US" altLang="zh-CN" sz="2200" i="1" dirty="0">
                <a:solidFill>
                  <a:srgbClr val="FF0000"/>
                </a:solidFill>
              </a:rPr>
              <a:t>infeasible</a:t>
            </a:r>
            <a:r>
              <a:rPr lang="en-US" altLang="zh-CN" sz="2200" i="1" dirty="0"/>
              <a:t> test objectives </a:t>
            </a:r>
            <a:r>
              <a:rPr lang="en-US" altLang="zh-CN" sz="2200" dirty="0"/>
              <a:t>— </a:t>
            </a:r>
            <a:r>
              <a:rPr lang="en-US" altLang="zh-CN" sz="2200" i="1" dirty="0" smtClean="0"/>
              <a:t>with</a:t>
            </a:r>
            <a:r>
              <a:rPr lang="zh-CN" altLang="en-US" sz="2200" i="1" dirty="0" smtClean="0"/>
              <a:t> </a:t>
            </a:r>
            <a:r>
              <a:rPr lang="en-US" altLang="zh-CN" sz="2200" i="1" dirty="0" smtClean="0"/>
              <a:t>no </a:t>
            </a:r>
            <a:r>
              <a:rPr lang="en-US" altLang="zh-CN" sz="2200" i="1" dirty="0"/>
              <a:t>false </a:t>
            </a:r>
            <a:r>
              <a:rPr lang="en-US" altLang="zh-CN" sz="2200" i="1" dirty="0" smtClean="0"/>
              <a:t>positive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dirty="0"/>
              <a:t>       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7692-8300-E247-A9D8-725F13DAFE6B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54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Hybrid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DFT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23728" y="2348880"/>
            <a:ext cx="295232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4380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Feasible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6408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Infeasible</a:t>
            </a:r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2627784" y="2636912"/>
            <a:ext cx="2088232" cy="1368152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DSE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83568" y="30689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ef</a:t>
            </a:r>
            <a:r>
              <a:rPr kumimoji="1" lang="en-US" altLang="zh-CN" dirty="0" smtClean="0"/>
              <a:t>-use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pairs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76056" y="2348880"/>
            <a:ext cx="1800200" cy="2160240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067944" y="2852936"/>
            <a:ext cx="2520280" cy="144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CEGAR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3728" y="4941168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DSE: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Symbolic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Execution</a:t>
            </a:r>
          </a:p>
          <a:p>
            <a:r>
              <a:rPr kumimoji="1" lang="en-US" altLang="zh-CN" dirty="0" smtClean="0"/>
              <a:t>CEGAR: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Counter-Example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Guided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Refinement</a:t>
            </a:r>
            <a:endParaRPr kumimoji="1"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50CD-DBA0-DF45-8580-B97677B50EDB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816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Hybrid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DFT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123728" y="2348880"/>
            <a:ext cx="2952328" cy="21602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84380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Feasible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64088" y="1844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infeasible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83568" y="306896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d</a:t>
            </a:r>
            <a:r>
              <a:rPr kumimoji="1" lang="en-US" altLang="zh-CN" dirty="0" err="1" smtClean="0"/>
              <a:t>ef</a:t>
            </a:r>
            <a:r>
              <a:rPr kumimoji="1" lang="en-US" altLang="zh-CN" dirty="0" smtClean="0"/>
              <a:t>-use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pairs</a:t>
            </a:r>
            <a:endParaRPr kumimoji="1"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076056" y="2348880"/>
            <a:ext cx="1800200" cy="2160240"/>
          </a:xfrm>
          <a:prstGeom prst="rect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23728" y="4941168"/>
            <a:ext cx="6120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DSE: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Dynamic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Symbolic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Execution</a:t>
            </a:r>
          </a:p>
          <a:p>
            <a:r>
              <a:rPr kumimoji="1" lang="en-US" altLang="zh-CN" dirty="0" smtClean="0"/>
              <a:t>CEGAR:</a:t>
            </a:r>
            <a:r>
              <a:rPr kumimoji="1" lang="zh-CN" altLang="en-US" dirty="0" smtClean="0"/>
              <a:t>    </a:t>
            </a:r>
            <a:r>
              <a:rPr kumimoji="1" lang="en-US" altLang="zh-CN" dirty="0" smtClean="0"/>
              <a:t>Counter-Example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Guided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Refinement</a:t>
            </a:r>
          </a:p>
          <a:p>
            <a:endParaRPr kumimoji="1" lang="en-US" altLang="zh-CN" dirty="0">
              <a:solidFill>
                <a:srgbClr val="FF0000"/>
              </a:solidFill>
            </a:endParaRPr>
          </a:p>
          <a:p>
            <a:r>
              <a:rPr kumimoji="1" lang="en-US" altLang="zh-CN" dirty="0" err="1" smtClean="0">
                <a:solidFill>
                  <a:srgbClr val="FF0000"/>
                </a:solidFill>
              </a:rPr>
              <a:t>Cov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=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zh-CN" altLang="zh-CN" dirty="0">
                <a:solidFill>
                  <a:srgbClr val="FF0000"/>
                </a:solidFill>
              </a:rPr>
              <a:t> </a:t>
            </a:r>
            <a:r>
              <a:rPr kumimoji="1" lang="zh-CN" altLang="zh-CN" dirty="0" smtClean="0">
                <a:solidFill>
                  <a:srgbClr val="FF0000"/>
                </a:solidFill>
              </a:rPr>
              <a:t>#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nFeasible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/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(#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nTotoal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-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#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nInfeasible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3275856" y="2564904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843808" y="2924944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2411760" y="3356992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椭圆 23"/>
          <p:cNvSpPr/>
          <p:nvPr/>
        </p:nvSpPr>
        <p:spPr>
          <a:xfrm>
            <a:off x="3707904" y="3356992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3131840" y="3933056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椭圆 25"/>
          <p:cNvSpPr/>
          <p:nvPr/>
        </p:nvSpPr>
        <p:spPr>
          <a:xfrm>
            <a:off x="4355976" y="3789040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7" name="椭圆 26"/>
          <p:cNvSpPr/>
          <p:nvPr/>
        </p:nvSpPr>
        <p:spPr>
          <a:xfrm>
            <a:off x="4283968" y="2564904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椭圆 27"/>
          <p:cNvSpPr/>
          <p:nvPr/>
        </p:nvSpPr>
        <p:spPr>
          <a:xfrm>
            <a:off x="2411760" y="3861048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9" name="椭圆 28"/>
          <p:cNvSpPr/>
          <p:nvPr/>
        </p:nvSpPr>
        <p:spPr>
          <a:xfrm>
            <a:off x="3923928" y="4077072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椭圆 29"/>
          <p:cNvSpPr/>
          <p:nvPr/>
        </p:nvSpPr>
        <p:spPr>
          <a:xfrm>
            <a:off x="6300192" y="2708920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1" name="椭圆 30"/>
          <p:cNvSpPr/>
          <p:nvPr/>
        </p:nvSpPr>
        <p:spPr>
          <a:xfrm>
            <a:off x="5220072" y="3429000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2411760" y="2564904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6300192" y="3933056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4499992" y="3212976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5508104" y="4005064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5292080" y="2420888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5652120" y="3645024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6588224" y="3284984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5652120" y="2996952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3059832" y="3284984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椭圆 41"/>
          <p:cNvSpPr/>
          <p:nvPr/>
        </p:nvSpPr>
        <p:spPr>
          <a:xfrm>
            <a:off x="3428256" y="2717304"/>
            <a:ext cx="216024" cy="21602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131840" y="2348880"/>
            <a:ext cx="1656184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DSE_1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>
            <a:off x="4139952" y="3356992"/>
            <a:ext cx="2160240" cy="10081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CEGAR_1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2195736" y="3212976"/>
            <a:ext cx="1440160" cy="1152128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DSE_2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292080" y="2492896"/>
            <a:ext cx="1512168" cy="936104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smtClean="0">
                <a:solidFill>
                  <a:srgbClr val="000000"/>
                </a:solidFill>
              </a:rPr>
              <a:t>CEGAR_2</a:t>
            </a:r>
            <a:endParaRPr kumimoji="1" lang="zh-CN" altLang="en-US" dirty="0">
              <a:solidFill>
                <a:srgbClr val="000000"/>
              </a:solidFill>
            </a:endParaRP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AD092-2F71-F843-AA3D-9C9EE4203388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44" name="页脚占位符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45" name="幻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5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symbolic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execution-based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approach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reduces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60%~80%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testing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i="1" dirty="0" smtClean="0"/>
              <a:t>combined</a:t>
            </a:r>
            <a:r>
              <a:rPr kumimoji="1" lang="zh-CN" altLang="en-US" i="1" dirty="0" smtClean="0"/>
              <a:t> </a:t>
            </a:r>
            <a:r>
              <a:rPr kumimoji="1" lang="en-US" altLang="zh-CN" i="1" dirty="0" smtClean="0"/>
              <a:t>approach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further</a:t>
            </a:r>
            <a:r>
              <a:rPr kumimoji="1" lang="zh-CN" altLang="en-US" i="1" dirty="0" smtClean="0"/>
              <a:t> </a:t>
            </a:r>
            <a:r>
              <a:rPr kumimoji="1" lang="en-US" altLang="zh-CN" dirty="0" smtClean="0"/>
              <a:t>reduces</a:t>
            </a:r>
            <a:r>
              <a:rPr kumimoji="1" lang="zh-CN" altLang="en-US" dirty="0" smtClean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4</a:t>
            </a:r>
            <a:r>
              <a:rPr kumimoji="1" lang="en-US" altLang="zh-CN" dirty="0" smtClean="0">
                <a:solidFill>
                  <a:srgbClr val="FF0000"/>
                </a:solidFill>
              </a:rPr>
              <a:t>0%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testing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improves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20%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coverage</a:t>
            </a:r>
          </a:p>
          <a:p>
            <a:endParaRPr kumimoji="1" lang="en-US" altLang="zh-CN" dirty="0"/>
          </a:p>
          <a:p>
            <a:r>
              <a:rPr kumimoji="1" lang="en-US" altLang="zh-CN" i="1" dirty="0" smtClean="0"/>
              <a:t>Cross-check</a:t>
            </a:r>
            <a:r>
              <a:rPr kumimoji="1" lang="en-US" altLang="zh-CN" dirty="0" smtClean="0"/>
              <a:t> 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 correctness and consistency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772B0-8358-284A-9273-4596EDFD7B95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887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Guided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DSE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Dynamic Symbolic Execution</a:t>
            </a:r>
            <a:r>
              <a:rPr kumimoji="1" lang="zh-CN" altLang="en-US" dirty="0" smtClean="0"/>
              <a:t> </a:t>
            </a:r>
            <a:endParaRPr kumimoji="1" lang="en-US" altLang="zh-CN" dirty="0" smtClean="0"/>
          </a:p>
          <a:p>
            <a:pPr lvl="1"/>
            <a:r>
              <a:rPr kumimoji="1" lang="en-US" altLang="zh-CN" sz="2000" dirty="0" smtClean="0"/>
              <a:t>symbolic execution + concrete execution</a:t>
            </a:r>
          </a:p>
          <a:p>
            <a:pPr lvl="1"/>
            <a:r>
              <a:rPr kumimoji="1" lang="en-US" altLang="zh-CN" sz="2000" dirty="0" smtClean="0"/>
              <a:t>dynamic</a:t>
            </a:r>
            <a:r>
              <a:rPr kumimoji="1" lang="zh-CN" altLang="en-US" sz="2000" dirty="0" smtClean="0"/>
              <a:t>,</a:t>
            </a:r>
            <a:r>
              <a:rPr kumimoji="1" lang="en-US" altLang="zh-CN" sz="2000" dirty="0" smtClean="0"/>
              <a:t>explicit</a:t>
            </a:r>
            <a:r>
              <a:rPr kumimoji="1" lang="zh-CN" altLang="en-US" sz="2000" dirty="0"/>
              <a:t> </a:t>
            </a:r>
            <a:r>
              <a:rPr kumimoji="1" lang="en-US" altLang="zh-CN" sz="2000" dirty="0" smtClean="0"/>
              <a:t>path-based,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no-abstraction</a:t>
            </a:r>
          </a:p>
          <a:p>
            <a:pPr lvl="1"/>
            <a:r>
              <a:rPr kumimoji="1" lang="en-US" altLang="zh-CN" sz="2000" dirty="0"/>
              <a:t>statement, branch, </a:t>
            </a:r>
            <a:r>
              <a:rPr kumimoji="1" lang="en-US" altLang="zh-CN" sz="2000" dirty="0" smtClean="0"/>
              <a:t>logical</a:t>
            </a:r>
          </a:p>
          <a:p>
            <a:pPr lvl="1"/>
            <a:endParaRPr lang="en-US" altLang="zh-CN" sz="2000" dirty="0" smtClean="0"/>
          </a:p>
          <a:p>
            <a:r>
              <a:rPr kumimoji="1" lang="en-US" altLang="zh-CN" dirty="0" smtClean="0"/>
              <a:t>Guided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Symbolic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Execution</a:t>
            </a:r>
          </a:p>
          <a:p>
            <a:pPr lvl="1"/>
            <a:r>
              <a:rPr kumimoji="1" lang="en-US" altLang="zh-CN" sz="2000" dirty="0" smtClean="0"/>
              <a:t>the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path explosion problem</a:t>
            </a:r>
            <a:endParaRPr kumimoji="1" lang="en-US" altLang="zh-CN" sz="2000" dirty="0"/>
          </a:p>
          <a:p>
            <a:pPr lvl="1"/>
            <a:endParaRPr kumimoji="1"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CBF5F-87E3-4D44-A5C2-1D6333162A0A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31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281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 the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du1(8,17,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res)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en-US" altLang="zh-CN" sz="2400" dirty="0" smtClean="0"/>
              <a:t>Guided Dynamic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Symbolic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Execution</a:t>
            </a:r>
          </a:p>
          <a:p>
            <a:endParaRPr kumimoji="1" lang="en-US" altLang="zh-CN" sz="2400" dirty="0"/>
          </a:p>
        </p:txBody>
      </p:sp>
      <p:pic>
        <p:nvPicPr>
          <p:cNvPr id="9" name="图片 8" descr="pow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4592836" cy="56535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5656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537321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7D0A-BCED-0448-88B8-81422695A302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34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 the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du1(8,17,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res)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en-US" altLang="zh-CN" sz="2400" dirty="0" smtClean="0"/>
              <a:t>Guided Dynamic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Symbolic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Execution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lvl="1"/>
            <a:r>
              <a:rPr kumimoji="1" lang="en-US" altLang="zh-CN" sz="2000" dirty="0" smtClean="0"/>
              <a:t>Redefinition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Pruning</a:t>
            </a:r>
          </a:p>
          <a:p>
            <a:pPr lvl="2"/>
            <a:r>
              <a:rPr kumimoji="1" lang="en-US" altLang="zh-CN" sz="1600" dirty="0" smtClean="0"/>
              <a:t>static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err="1" smtClean="0"/>
              <a:t>def</a:t>
            </a:r>
            <a:r>
              <a:rPr kumimoji="1" lang="zh-CN" altLang="en-US" sz="1600" dirty="0" smtClean="0"/>
              <a:t>/</a:t>
            </a:r>
            <a:r>
              <a:rPr kumimoji="1" lang="en-US" altLang="zh-CN" sz="1600" dirty="0" smtClean="0"/>
              <a:t>use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analysis</a:t>
            </a:r>
          </a:p>
          <a:p>
            <a:pPr lvl="2"/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light-weight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alias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tracking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algorithm</a:t>
            </a:r>
          </a:p>
          <a:p>
            <a:endParaRPr kumimoji="1" lang="en-US" altLang="zh-CN" sz="2400" dirty="0"/>
          </a:p>
        </p:txBody>
      </p:sp>
      <p:pic>
        <p:nvPicPr>
          <p:cNvPr id="16" name="图片 15" descr="pow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4592836" cy="56535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5656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9832" y="5373216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线连接符 10"/>
          <p:cNvCxnSpPr/>
          <p:nvPr/>
        </p:nvCxnSpPr>
        <p:spPr>
          <a:xfrm>
            <a:off x="1763688" y="3717032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禁止符 16"/>
          <p:cNvSpPr/>
          <p:nvPr/>
        </p:nvSpPr>
        <p:spPr>
          <a:xfrm>
            <a:off x="1475656" y="3645024"/>
            <a:ext cx="274320" cy="274320"/>
          </a:xfrm>
          <a:prstGeom prst="noSmoking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8" name="任意形状 17"/>
          <p:cNvSpPr/>
          <p:nvPr/>
        </p:nvSpPr>
        <p:spPr>
          <a:xfrm>
            <a:off x="1128149" y="1320800"/>
            <a:ext cx="395871" cy="2302933"/>
          </a:xfrm>
          <a:custGeom>
            <a:avLst/>
            <a:gdLst>
              <a:gd name="connsiteX0" fmla="*/ 23318 w 395871"/>
              <a:gd name="connsiteY0" fmla="*/ 0 h 2302933"/>
              <a:gd name="connsiteX1" fmla="*/ 40251 w 395871"/>
              <a:gd name="connsiteY1" fmla="*/ 440267 h 2302933"/>
              <a:gd name="connsiteX2" fmla="*/ 395851 w 395871"/>
              <a:gd name="connsiteY2" fmla="*/ 863600 h 2302933"/>
              <a:gd name="connsiteX3" fmla="*/ 23318 w 395871"/>
              <a:gd name="connsiteY3" fmla="*/ 1219200 h 2302933"/>
              <a:gd name="connsiteX4" fmla="*/ 141851 w 395871"/>
              <a:gd name="connsiteY4" fmla="*/ 1727200 h 2302933"/>
              <a:gd name="connsiteX5" fmla="*/ 328118 w 395871"/>
              <a:gd name="connsiteY5" fmla="*/ 2302933 h 230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871" h="2302933">
                <a:moveTo>
                  <a:pt x="23318" y="0"/>
                </a:moveTo>
                <a:cubicBezTo>
                  <a:pt x="740" y="148167"/>
                  <a:pt x="-21838" y="296334"/>
                  <a:pt x="40251" y="440267"/>
                </a:cubicBezTo>
                <a:cubicBezTo>
                  <a:pt x="102340" y="584200"/>
                  <a:pt x="398673" y="733778"/>
                  <a:pt x="395851" y="863600"/>
                </a:cubicBezTo>
                <a:cubicBezTo>
                  <a:pt x="393029" y="993422"/>
                  <a:pt x="65651" y="1075267"/>
                  <a:pt x="23318" y="1219200"/>
                </a:cubicBezTo>
                <a:cubicBezTo>
                  <a:pt x="-19015" y="1363133"/>
                  <a:pt x="91051" y="1546578"/>
                  <a:pt x="141851" y="1727200"/>
                </a:cubicBezTo>
                <a:cubicBezTo>
                  <a:pt x="192651" y="1907822"/>
                  <a:pt x="249096" y="2238022"/>
                  <a:pt x="328118" y="2302933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27980-5A1A-EF48-B935-78728C04D84C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2" name="幻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59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 the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600200"/>
            <a:ext cx="4499992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du1(8,17,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res)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/>
          </a:p>
          <a:p>
            <a:r>
              <a:rPr kumimoji="1" lang="en-US" altLang="zh-CN" sz="2400" dirty="0" smtClean="0"/>
              <a:t>Guided Dynamic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Symbolic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Execution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lvl="1"/>
            <a:r>
              <a:rPr kumimoji="1" lang="en-US" altLang="zh-CN" sz="2000" dirty="0" smtClean="0"/>
              <a:t>Redefinition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Pruning</a:t>
            </a:r>
          </a:p>
          <a:p>
            <a:pPr lvl="1"/>
            <a:r>
              <a:rPr kumimoji="1" lang="en-US" altLang="zh-CN" sz="2000" dirty="0" smtClean="0"/>
              <a:t>Cut-point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guided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</a:p>
          <a:p>
            <a:pPr lvl="2"/>
            <a:r>
              <a:rPr kumimoji="1" lang="en-US" altLang="zh-CN" sz="1600" dirty="0" smtClean="0"/>
              <a:t>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cut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point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is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point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must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followed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the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search</a:t>
            </a:r>
            <a:endParaRPr kumimoji="1" lang="en-US" altLang="zh-CN" sz="1600" dirty="0"/>
          </a:p>
          <a:p>
            <a:pPr lvl="2"/>
            <a:r>
              <a:rPr kumimoji="1" lang="en-US" altLang="zh-CN" sz="1600" dirty="0"/>
              <a:t>d</a:t>
            </a:r>
            <a:r>
              <a:rPr kumimoji="1" lang="en-US" altLang="zh-CN" sz="1600" dirty="0" smtClean="0"/>
              <a:t>ominator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analysis</a:t>
            </a:r>
          </a:p>
          <a:p>
            <a:endParaRPr kumimoji="1" lang="en-US" altLang="zh-CN" sz="2400" dirty="0"/>
          </a:p>
        </p:txBody>
      </p:sp>
      <p:pic>
        <p:nvPicPr>
          <p:cNvPr id="19" name="图片 18" descr="pow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4592836" cy="56535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59832" y="5373216"/>
            <a:ext cx="12961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5656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1187624" y="299695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331640" y="436510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187624" y="18448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259632" y="32849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547664" y="465313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691680" y="54452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" name="任意形状 10"/>
          <p:cNvSpPr/>
          <p:nvPr/>
        </p:nvSpPr>
        <p:spPr>
          <a:xfrm>
            <a:off x="1202053" y="1270000"/>
            <a:ext cx="575947" cy="4267200"/>
          </a:xfrm>
          <a:custGeom>
            <a:avLst/>
            <a:gdLst>
              <a:gd name="connsiteX0" fmla="*/ 17147 w 575947"/>
              <a:gd name="connsiteY0" fmla="*/ 0 h 4267200"/>
              <a:gd name="connsiteX1" fmla="*/ 67947 w 575947"/>
              <a:gd name="connsiteY1" fmla="*/ 677333 h 4267200"/>
              <a:gd name="connsiteX2" fmla="*/ 214 w 575947"/>
              <a:gd name="connsiteY2" fmla="*/ 1320800 h 4267200"/>
              <a:gd name="connsiteX3" fmla="*/ 51014 w 575947"/>
              <a:gd name="connsiteY3" fmla="*/ 1811867 h 4267200"/>
              <a:gd name="connsiteX4" fmla="*/ 169547 w 575947"/>
              <a:gd name="connsiteY4" fmla="*/ 2150533 h 4267200"/>
              <a:gd name="connsiteX5" fmla="*/ 169547 w 575947"/>
              <a:gd name="connsiteY5" fmla="*/ 2489200 h 4267200"/>
              <a:gd name="connsiteX6" fmla="*/ 135680 w 575947"/>
              <a:gd name="connsiteY6" fmla="*/ 3064933 h 4267200"/>
              <a:gd name="connsiteX7" fmla="*/ 406614 w 575947"/>
              <a:gd name="connsiteY7" fmla="*/ 3454400 h 4267200"/>
              <a:gd name="connsiteX8" fmla="*/ 423547 w 575947"/>
              <a:gd name="connsiteY8" fmla="*/ 3945467 h 4267200"/>
              <a:gd name="connsiteX9" fmla="*/ 575947 w 575947"/>
              <a:gd name="connsiteY9" fmla="*/ 4267200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5947" h="4267200">
                <a:moveTo>
                  <a:pt x="17147" y="0"/>
                </a:moveTo>
                <a:cubicBezTo>
                  <a:pt x="43958" y="228600"/>
                  <a:pt x="70769" y="457200"/>
                  <a:pt x="67947" y="677333"/>
                </a:cubicBezTo>
                <a:cubicBezTo>
                  <a:pt x="65125" y="897466"/>
                  <a:pt x="3036" y="1131711"/>
                  <a:pt x="214" y="1320800"/>
                </a:cubicBezTo>
                <a:cubicBezTo>
                  <a:pt x="-2608" y="1509889"/>
                  <a:pt x="22792" y="1673578"/>
                  <a:pt x="51014" y="1811867"/>
                </a:cubicBezTo>
                <a:cubicBezTo>
                  <a:pt x="79236" y="1950156"/>
                  <a:pt x="149792" y="2037644"/>
                  <a:pt x="169547" y="2150533"/>
                </a:cubicBezTo>
                <a:cubicBezTo>
                  <a:pt x="189302" y="2263422"/>
                  <a:pt x="175191" y="2336800"/>
                  <a:pt x="169547" y="2489200"/>
                </a:cubicBezTo>
                <a:cubicBezTo>
                  <a:pt x="163903" y="2641600"/>
                  <a:pt x="96169" y="2904066"/>
                  <a:pt x="135680" y="3064933"/>
                </a:cubicBezTo>
                <a:cubicBezTo>
                  <a:pt x="175191" y="3225800"/>
                  <a:pt x="358636" y="3307644"/>
                  <a:pt x="406614" y="3454400"/>
                </a:cubicBezTo>
                <a:cubicBezTo>
                  <a:pt x="454592" y="3601156"/>
                  <a:pt x="395325" y="3810000"/>
                  <a:pt x="423547" y="3945467"/>
                </a:cubicBezTo>
                <a:cubicBezTo>
                  <a:pt x="451769" y="4080934"/>
                  <a:pt x="516680" y="4199467"/>
                  <a:pt x="575947" y="4267200"/>
                </a:cubicBezTo>
              </a:path>
            </a:pathLst>
          </a:custGeom>
          <a:ln>
            <a:solidFill>
              <a:srgbClr val="FF0000"/>
            </a:solidFill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F5344-4157-3E42-8DAC-19D1B1A05DDB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Contributions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hybrid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automated</a:t>
            </a:r>
            <a:r>
              <a:rPr kumimoji="1" lang="zh-CN" altLang="en-US" dirty="0" smtClean="0"/>
              <a:t>,</a:t>
            </a:r>
            <a:r>
              <a:rPr kumimoji="1" lang="en-US" altLang="zh-CN" dirty="0" smtClean="0"/>
              <a:t>efficient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DFT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framework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dirty="0"/>
              <a:t>Given a program as input, our approach</a:t>
            </a:r>
          </a:p>
          <a:p>
            <a:pPr lvl="1"/>
            <a:r>
              <a:rPr lang="en-US" altLang="zh-CN" sz="2200" i="1" dirty="0" smtClean="0"/>
              <a:t>outputs </a:t>
            </a:r>
            <a:r>
              <a:rPr lang="en-US" altLang="zh-CN" sz="2200" i="1" dirty="0"/>
              <a:t>test data for </a:t>
            </a:r>
            <a:r>
              <a:rPr lang="en-US" altLang="zh-CN" sz="2200" i="1" dirty="0">
                <a:solidFill>
                  <a:srgbClr val="FF0000"/>
                </a:solidFill>
              </a:rPr>
              <a:t>feasible</a:t>
            </a:r>
            <a:r>
              <a:rPr lang="en-US" altLang="zh-CN" sz="2200" i="1" dirty="0"/>
              <a:t> test </a:t>
            </a:r>
            <a:r>
              <a:rPr lang="en-US" altLang="zh-CN" sz="2200" i="1" dirty="0" smtClean="0"/>
              <a:t>objectives</a:t>
            </a:r>
            <a:endParaRPr lang="en-US" altLang="zh-CN" sz="2200" dirty="0" smtClean="0"/>
          </a:p>
          <a:p>
            <a:pPr lvl="1"/>
            <a:r>
              <a:rPr lang="en-US" altLang="zh-CN" sz="2200" i="1" dirty="0" smtClean="0"/>
              <a:t>eliminates </a:t>
            </a:r>
            <a:r>
              <a:rPr lang="en-US" altLang="zh-CN" sz="2200" i="1" dirty="0">
                <a:solidFill>
                  <a:srgbClr val="FF0000"/>
                </a:solidFill>
              </a:rPr>
              <a:t>infeasible</a:t>
            </a:r>
            <a:r>
              <a:rPr lang="en-US" altLang="zh-CN" sz="2200" i="1" dirty="0"/>
              <a:t> test objectives </a:t>
            </a:r>
            <a:r>
              <a:rPr lang="en-US" altLang="zh-CN" sz="2200" dirty="0"/>
              <a:t>— </a:t>
            </a:r>
            <a:r>
              <a:rPr lang="en-US" altLang="zh-CN" sz="2200" i="1" dirty="0" smtClean="0"/>
              <a:t>with</a:t>
            </a:r>
            <a:r>
              <a:rPr lang="zh-CN" altLang="en-US" sz="2200" i="1" dirty="0" smtClean="0"/>
              <a:t> </a:t>
            </a:r>
            <a:r>
              <a:rPr lang="en-US" altLang="zh-CN" sz="2200" i="1" dirty="0" smtClean="0"/>
              <a:t>no </a:t>
            </a:r>
            <a:r>
              <a:rPr lang="en-US" altLang="zh-CN" sz="2200" i="1" dirty="0"/>
              <a:t>false </a:t>
            </a:r>
            <a:r>
              <a:rPr lang="en-US" altLang="zh-CN" sz="2200" i="1" dirty="0" smtClean="0"/>
              <a:t>positive</a:t>
            </a:r>
            <a:endParaRPr lang="en-US" altLang="zh-CN" sz="2200" dirty="0" smtClean="0"/>
          </a:p>
          <a:p>
            <a:pPr marL="0" indent="0">
              <a:buNone/>
            </a:pPr>
            <a:endParaRPr lang="en-US" altLang="zh-CN" sz="2600" dirty="0"/>
          </a:p>
          <a:p>
            <a:pPr marL="0" indent="0">
              <a:buNone/>
            </a:pPr>
            <a:r>
              <a:rPr lang="en-US" altLang="zh-CN" dirty="0"/>
              <a:t>       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EC2D7-FE8B-7C41-A31D-537591E46253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767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ow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4592836" cy="56535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581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 the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 smtClean="0"/>
              <a:t>     du1(8,17,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res)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Guided Dynamic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Symbolic</a:t>
            </a:r>
            <a:r>
              <a:rPr kumimoji="1" lang="zh-CN" altLang="en-US" sz="2400" dirty="0" smtClean="0"/>
              <a:t>          </a:t>
            </a:r>
            <a:r>
              <a:rPr kumimoji="1" lang="en-US" altLang="zh-CN" sz="2400" dirty="0" smtClean="0"/>
              <a:t>Execution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lvl="1"/>
            <a:r>
              <a:rPr kumimoji="1" lang="en-US" altLang="zh-CN" sz="2000" dirty="0" smtClean="0"/>
              <a:t>Redefinition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Pruning</a:t>
            </a:r>
          </a:p>
          <a:p>
            <a:pPr lvl="1"/>
            <a:r>
              <a:rPr kumimoji="1" lang="en-US" altLang="zh-CN" sz="2000" dirty="0" smtClean="0"/>
              <a:t>Cut-point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guided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</a:p>
          <a:p>
            <a:pPr lvl="1"/>
            <a:r>
              <a:rPr kumimoji="1" lang="en-US" altLang="zh-CN" sz="2000" dirty="0" smtClean="0"/>
              <a:t>Shortest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guided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</a:p>
          <a:p>
            <a:pPr lvl="2"/>
            <a:r>
              <a:rPr kumimoji="1" lang="en-US" altLang="zh-CN" sz="1600" dirty="0"/>
              <a:t>p</a:t>
            </a:r>
            <a:r>
              <a:rPr kumimoji="1" lang="en-US" altLang="zh-CN" sz="1600" dirty="0" smtClean="0"/>
              <a:t>refer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/>
              <a:t>a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branch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with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shorter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distance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toward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next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cut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point</a:t>
            </a:r>
          </a:p>
          <a:p>
            <a:pPr lvl="2"/>
            <a:r>
              <a:rPr kumimoji="1" lang="en-US" altLang="zh-CN" sz="1600" dirty="0"/>
              <a:t>c</a:t>
            </a:r>
            <a:r>
              <a:rPr kumimoji="1" lang="en-US" altLang="zh-CN" sz="1600" dirty="0" smtClean="0"/>
              <a:t>ontext-sensitive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distance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computation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in</a:t>
            </a:r>
            <a:r>
              <a:rPr kumimoji="1" lang="zh-CN" altLang="en-US" sz="1600" dirty="0" smtClean="0"/>
              <a:t> </a:t>
            </a:r>
            <a:r>
              <a:rPr kumimoji="1" lang="en-US" altLang="zh-CN" sz="1600" dirty="0" smtClean="0"/>
              <a:t>ICFG</a:t>
            </a:r>
            <a:r>
              <a:rPr kumimoji="1" lang="zh-CN" altLang="en-US" sz="1600" dirty="0" smtClean="0"/>
              <a:t> </a:t>
            </a:r>
            <a:endParaRPr kumimoji="1" lang="en-US" altLang="zh-CN" sz="1600" dirty="0" smtClean="0"/>
          </a:p>
          <a:p>
            <a:endParaRPr kumimoji="1"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475656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537321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187624" y="299695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259632" y="18448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187624" y="32849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259632" y="436510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835696" y="54452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547664" y="465313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曲线连接符 7"/>
          <p:cNvCxnSpPr/>
          <p:nvPr/>
        </p:nvCxnSpPr>
        <p:spPr>
          <a:xfrm>
            <a:off x="1403648" y="2636912"/>
            <a:ext cx="360040" cy="144016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/>
          <p:nvPr/>
        </p:nvCxnSpPr>
        <p:spPr>
          <a:xfrm rot="5400000">
            <a:off x="899592" y="3501008"/>
            <a:ext cx="360040" cy="216024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同心圆 20"/>
          <p:cNvSpPr/>
          <p:nvPr/>
        </p:nvSpPr>
        <p:spPr>
          <a:xfrm>
            <a:off x="899592" y="3789040"/>
            <a:ext cx="274320" cy="274320"/>
          </a:xfrm>
          <a:prstGeom prst="donu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/>
          </a:p>
        </p:txBody>
      </p:sp>
      <p:sp>
        <p:nvSpPr>
          <p:cNvPr id="16" name="任意形状 15"/>
          <p:cNvSpPr/>
          <p:nvPr/>
        </p:nvSpPr>
        <p:spPr>
          <a:xfrm>
            <a:off x="1206548" y="1286933"/>
            <a:ext cx="674224" cy="2641600"/>
          </a:xfrm>
          <a:custGeom>
            <a:avLst/>
            <a:gdLst>
              <a:gd name="connsiteX0" fmla="*/ 80385 w 674224"/>
              <a:gd name="connsiteY0" fmla="*/ 0 h 2641600"/>
              <a:gd name="connsiteX1" fmla="*/ 131185 w 674224"/>
              <a:gd name="connsiteY1" fmla="*/ 677334 h 2641600"/>
              <a:gd name="connsiteX2" fmla="*/ 452919 w 674224"/>
              <a:gd name="connsiteY2" fmla="*/ 914400 h 2641600"/>
              <a:gd name="connsiteX3" fmla="*/ 114252 w 674224"/>
              <a:gd name="connsiteY3" fmla="*/ 1303867 h 2641600"/>
              <a:gd name="connsiteX4" fmla="*/ 46519 w 674224"/>
              <a:gd name="connsiteY4" fmla="*/ 1761067 h 2641600"/>
              <a:gd name="connsiteX5" fmla="*/ 46519 w 674224"/>
              <a:gd name="connsiteY5" fmla="*/ 2201334 h 2641600"/>
              <a:gd name="connsiteX6" fmla="*/ 639185 w 674224"/>
              <a:gd name="connsiteY6" fmla="*/ 2404534 h 2641600"/>
              <a:gd name="connsiteX7" fmla="*/ 605319 w 674224"/>
              <a:gd name="connsiteY7" fmla="*/ 264160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4224" h="2641600">
                <a:moveTo>
                  <a:pt x="80385" y="0"/>
                </a:moveTo>
                <a:cubicBezTo>
                  <a:pt x="74740" y="262467"/>
                  <a:pt x="69096" y="524934"/>
                  <a:pt x="131185" y="677334"/>
                </a:cubicBezTo>
                <a:cubicBezTo>
                  <a:pt x="193274" y="829734"/>
                  <a:pt x="455741" y="809978"/>
                  <a:pt x="452919" y="914400"/>
                </a:cubicBezTo>
                <a:cubicBezTo>
                  <a:pt x="450097" y="1018822"/>
                  <a:pt x="181985" y="1162756"/>
                  <a:pt x="114252" y="1303867"/>
                </a:cubicBezTo>
                <a:cubicBezTo>
                  <a:pt x="46519" y="1444978"/>
                  <a:pt x="57808" y="1611489"/>
                  <a:pt x="46519" y="1761067"/>
                </a:cubicBezTo>
                <a:cubicBezTo>
                  <a:pt x="35230" y="1910645"/>
                  <a:pt x="-52259" y="2094090"/>
                  <a:pt x="46519" y="2201334"/>
                </a:cubicBezTo>
                <a:cubicBezTo>
                  <a:pt x="145297" y="2308579"/>
                  <a:pt x="546052" y="2331156"/>
                  <a:pt x="639185" y="2404534"/>
                </a:cubicBezTo>
                <a:cubicBezTo>
                  <a:pt x="732318" y="2477912"/>
                  <a:pt x="610963" y="2596445"/>
                  <a:pt x="605319" y="2641600"/>
                </a:cubicBezTo>
              </a:path>
            </a:pathLst>
          </a:custGeom>
          <a:ln>
            <a:solidFill>
              <a:srgbClr val="FF0000"/>
            </a:solidFill>
            <a:prstDash val="solid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EFD77-E9E9-DB43-95A4-EA8DA827484F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22" name="幻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4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pow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4592836" cy="56535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23581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 the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781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du1(8,17,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res)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u="sng" dirty="0" smtClean="0"/>
              <a:t>feasible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 smtClean="0"/>
              <a:t>   </a:t>
            </a:r>
            <a:r>
              <a:rPr kumimoji="1" lang="en-US" altLang="zh-CN" sz="2400" dirty="0" smtClean="0"/>
              <a:t>Guided Dynamic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Symbolic</a:t>
            </a: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Execution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lvl="1"/>
            <a:r>
              <a:rPr kumimoji="1" lang="en-US" altLang="zh-CN" sz="2000" dirty="0" smtClean="0"/>
              <a:t>Redefinition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Pruning</a:t>
            </a:r>
          </a:p>
          <a:p>
            <a:pPr lvl="1"/>
            <a:r>
              <a:rPr kumimoji="1" lang="en-US" altLang="zh-CN" sz="2000" dirty="0" smtClean="0"/>
              <a:t>Cut-point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guided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</a:p>
          <a:p>
            <a:pPr lvl="1"/>
            <a:r>
              <a:rPr kumimoji="1" lang="en-US" altLang="zh-CN" sz="2000" dirty="0" smtClean="0"/>
              <a:t>Shortest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path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guided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search</a:t>
            </a:r>
          </a:p>
          <a:p>
            <a:endParaRPr kumimoji="1" lang="en-US" altLang="zh-CN" sz="2400" dirty="0"/>
          </a:p>
        </p:txBody>
      </p:sp>
      <p:sp>
        <p:nvSpPr>
          <p:cNvPr id="5" name="矩形 4"/>
          <p:cNvSpPr/>
          <p:nvPr/>
        </p:nvSpPr>
        <p:spPr>
          <a:xfrm>
            <a:off x="1475656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131840" y="5373216"/>
            <a:ext cx="115212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187624" y="2996952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259632" y="18448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187624" y="328498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1259632" y="436510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1835696" y="5445224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1547664" y="4653136"/>
            <a:ext cx="144016" cy="144016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" name="曲线连接符 7"/>
          <p:cNvCxnSpPr/>
          <p:nvPr/>
        </p:nvCxnSpPr>
        <p:spPr>
          <a:xfrm>
            <a:off x="1403648" y="2636912"/>
            <a:ext cx="360040" cy="144016"/>
          </a:xfrm>
          <a:prstGeom prst="curvedConnector3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任意形状 3"/>
          <p:cNvSpPr/>
          <p:nvPr/>
        </p:nvSpPr>
        <p:spPr>
          <a:xfrm>
            <a:off x="928157" y="1303867"/>
            <a:ext cx="1171576" cy="4334933"/>
          </a:xfrm>
          <a:custGeom>
            <a:avLst/>
            <a:gdLst>
              <a:gd name="connsiteX0" fmla="*/ 375710 w 1171576"/>
              <a:gd name="connsiteY0" fmla="*/ 0 h 4334933"/>
              <a:gd name="connsiteX1" fmla="*/ 409576 w 1171576"/>
              <a:gd name="connsiteY1" fmla="*/ 609600 h 4334933"/>
              <a:gd name="connsiteX2" fmla="*/ 731310 w 1171576"/>
              <a:gd name="connsiteY2" fmla="*/ 931333 h 4334933"/>
              <a:gd name="connsiteX3" fmla="*/ 375710 w 1171576"/>
              <a:gd name="connsiteY3" fmla="*/ 1270000 h 4334933"/>
              <a:gd name="connsiteX4" fmla="*/ 341843 w 1171576"/>
              <a:gd name="connsiteY4" fmla="*/ 2184400 h 4334933"/>
              <a:gd name="connsiteX5" fmla="*/ 20110 w 1171576"/>
              <a:gd name="connsiteY5" fmla="*/ 2421466 h 4334933"/>
              <a:gd name="connsiteX6" fmla="*/ 87843 w 1171576"/>
              <a:gd name="connsiteY6" fmla="*/ 2929466 h 4334933"/>
              <a:gd name="connsiteX7" fmla="*/ 528110 w 1171576"/>
              <a:gd name="connsiteY7" fmla="*/ 3183466 h 4334933"/>
              <a:gd name="connsiteX8" fmla="*/ 748243 w 1171576"/>
              <a:gd name="connsiteY8" fmla="*/ 3420533 h 4334933"/>
              <a:gd name="connsiteX9" fmla="*/ 595843 w 1171576"/>
              <a:gd name="connsiteY9" fmla="*/ 3793066 h 4334933"/>
              <a:gd name="connsiteX10" fmla="*/ 426510 w 1171576"/>
              <a:gd name="connsiteY10" fmla="*/ 4030133 h 4334933"/>
              <a:gd name="connsiteX11" fmla="*/ 968376 w 1171576"/>
              <a:gd name="connsiteY11" fmla="*/ 4233333 h 4334933"/>
              <a:gd name="connsiteX12" fmla="*/ 1171576 w 1171576"/>
              <a:gd name="connsiteY12" fmla="*/ 4334933 h 433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1576" h="4334933">
                <a:moveTo>
                  <a:pt x="375710" y="0"/>
                </a:moveTo>
                <a:cubicBezTo>
                  <a:pt x="363009" y="227189"/>
                  <a:pt x="350309" y="454378"/>
                  <a:pt x="409576" y="609600"/>
                </a:cubicBezTo>
                <a:cubicBezTo>
                  <a:pt x="468843" y="764822"/>
                  <a:pt x="736954" y="821266"/>
                  <a:pt x="731310" y="931333"/>
                </a:cubicBezTo>
                <a:cubicBezTo>
                  <a:pt x="725666" y="1041400"/>
                  <a:pt x="440621" y="1061156"/>
                  <a:pt x="375710" y="1270000"/>
                </a:cubicBezTo>
                <a:cubicBezTo>
                  <a:pt x="310799" y="1478844"/>
                  <a:pt x="401110" y="1992489"/>
                  <a:pt x="341843" y="2184400"/>
                </a:cubicBezTo>
                <a:cubicBezTo>
                  <a:pt x="282576" y="2376311"/>
                  <a:pt x="62443" y="2297288"/>
                  <a:pt x="20110" y="2421466"/>
                </a:cubicBezTo>
                <a:cubicBezTo>
                  <a:pt x="-22223" y="2545644"/>
                  <a:pt x="3176" y="2802466"/>
                  <a:pt x="87843" y="2929466"/>
                </a:cubicBezTo>
                <a:cubicBezTo>
                  <a:pt x="172510" y="3056466"/>
                  <a:pt x="418043" y="3101622"/>
                  <a:pt x="528110" y="3183466"/>
                </a:cubicBezTo>
                <a:cubicBezTo>
                  <a:pt x="638177" y="3265310"/>
                  <a:pt x="736954" y="3318933"/>
                  <a:pt x="748243" y="3420533"/>
                </a:cubicBezTo>
                <a:cubicBezTo>
                  <a:pt x="759532" y="3522133"/>
                  <a:pt x="649465" y="3691466"/>
                  <a:pt x="595843" y="3793066"/>
                </a:cubicBezTo>
                <a:cubicBezTo>
                  <a:pt x="542221" y="3894666"/>
                  <a:pt x="364421" y="3956755"/>
                  <a:pt x="426510" y="4030133"/>
                </a:cubicBezTo>
                <a:cubicBezTo>
                  <a:pt x="488599" y="4103511"/>
                  <a:pt x="844198" y="4182533"/>
                  <a:pt x="968376" y="4233333"/>
                </a:cubicBezTo>
                <a:cubicBezTo>
                  <a:pt x="1092554" y="4284133"/>
                  <a:pt x="1171576" y="4334933"/>
                  <a:pt x="1171576" y="4334933"/>
                </a:cubicBezTo>
              </a:path>
            </a:pathLst>
          </a:custGeom>
          <a:ln>
            <a:solidFill>
              <a:srgbClr val="FF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BDE40-4B30-0B43-9629-8D487D97D04E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9" name="幻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179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ow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4592836" cy="56535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664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>
            <a:normAutofit/>
          </a:bodyPr>
          <a:lstStyle/>
          <a:p>
            <a:r>
              <a:rPr kumimoji="1" lang="en-US" altLang="zh-CN" sz="2400" dirty="0" smtClean="0"/>
              <a:t>du2(8,18,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res)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not covered</a:t>
            </a:r>
            <a:endParaRPr kumimoji="1" lang="en-US" altLang="zh-CN" sz="2400" dirty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DSE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failed…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pPr marL="0" indent="0">
              <a:buNone/>
            </a:pPr>
            <a:endParaRPr kumimoji="1" lang="en-US" altLang="zh-CN" sz="2400" dirty="0" smtClean="0"/>
          </a:p>
          <a:p>
            <a:r>
              <a:rPr kumimoji="1" lang="en-US" altLang="zh-CN" sz="2400" dirty="0"/>
              <a:t>d</a:t>
            </a:r>
            <a:r>
              <a:rPr kumimoji="1" lang="en-US" altLang="zh-CN" sz="2400" dirty="0" smtClean="0"/>
              <a:t>u2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u="sng" dirty="0" smtClean="0"/>
              <a:t>infeasible</a:t>
            </a:r>
          </a:p>
        </p:txBody>
      </p:sp>
      <p:sp>
        <p:nvSpPr>
          <p:cNvPr id="5" name="矩形 4"/>
          <p:cNvSpPr/>
          <p:nvPr/>
        </p:nvSpPr>
        <p:spPr>
          <a:xfrm>
            <a:off x="1403648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11760" y="566124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9" name="直线连接符 8"/>
          <p:cNvCxnSpPr/>
          <p:nvPr/>
        </p:nvCxnSpPr>
        <p:spPr>
          <a:xfrm>
            <a:off x="1403648" y="4509120"/>
            <a:ext cx="1656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/>
        </p:nvCxnSpPr>
        <p:spPr>
          <a:xfrm>
            <a:off x="1331640" y="2060848"/>
            <a:ext cx="1656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1619672" y="3429000"/>
            <a:ext cx="16561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F7A39-2B1D-3B4D-B3AA-F704B8C1D99C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35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CEGAR-based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DFT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Counter-Example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Guided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Abstract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Refinement</a:t>
            </a:r>
            <a:r>
              <a:rPr kumimoji="1" lang="zh-CN" altLang="en-US" dirty="0" smtClean="0"/>
              <a:t> </a:t>
            </a:r>
            <a:endParaRPr kumimoji="1" lang="en-US" altLang="zh-CN" dirty="0"/>
          </a:p>
          <a:p>
            <a:pPr lvl="1"/>
            <a:r>
              <a:rPr kumimoji="1" lang="en-US" altLang="zh-CN" sz="2000" dirty="0" smtClean="0"/>
              <a:t>static,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abstraction-refinement,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reachability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checking</a:t>
            </a:r>
          </a:p>
          <a:p>
            <a:pPr lvl="1"/>
            <a:r>
              <a:rPr kumimoji="1" lang="en-US" altLang="zh-CN" sz="2000" dirty="0" smtClean="0"/>
              <a:t>verify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device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drivers,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statement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branch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coverage</a:t>
            </a:r>
          </a:p>
          <a:p>
            <a:pPr lvl="1"/>
            <a:r>
              <a:rPr kumimoji="1" lang="en-US" altLang="zh-CN" sz="2000" dirty="0" smtClean="0"/>
              <a:t>encode </a:t>
            </a:r>
            <a:r>
              <a:rPr kumimoji="1" lang="en-US" altLang="zh-CN" sz="2000" dirty="0"/>
              <a:t>the </a:t>
            </a:r>
            <a:r>
              <a:rPr kumimoji="1" lang="en-US" altLang="zh-CN" sz="2000" dirty="0">
                <a:solidFill>
                  <a:srgbClr val="FF0000"/>
                </a:solidFill>
              </a:rPr>
              <a:t>test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obligation</a:t>
            </a:r>
            <a:r>
              <a:rPr kumimoji="1" lang="zh-CN" altLang="en-US" sz="2000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 smtClean="0"/>
              <a:t>(</a:t>
            </a:r>
            <a:r>
              <a:rPr kumimoji="1" lang="zh-CN" altLang="en-US" sz="2000" dirty="0" smtClean="0"/>
              <a:t>Φ</a:t>
            </a:r>
            <a:r>
              <a:rPr kumimoji="1" lang="en-US" altLang="zh-CN" sz="2000" dirty="0" smtClean="0"/>
              <a:t>) </a:t>
            </a:r>
            <a:r>
              <a:rPr kumimoji="1" lang="en-US" altLang="zh-CN" sz="2000" dirty="0"/>
              <a:t>into the </a:t>
            </a:r>
            <a:r>
              <a:rPr kumimoji="1" lang="en-US" altLang="zh-CN" sz="2000" dirty="0" smtClean="0"/>
              <a:t>program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(P) </a:t>
            </a:r>
            <a:r>
              <a:rPr kumimoji="1" lang="en-US" altLang="zh-CN" sz="2000" dirty="0"/>
              <a:t>under </a:t>
            </a:r>
            <a:r>
              <a:rPr kumimoji="1" lang="en-US" altLang="zh-CN" sz="2000" dirty="0" smtClean="0"/>
              <a:t>test</a:t>
            </a:r>
            <a:endParaRPr kumimoji="1" lang="en-US" altLang="zh-CN" sz="2000" dirty="0"/>
          </a:p>
          <a:p>
            <a:pPr lvl="1"/>
            <a:endParaRPr kumimoji="1" lang="en-US" altLang="zh-CN" sz="2000" dirty="0"/>
          </a:p>
          <a:p>
            <a:pPr lvl="1"/>
            <a:endParaRPr kumimoji="1" lang="en-US" altLang="zh-CN" sz="2000" dirty="0" smtClean="0"/>
          </a:p>
        </p:txBody>
      </p:sp>
      <p:grpSp>
        <p:nvGrpSpPr>
          <p:cNvPr id="21" name="组 20"/>
          <p:cNvGrpSpPr/>
          <p:nvPr/>
        </p:nvGrpSpPr>
        <p:grpSpPr>
          <a:xfrm>
            <a:off x="467544" y="3645024"/>
            <a:ext cx="7776864" cy="2736304"/>
            <a:chOff x="467544" y="3645024"/>
            <a:chExt cx="7776864" cy="2736304"/>
          </a:xfrm>
        </p:grpSpPr>
        <p:sp>
          <p:nvSpPr>
            <p:cNvPr id="6" name="矩形 5"/>
            <p:cNvSpPr/>
            <p:nvPr/>
          </p:nvSpPr>
          <p:spPr>
            <a:xfrm>
              <a:off x="2051720" y="3645024"/>
              <a:ext cx="4680520" cy="273630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67544" y="3933056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P,</a:t>
              </a:r>
              <a:r>
                <a:rPr kumimoji="1" lang="zh-CN" altLang="en-US" dirty="0" smtClean="0"/>
                <a:t> Φ</a:t>
              </a:r>
              <a:endParaRPr kumimoji="1" lang="zh-CN" altLang="en-US" dirty="0"/>
            </a:p>
          </p:txBody>
        </p:sp>
        <p:grpSp>
          <p:nvGrpSpPr>
            <p:cNvPr id="15" name="组 14"/>
            <p:cNvGrpSpPr/>
            <p:nvPr/>
          </p:nvGrpSpPr>
          <p:grpSpPr>
            <a:xfrm>
              <a:off x="2771800" y="3717032"/>
              <a:ext cx="864096" cy="432048"/>
              <a:chOff x="2555776" y="3789040"/>
              <a:chExt cx="864096" cy="432048"/>
            </a:xfrm>
          </p:grpSpPr>
          <p:sp>
            <p:nvSpPr>
              <p:cNvPr id="8" name="圆角矩形 7"/>
              <p:cNvSpPr/>
              <p:nvPr/>
            </p:nvSpPr>
            <p:spPr>
              <a:xfrm>
                <a:off x="2555776" y="3789040"/>
                <a:ext cx="864096" cy="432048"/>
              </a:xfrm>
              <a:prstGeom prst="round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2627784" y="3789040"/>
                <a:ext cx="72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 smtClean="0"/>
                  <a:t>Â</a:t>
                </a:r>
                <a:r>
                  <a:rPr kumimoji="1" lang="en-US" altLang="zh-CN" dirty="0" smtClean="0"/>
                  <a:t>={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 smtClean="0"/>
                  <a:t>}</a:t>
                </a:r>
                <a:endParaRPr kumimoji="1" lang="zh-CN" altLang="en-US" dirty="0"/>
              </a:p>
            </p:txBody>
          </p:sp>
        </p:grpSp>
        <p:grpSp>
          <p:nvGrpSpPr>
            <p:cNvPr id="16" name="组 15"/>
            <p:cNvGrpSpPr/>
            <p:nvPr/>
          </p:nvGrpSpPr>
          <p:grpSpPr>
            <a:xfrm>
              <a:off x="2699792" y="4437112"/>
              <a:ext cx="1584176" cy="864096"/>
              <a:chOff x="2555776" y="4437112"/>
              <a:chExt cx="1584176" cy="864096"/>
            </a:xfrm>
          </p:grpSpPr>
          <p:sp>
            <p:nvSpPr>
              <p:cNvPr id="11" name="六边形 10"/>
              <p:cNvSpPr/>
              <p:nvPr/>
            </p:nvSpPr>
            <p:spPr>
              <a:xfrm>
                <a:off x="2555776" y="4437112"/>
                <a:ext cx="1080120" cy="864096"/>
              </a:xfrm>
              <a:prstGeom prst="hexagon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2627784" y="4653136"/>
                <a:ext cx="1512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MC(Â,Φ)</a:t>
                </a:r>
                <a:endParaRPr kumimoji="1" lang="zh-CN" altLang="en-US" dirty="0"/>
              </a:p>
            </p:txBody>
          </p:sp>
        </p:grpSp>
        <p:grpSp>
          <p:nvGrpSpPr>
            <p:cNvPr id="17" name="组 16"/>
            <p:cNvGrpSpPr/>
            <p:nvPr/>
          </p:nvGrpSpPr>
          <p:grpSpPr>
            <a:xfrm>
              <a:off x="4716016" y="4437112"/>
              <a:ext cx="1080120" cy="864096"/>
              <a:chOff x="4716016" y="4437112"/>
              <a:chExt cx="1080120" cy="864096"/>
            </a:xfrm>
          </p:grpSpPr>
          <p:sp>
            <p:nvSpPr>
              <p:cNvPr id="13" name="菱形 12"/>
              <p:cNvSpPr/>
              <p:nvPr/>
            </p:nvSpPr>
            <p:spPr>
              <a:xfrm>
                <a:off x="4716016" y="4437112"/>
                <a:ext cx="936104" cy="864096"/>
              </a:xfrm>
              <a:prstGeom prst="diamond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4716016" y="4653136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smtClean="0"/>
                  <a:t>feasible?</a:t>
                </a:r>
                <a:endParaRPr kumimoji="1" lang="zh-CN" altLang="en-US" dirty="0"/>
              </a:p>
            </p:txBody>
          </p:sp>
        </p:grpSp>
        <p:grpSp>
          <p:nvGrpSpPr>
            <p:cNvPr id="20" name="组 19"/>
            <p:cNvGrpSpPr/>
            <p:nvPr/>
          </p:nvGrpSpPr>
          <p:grpSpPr>
            <a:xfrm>
              <a:off x="2555776" y="5733256"/>
              <a:ext cx="2232248" cy="441340"/>
              <a:chOff x="2555776" y="5445224"/>
              <a:chExt cx="2232248" cy="441340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2555776" y="5445224"/>
                <a:ext cx="1944216" cy="432048"/>
              </a:xfrm>
              <a:prstGeom prst="roundRect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2627784" y="5517232"/>
                <a:ext cx="216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 smtClean="0"/>
                  <a:t>Â </a:t>
                </a:r>
                <a:r>
                  <a:rPr kumimoji="1" lang="en-US" altLang="zh-CN" dirty="0" smtClean="0"/>
                  <a:t>=</a:t>
                </a:r>
                <a:r>
                  <a:rPr kumimoji="1" lang="zh-CN" altLang="en-US" dirty="0" smtClean="0"/>
                  <a:t> Â </a:t>
                </a:r>
                <a:r>
                  <a:rPr kumimoji="1" lang="en-US" altLang="zh-CN" b="1" dirty="0" smtClean="0"/>
                  <a:t>U</a:t>
                </a:r>
                <a:r>
                  <a:rPr kumimoji="1" lang="zh-CN" altLang="en-US" dirty="0" smtClean="0"/>
                  <a:t> </a:t>
                </a:r>
                <a:r>
                  <a:rPr kumimoji="1" lang="en-US" altLang="zh-CN" dirty="0"/>
                  <a:t>r</a:t>
                </a:r>
                <a:r>
                  <a:rPr kumimoji="1" lang="en-US" altLang="zh-CN" dirty="0" smtClean="0"/>
                  <a:t>efine(</a:t>
                </a:r>
                <a:r>
                  <a:rPr kumimoji="1" lang="en-US" altLang="zh-CN" i="1" dirty="0" smtClean="0"/>
                  <a:t>C</a:t>
                </a:r>
                <a:r>
                  <a:rPr kumimoji="1" lang="en-US" altLang="zh-CN" dirty="0" smtClean="0"/>
                  <a:t>)</a:t>
                </a:r>
                <a:r>
                  <a:rPr kumimoji="1" lang="zh-CN" altLang="en-US" dirty="0" smtClean="0"/>
                  <a:t> </a:t>
                </a:r>
                <a:endParaRPr kumimoji="1" lang="zh-CN" altLang="en-US" dirty="0"/>
              </a:p>
            </p:txBody>
          </p:sp>
        </p:grpSp>
        <p:cxnSp>
          <p:nvCxnSpPr>
            <p:cNvPr id="22" name="直线箭头连接符 21"/>
            <p:cNvCxnSpPr>
              <a:stCxn id="11" idx="3"/>
            </p:cNvCxnSpPr>
            <p:nvPr/>
          </p:nvCxnSpPr>
          <p:spPr>
            <a:xfrm flipH="1">
              <a:off x="1547664" y="4869160"/>
              <a:ext cx="115212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线箭头连接符 23"/>
            <p:cNvCxnSpPr>
              <a:endCxn id="13" idx="1"/>
            </p:cNvCxnSpPr>
            <p:nvPr/>
          </p:nvCxnSpPr>
          <p:spPr>
            <a:xfrm>
              <a:off x="3707904" y="4869160"/>
              <a:ext cx="100811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/>
            <p:cNvCxnSpPr/>
            <p:nvPr/>
          </p:nvCxnSpPr>
          <p:spPr>
            <a:xfrm>
              <a:off x="5580112" y="4869160"/>
              <a:ext cx="144016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stCxn id="13" idx="2"/>
            </p:cNvCxnSpPr>
            <p:nvPr/>
          </p:nvCxnSpPr>
          <p:spPr>
            <a:xfrm rot="5400000">
              <a:off x="4481990" y="5319210"/>
              <a:ext cx="720080" cy="684076"/>
            </a:xfrm>
            <a:prstGeom prst="bentConnector3">
              <a:avLst>
                <a:gd name="adj1" fmla="val 9766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/>
            <p:cNvCxnSpPr/>
            <p:nvPr/>
          </p:nvCxnSpPr>
          <p:spPr>
            <a:xfrm flipV="1">
              <a:off x="3203848" y="5301208"/>
              <a:ext cx="0" cy="4320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/>
            <p:cNvCxnSpPr>
              <a:stCxn id="8" idx="2"/>
            </p:cNvCxnSpPr>
            <p:nvPr/>
          </p:nvCxnSpPr>
          <p:spPr>
            <a:xfrm>
              <a:off x="3203848" y="4149080"/>
              <a:ext cx="0" cy="3600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39"/>
            <p:cNvCxnSpPr/>
            <p:nvPr/>
          </p:nvCxnSpPr>
          <p:spPr>
            <a:xfrm>
              <a:off x="1259632" y="4149080"/>
              <a:ext cx="86409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979712" y="4941168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Pass</a:t>
              </a:r>
              <a:endParaRPr kumimoji="1"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796136" y="494116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Yes</a:t>
              </a:r>
              <a:endParaRPr kumimoji="1"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67544" y="4725144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/>
                <a:t>s</a:t>
              </a:r>
              <a:r>
                <a:rPr kumimoji="1" lang="en-US" altLang="zh-CN" dirty="0" smtClean="0"/>
                <a:t>atisfied</a:t>
              </a:r>
              <a:endParaRPr kumimoji="1"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7092280" y="4653136"/>
              <a:ext cx="1152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violation</a:t>
              </a:r>
              <a:endParaRPr kumimoji="1"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5220072" y="551723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No</a:t>
              </a:r>
              <a:endParaRPr kumimoji="1"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923928" y="494116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smtClean="0"/>
                <a:t>Fail</a:t>
              </a:r>
              <a:endParaRPr kumimoji="1"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3995936" y="4437112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i="1" dirty="0" smtClean="0"/>
                <a:t>C</a:t>
              </a:r>
              <a:endParaRPr kumimoji="1" lang="zh-CN" altLang="en-US" i="1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01BB5-AA62-A142-A75E-0DE6C7F97A68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27" name="幻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8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Screen Shot 2015-02-08 at 5.1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4618859" cy="4189834"/>
          </a:xfrm>
          <a:prstGeom prst="rect">
            <a:avLst/>
          </a:prstGeom>
        </p:spPr>
      </p:pic>
      <p:pic>
        <p:nvPicPr>
          <p:cNvPr id="17" name="图片 16" descr="pow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" y="692696"/>
            <a:ext cx="4592836" cy="56535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59632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95736" y="566124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275856" y="3861048"/>
            <a:ext cx="864096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32040" y="2708920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68144" y="501317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860032" y="1772816"/>
            <a:ext cx="3384376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788024" y="2996952"/>
            <a:ext cx="33843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148064" y="3717032"/>
            <a:ext cx="33843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932040" y="4725144"/>
            <a:ext cx="40324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E4EC-0BA3-5049-9C3A-0CDCBD653EEB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5180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Screen Shot 2015-02-08 at 5.1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4618859" cy="4189834"/>
          </a:xfrm>
          <a:prstGeom prst="rect">
            <a:avLst/>
          </a:prstGeom>
        </p:spPr>
      </p:pic>
      <p:pic>
        <p:nvPicPr>
          <p:cNvPr id="19" name="图片 18" descr="pow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" y="692696"/>
            <a:ext cx="4592836" cy="56535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3728" y="566124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275856" y="3861048"/>
            <a:ext cx="864096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32040" y="278092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68144" y="501317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5580112" y="1268760"/>
            <a:ext cx="211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 smtClean="0">
                <a:solidFill>
                  <a:srgbClr val="FF0000"/>
                </a:solidFill>
              </a:rPr>
              <a:t>Init.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flag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as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false</a:t>
            </a:r>
            <a:endParaRPr kumimoji="1"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860032" y="2996952"/>
            <a:ext cx="33843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076056" y="3717032"/>
            <a:ext cx="33843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60032" y="4653136"/>
            <a:ext cx="40324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8E2EA-CBCE-544C-BC33-48FCAC9875C1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2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Screen Shot 2015-02-08 at 5.1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4618859" cy="4189834"/>
          </a:xfrm>
          <a:prstGeom prst="rect">
            <a:avLst/>
          </a:prstGeom>
        </p:spPr>
      </p:pic>
      <p:pic>
        <p:nvPicPr>
          <p:cNvPr id="19" name="图片 18" descr="pow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" y="692696"/>
            <a:ext cx="4592836" cy="56535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 flipV="1">
            <a:off x="1187624" y="2924944"/>
            <a:ext cx="86409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3728" y="566124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275856" y="3861048"/>
            <a:ext cx="864096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32040" y="278092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68144" y="501317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5308613" y="2348880"/>
            <a:ext cx="3486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set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flag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true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after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definition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48064" y="3717032"/>
            <a:ext cx="3384376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860032" y="4653136"/>
            <a:ext cx="40324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2406-5689-0748-8743-B2BC781FB46A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6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Screen Shot 2015-02-08 at 5.1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4618859" cy="4189834"/>
          </a:xfrm>
          <a:prstGeom prst="rect">
            <a:avLst/>
          </a:prstGeom>
        </p:spPr>
      </p:pic>
      <p:pic>
        <p:nvPicPr>
          <p:cNvPr id="18" name="图片 17" descr="pow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" y="692696"/>
            <a:ext cx="4592836" cy="56535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525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5616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3728" y="566124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275856" y="3861048"/>
            <a:ext cx="864096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32040" y="278092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68144" y="501317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50337" y="4221088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set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flag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false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after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all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redefinitions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932040" y="4653136"/>
            <a:ext cx="4032448" cy="2880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4AD8-BB78-5E48-B507-9D039B89ACB3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6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Screen Shot 2015-02-08 at 5.1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4618859" cy="4189834"/>
          </a:xfrm>
          <a:prstGeom prst="rect">
            <a:avLst/>
          </a:prstGeom>
        </p:spPr>
      </p:pic>
      <p:pic>
        <p:nvPicPr>
          <p:cNvPr id="18" name="图片 17" descr="powe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" y="692696"/>
            <a:ext cx="4592836" cy="56535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-5253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15616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3728" y="566124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275856" y="3861048"/>
            <a:ext cx="864096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32040" y="278092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68144" y="501317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4850337" y="4221088"/>
            <a:ext cx="425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put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a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checkpoint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guarded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by</a:t>
            </a:r>
            <a:r>
              <a:rPr kumimoji="1" lang="zh-CN" altLang="en-US" dirty="0" smtClean="0">
                <a:solidFill>
                  <a:srgbClr val="FF0000"/>
                </a:solidFill>
              </a:rPr>
              <a:t> Φ </a:t>
            </a:r>
            <a:r>
              <a:rPr kumimoji="1" lang="en-US" altLang="zh-CN" dirty="0" smtClean="0">
                <a:solidFill>
                  <a:srgbClr val="FF0000"/>
                </a:solidFill>
              </a:rPr>
              <a:t>before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use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52B6-029E-384A-9C22-8881E2DA19A7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9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Screen Shot 2015-02-08 at 5.16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4618859" cy="4189834"/>
          </a:xfrm>
          <a:prstGeom prst="rect">
            <a:avLst/>
          </a:prstGeom>
        </p:spPr>
      </p:pic>
      <p:pic>
        <p:nvPicPr>
          <p:cNvPr id="18" name="图片 17" descr="power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80" y="692696"/>
            <a:ext cx="4592836" cy="565358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9975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Revisit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 Example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187624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123728" y="5661248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线箭头连接符 13"/>
          <p:cNvCxnSpPr/>
          <p:nvPr/>
        </p:nvCxnSpPr>
        <p:spPr>
          <a:xfrm>
            <a:off x="3275856" y="3861048"/>
            <a:ext cx="864096" cy="0"/>
          </a:xfrm>
          <a:prstGeom prst="straightConnector1">
            <a:avLst/>
          </a:prstGeom>
          <a:ln w="5715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4932040" y="2780928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868144" y="5013176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458102" y="5373216"/>
            <a:ext cx="468589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 smtClean="0">
                <a:solidFill>
                  <a:srgbClr val="FF0000"/>
                </a:solidFill>
              </a:rPr>
              <a:t>Φ 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kumimoji="1" lang="en-US" altLang="zh-CN" dirty="0" err="1" smtClean="0">
                <a:solidFill>
                  <a:srgbClr val="FF0000"/>
                </a:solidFill>
                <a:sym typeface="Wingdings"/>
              </a:rPr>
              <a:t>cover_flag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==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true</a:t>
            </a:r>
            <a:endParaRPr kumimoji="1" lang="en-US" altLang="zh-CN" dirty="0" smtClean="0">
              <a:solidFill>
                <a:srgbClr val="FF0000"/>
              </a:solidFill>
            </a:endParaRPr>
          </a:p>
          <a:p>
            <a:r>
              <a:rPr kumimoji="1" lang="en-US" altLang="zh-CN" dirty="0" smtClean="0">
                <a:solidFill>
                  <a:srgbClr val="FF0000"/>
                </a:solidFill>
              </a:rPr>
              <a:t>If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the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check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point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is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i="1" dirty="0" smtClean="0">
                <a:solidFill>
                  <a:srgbClr val="FF0000"/>
                </a:solidFill>
              </a:rPr>
              <a:t>reachable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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a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en-US" altLang="zh-CN" i="1" dirty="0" smtClean="0">
                <a:solidFill>
                  <a:srgbClr val="FF0000"/>
                </a:solidFill>
                <a:sym typeface="Wingdings"/>
              </a:rPr>
              <a:t>feasible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pair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Else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  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an</a:t>
            </a:r>
            <a:r>
              <a:rPr kumimoji="1" lang="zh-CN" altLang="en-US" i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en-US" altLang="zh-CN" i="1" dirty="0" smtClean="0">
                <a:solidFill>
                  <a:srgbClr val="FF0000"/>
                </a:solidFill>
                <a:sym typeface="Wingdings"/>
              </a:rPr>
              <a:t>infeasible</a:t>
            </a:r>
            <a:r>
              <a:rPr kumimoji="1" lang="zh-CN" altLang="en-US" i="1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pair</a:t>
            </a:r>
          </a:p>
          <a:p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No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false</a:t>
            </a:r>
            <a:r>
              <a:rPr kumimoji="1" lang="zh-CN" altLang="en-US" dirty="0" smtClean="0">
                <a:solidFill>
                  <a:srgbClr val="FF0000"/>
                </a:solidFill>
                <a:sym typeface="Wingdings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Wingdings"/>
              </a:rPr>
              <a:t>positive.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04048" y="5301208"/>
            <a:ext cx="26560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CC5B0-47CC-6C47-BFB1-699F558D7200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4621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Code Coverage Criterion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en-US" altLang="zh-CN" dirty="0" smtClean="0"/>
              <a:t>ommon </a:t>
            </a:r>
            <a:r>
              <a:rPr lang="en-US" altLang="zh-CN" dirty="0"/>
              <a:t>indicator of code </a:t>
            </a:r>
            <a:r>
              <a:rPr lang="en-US" altLang="zh-CN" dirty="0" smtClean="0"/>
              <a:t>quality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lang="en-US" altLang="zh-CN" dirty="0"/>
              <a:t>Different coverage criteria </a:t>
            </a:r>
            <a:r>
              <a:rPr lang="en-US" altLang="zh-CN" dirty="0" smtClean="0"/>
              <a:t>exist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</a:t>
            </a:r>
          </a:p>
          <a:p>
            <a:pPr lvl="1"/>
            <a:r>
              <a:rPr lang="en-US" altLang="zh-CN" sz="2400" dirty="0" smtClean="0"/>
              <a:t>Control-flow</a:t>
            </a:r>
            <a:r>
              <a:rPr lang="zh-CN" altLang="en-US" sz="2400" dirty="0" smtClean="0"/>
              <a:t>: </a:t>
            </a:r>
            <a:r>
              <a:rPr lang="en-US" altLang="zh-CN" sz="2400" dirty="0" smtClean="0"/>
              <a:t>statement,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branch, logical coverage</a:t>
            </a:r>
          </a:p>
          <a:p>
            <a:pPr lvl="1"/>
            <a:r>
              <a:rPr lang="en-US" altLang="zh-CN" sz="2400" dirty="0" smtClean="0">
                <a:solidFill>
                  <a:srgbClr val="FF0000"/>
                </a:solidFill>
              </a:rPr>
              <a:t>Data</a:t>
            </a:r>
            <a:r>
              <a:rPr lang="zh-CN" altLang="en-US" sz="2400" dirty="0" smtClean="0">
                <a:solidFill>
                  <a:srgbClr val="FF0000"/>
                </a:solidFill>
              </a:rPr>
              <a:t>-</a:t>
            </a:r>
            <a:r>
              <a:rPr lang="en-US" altLang="zh-CN" sz="2400" dirty="0" smtClean="0">
                <a:solidFill>
                  <a:srgbClr val="FF0000"/>
                </a:solidFill>
              </a:rPr>
              <a:t>flow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du-paths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coverage</a:t>
            </a:r>
            <a:endParaRPr lang="en-US" altLang="zh-CN" dirty="0" smtClean="0"/>
          </a:p>
          <a:p>
            <a:endParaRPr kumimoji="1"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CD497-7F97-C049-B228-7EB4087D2368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197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altLang="zh-CN" sz="2400" i="1" dirty="0" smtClean="0"/>
          </a:p>
          <a:p>
            <a:endParaRPr lang="en-US" altLang="zh-CN" sz="2400" i="1" dirty="0"/>
          </a:p>
          <a:p>
            <a:r>
              <a:rPr lang="en-US" altLang="zh-CN" sz="2400" i="1" dirty="0" smtClean="0"/>
              <a:t>RQ</a:t>
            </a:r>
            <a:r>
              <a:rPr lang="zh-CN" altLang="zh-CN" sz="2400" i="1" dirty="0" smtClean="0"/>
              <a:t>1</a:t>
            </a:r>
            <a:r>
              <a:rPr lang="en-US" altLang="zh-CN" sz="2400" i="1" dirty="0" smtClean="0"/>
              <a:t>: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Can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the DSE approach </a:t>
            </a:r>
            <a:r>
              <a:rPr lang="en-US" altLang="zh-CN" sz="2400" i="1" dirty="0"/>
              <a:t>speed up data flow </a:t>
            </a:r>
            <a:r>
              <a:rPr lang="en-US" altLang="zh-CN" sz="2400" i="1" dirty="0" smtClean="0"/>
              <a:t>testing?</a:t>
            </a:r>
            <a:endParaRPr lang="en-US" altLang="zh-CN" sz="2400" dirty="0"/>
          </a:p>
          <a:p>
            <a:endParaRPr lang="en-US" altLang="zh-CN" sz="2400" dirty="0" smtClean="0"/>
          </a:p>
          <a:p>
            <a:pPr lvl="1"/>
            <a:endParaRPr lang="en-US" altLang="zh-CN" sz="2400" dirty="0" smtClean="0"/>
          </a:p>
          <a:p>
            <a:r>
              <a:rPr lang="en-US" altLang="zh-CN" sz="2400" i="1" dirty="0" smtClean="0"/>
              <a:t>RQ2: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How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effective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is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the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combined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approach</a:t>
            </a:r>
            <a:r>
              <a:rPr lang="zh-CN" altLang="en-US" sz="2400" i="1" dirty="0" smtClean="0"/>
              <a:t> </a:t>
            </a:r>
            <a:r>
              <a:rPr lang="en-US" altLang="zh-CN" sz="2400" i="1" dirty="0" smtClean="0"/>
              <a:t>(DSE+CEGAR)?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142BE-207A-2B40-AFF0-09820E013401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43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Subject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Programs</a:t>
            </a:r>
            <a:endParaRPr kumimoji="1"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678675"/>
              </p:ext>
            </p:extLst>
          </p:nvPr>
        </p:nvGraphicFramePr>
        <p:xfrm>
          <a:off x="323528" y="1484784"/>
          <a:ext cx="8496944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6"/>
                <a:gridCol w="2124236"/>
                <a:gridCol w="2124236"/>
                <a:gridCol w="21242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Subject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</a:t>
                      </a:r>
                      <a:r>
                        <a:rPr lang="en-US" altLang="zh-CN" dirty="0" err="1" smtClean="0"/>
                        <a:t>Loc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#DU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Description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 smtClean="0"/>
                        <a:t>tcas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collision avoidance system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replace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pattern matching and substitution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printtokens2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lexical analyzer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smtClean="0"/>
                        <a:t>space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5643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3071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array definition language interpreter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 smtClean="0"/>
                        <a:t>osek_os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5732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engine management system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 smtClean="0"/>
                        <a:t>space_control</a:t>
                      </a:r>
                      <a:endParaRPr lang="zh-CN" alt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8763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1491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/>
                        <a:t>satellite gesture control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3568" y="5733256"/>
            <a:ext cx="6768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f</a:t>
            </a:r>
            <a:r>
              <a:rPr kumimoji="1" lang="en-US" altLang="zh-CN" dirty="0" smtClean="0">
                <a:solidFill>
                  <a:srgbClr val="FF0000"/>
                </a:solidFill>
              </a:rPr>
              <a:t>our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subject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previous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r>
              <a:rPr kumimoji="1" lang="en-US" altLang="zh-CN" dirty="0" smtClean="0">
                <a:solidFill>
                  <a:srgbClr val="FF0000"/>
                </a:solidFill>
              </a:rPr>
              <a:t>wo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real-world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industrial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projects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C3ED7-558E-0F47-97EA-D999FB545C00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077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Search</a:t>
            </a:r>
            <a:r>
              <a:rPr lang="zh-CN" altLang="en-US" dirty="0" smtClean="0"/>
              <a:t> </a:t>
            </a:r>
            <a:r>
              <a:rPr lang="en-US" altLang="zh-CN" dirty="0" smtClean="0"/>
              <a:t>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fontAlgn="t"/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DSE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tool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(CAUT):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CAUT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>
                <a:hlinkClick r:id="rId3"/>
              </a:rPr>
              <a:t>https</a:t>
            </a:r>
            <a:r>
              <a:rPr lang="en-US" altLang="zh-CN" sz="2400" b="1" dirty="0">
                <a:hlinkClick r:id="rId3"/>
              </a:rPr>
              <a:t>://github.com/tingsu/caut-lib</a:t>
            </a:r>
            <a:r>
              <a:rPr lang="en-US" altLang="zh-CN" sz="2400" b="1" dirty="0"/>
              <a:t> </a:t>
            </a:r>
            <a:endParaRPr lang="en-US" altLang="zh-CN" sz="2400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63241"/>
              </p:ext>
            </p:extLst>
          </p:nvPr>
        </p:nvGraphicFramePr>
        <p:xfrm>
          <a:off x="1043608" y="1628800"/>
          <a:ext cx="7200800" cy="3723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0"/>
                <a:gridCol w="3600400"/>
              </a:tblGrid>
              <a:tr h="5191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Search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Strategies</a:t>
                      </a:r>
                      <a:endParaRPr lang="zh-CN" altLang="en-US" dirty="0"/>
                    </a:p>
                  </a:txBody>
                  <a:tcPr/>
                </a:tc>
              </a:tr>
              <a:tr h="5546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Random Input</a:t>
                      </a:r>
                    </a:p>
                  </a:txBody>
                  <a:tcPr/>
                </a:tc>
              </a:tr>
              <a:tr h="5546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RPS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Random Path Search</a:t>
                      </a:r>
                    </a:p>
                  </a:txBody>
                  <a:tcPr/>
                </a:tc>
              </a:tr>
              <a:tr h="55468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CREST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/>
                        <a:t>CFG-directed Search</a:t>
                      </a:r>
                    </a:p>
                  </a:txBody>
                  <a:tcPr/>
                </a:tc>
              </a:tr>
              <a:tr h="5191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KLEE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RP-MD2U search</a:t>
                      </a:r>
                      <a:endParaRPr lang="zh-CN" altLang="en-US" dirty="0"/>
                    </a:p>
                  </a:txBody>
                  <a:tcPr/>
                </a:tc>
              </a:tr>
              <a:tr h="50162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SDGS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Shortest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Distance</a:t>
                      </a:r>
                      <a:r>
                        <a:rPr lang="zh-CN" altLang="en-US" sz="1800" dirty="0" smtClean="0"/>
                        <a:t>-</a:t>
                      </a:r>
                      <a:r>
                        <a:rPr lang="en-US" altLang="zh-CN" sz="1800" dirty="0" smtClean="0"/>
                        <a:t>Guided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Search</a:t>
                      </a:r>
                      <a:endParaRPr lang="zh-CN" altLang="en-US" dirty="0"/>
                    </a:p>
                  </a:txBody>
                  <a:tcPr/>
                </a:tc>
              </a:tr>
              <a:tr h="519124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CPGS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Cut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Point</a:t>
                      </a:r>
                      <a:r>
                        <a:rPr lang="zh-CN" altLang="en-US" sz="1800" dirty="0" smtClean="0"/>
                        <a:t>-</a:t>
                      </a:r>
                      <a:r>
                        <a:rPr lang="en-US" altLang="zh-CN" sz="1800" dirty="0" smtClean="0"/>
                        <a:t>Guided</a:t>
                      </a:r>
                      <a:r>
                        <a:rPr lang="zh-CN" altLang="en-US" sz="1800" dirty="0" smtClean="0"/>
                        <a:t> </a:t>
                      </a:r>
                      <a:r>
                        <a:rPr lang="en-US" altLang="zh-CN" sz="1800" dirty="0" smtClean="0"/>
                        <a:t>Search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E7D34-4C8A-1944-8CC6-1ADA6E04BD8F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27584" y="4797152"/>
            <a:ext cx="7632848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611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RQ1: 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pic>
        <p:nvPicPr>
          <p:cNvPr id="9" name="图片 8" descr="rq1_tim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936994" cy="457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5576" y="594928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</a:t>
            </a:r>
            <a:r>
              <a:rPr kumimoji="1" lang="en-US" altLang="zh-CN" dirty="0" smtClean="0"/>
              <a:t>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strategy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(maximum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30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minutes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</a:t>
            </a:r>
            <a:r>
              <a:rPr kumimoji="1" lang="en-US" altLang="zh-CN" dirty="0"/>
              <a:t>s</a:t>
            </a:r>
            <a:r>
              <a:rPr kumimoji="1" lang="en-US" altLang="zh-CN" dirty="0" smtClean="0"/>
              <a:t>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maximum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20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/>
              <a:t>seconds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pair)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C1343-31E0-2348-B42E-E2FFC131D7F0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031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RQ1: 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Iteration</a:t>
            </a:r>
            <a:endParaRPr kumimoji="1" lang="zh-CN" altLang="en-US" dirty="0"/>
          </a:p>
        </p:txBody>
      </p:sp>
      <p:pic>
        <p:nvPicPr>
          <p:cNvPr id="3" name="图片 2" descr="rq1_iter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936994" cy="4572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15616" y="6021288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number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program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iterations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strategy</a:t>
            </a:r>
            <a:r>
              <a:rPr kumimoji="1" lang="zh-CN" altLang="en-US" dirty="0" smtClean="0"/>
              <a:t>  </a:t>
            </a:r>
            <a:r>
              <a:rPr kumimoji="1" lang="en-US" altLang="zh-CN" dirty="0" smtClean="0"/>
              <a:t>(time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bound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before)</a:t>
            </a:r>
            <a:endParaRPr kumimoji="1" lang="zh-CN" altLang="en-US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4F04B-86E5-0443-81E8-AFECF405CD66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8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RQ1: 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Coverage</a:t>
            </a:r>
            <a:endParaRPr kumimoji="1" lang="zh-CN" altLang="en-US" dirty="0"/>
          </a:p>
        </p:txBody>
      </p:sp>
      <p:pic>
        <p:nvPicPr>
          <p:cNvPr id="3" name="图片 2" descr="rq1_cover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12776"/>
            <a:ext cx="7936992" cy="4572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1600" y="609329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-use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criterion)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strategy</a:t>
            </a:r>
            <a:r>
              <a:rPr kumimoji="1" lang="zh-CN" altLang="en-US" dirty="0" smtClean="0"/>
              <a:t>  </a:t>
            </a:r>
            <a:endParaRPr kumimoji="1"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17DB-436C-184E-AE27-32B477D3A5EE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98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0299"/>
              </p:ext>
            </p:extLst>
          </p:nvPr>
        </p:nvGraphicFramePr>
        <p:xfrm>
          <a:off x="1043608" y="1628800"/>
          <a:ext cx="7272809" cy="3324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224"/>
                <a:gridCol w="2350852"/>
                <a:gridCol w="2905733"/>
              </a:tblGrid>
              <a:tr h="4680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Approaches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Tool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Link</a:t>
                      </a:r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CAUT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https://github.com/tingsu/caut-lib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CEGAR1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dirty="0" smtClean="0"/>
                        <a:t>BLAST</a:t>
                      </a:r>
                      <a:r>
                        <a:rPr kumimoji="1" lang="zh-CN" altLang="en-US" dirty="0" smtClean="0"/>
                        <a:t> </a:t>
                      </a:r>
                      <a:r>
                        <a:rPr kumimoji="1" lang="en-US" altLang="zh-CN" dirty="0" smtClean="0"/>
                        <a:t>2.7.2</a:t>
                      </a:r>
                      <a:r>
                        <a:rPr kumimoji="1" lang="zh-CN" altLang="en-US" dirty="0" smtClean="0"/>
                        <a:t> </a:t>
                      </a:r>
                      <a:endParaRPr kumimoji="1"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http://forge.ispras.ru/projects/blast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kumimoji="1" lang="en-US" altLang="zh-CN" i="0" dirty="0" smtClean="0"/>
                        <a:t>CEGAR2</a:t>
                      </a:r>
                      <a:endParaRPr lang="zh-CN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 err="1" smtClean="0"/>
                        <a:t>CPAchecker</a:t>
                      </a:r>
                      <a:r>
                        <a:rPr kumimoji="1" lang="zh-CN" altLang="en-US" dirty="0" smtClean="0"/>
                        <a:t> </a:t>
                      </a:r>
                      <a:r>
                        <a:rPr kumimoji="1" lang="en-US" altLang="zh-CN" dirty="0" smtClean="0"/>
                        <a:t>1.3.4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http://cpachecker.sosy-lab.org/</a:t>
                      </a: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zh-CN" dirty="0" smtClean="0">
                        <a:effectLst/>
                      </a:endParaRPr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kumimoji="1" lang="en-US" altLang="zh-CN" i="1" dirty="0" smtClean="0"/>
                        <a:t>DSE+CEGAR1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CAUT</a:t>
                      </a:r>
                      <a:r>
                        <a:rPr kumimoji="1" lang="zh-CN" altLang="en-US" dirty="0" smtClean="0"/>
                        <a:t> </a:t>
                      </a:r>
                      <a:r>
                        <a:rPr kumimoji="1" lang="en-US" altLang="zh-CN" dirty="0" smtClean="0"/>
                        <a:t>+</a:t>
                      </a:r>
                      <a:r>
                        <a:rPr kumimoji="1" lang="zh-CN" altLang="en-US" dirty="0" smtClean="0"/>
                        <a:t> </a:t>
                      </a:r>
                      <a:r>
                        <a:rPr kumimoji="1" lang="en-US" altLang="zh-CN" dirty="0" smtClean="0"/>
                        <a:t>BLAST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468052">
                <a:tc>
                  <a:txBody>
                    <a:bodyPr/>
                    <a:lstStyle/>
                    <a:p>
                      <a:r>
                        <a:rPr kumimoji="1" lang="en-US" altLang="zh-CN" i="1" dirty="0" smtClean="0"/>
                        <a:t>DSE+CEGAR2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dirty="0" smtClean="0"/>
                        <a:t>CAUT</a:t>
                      </a:r>
                      <a:r>
                        <a:rPr kumimoji="1" lang="zh-CN" altLang="en-US" dirty="0" smtClean="0"/>
                        <a:t> </a:t>
                      </a:r>
                      <a:r>
                        <a:rPr kumimoji="1" lang="en-US" altLang="zh-CN" dirty="0" smtClean="0"/>
                        <a:t>+</a:t>
                      </a:r>
                      <a:r>
                        <a:rPr kumimoji="1" lang="zh-CN" altLang="en-US" dirty="0" smtClean="0"/>
                        <a:t> </a:t>
                      </a:r>
                      <a:r>
                        <a:rPr kumimoji="1" lang="en-US" altLang="zh-CN" dirty="0" err="1" smtClean="0"/>
                        <a:t>CPAchecker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1115616" y="537321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two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state-of-the-art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CEGAR-based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checker: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BLAST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CPAchecker</a:t>
            </a:r>
            <a:endParaRPr kumimoji="1"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C8D7-22B7-2344-9CC5-A7EDEF00FBBE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1" name="幻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02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endParaRPr kumimoji="1" lang="zh-CN" altLang="en-US" dirty="0"/>
          </a:p>
        </p:txBody>
      </p:sp>
      <p:pic>
        <p:nvPicPr>
          <p:cNvPr id="6" name="图片 5" descr="rq2_total_tim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7936992" cy="4572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15616" y="594928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total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(maximum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120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seconds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pair)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CF05A-A0E8-E54E-84C3-A949FACB05BE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40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RQ2: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Coverage</a:t>
            </a:r>
            <a:endParaRPr kumimoji="1" lang="zh-CN" altLang="en-US" dirty="0"/>
          </a:p>
        </p:txBody>
      </p:sp>
      <p:pic>
        <p:nvPicPr>
          <p:cNvPr id="4" name="图片 3" descr="rq2_coverag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936991" cy="45720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115616" y="5949280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data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flow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each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instance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(all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def</a:t>
            </a:r>
            <a:r>
              <a:rPr kumimoji="1" lang="en-US" altLang="zh-CN" dirty="0" smtClean="0"/>
              <a:t>-use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coverage)</a:t>
            </a:r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D272-ED90-2E4A-A562-0C05F47B3EC7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2278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The enhanced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DSE-based approach greatly</a:t>
            </a:r>
            <a:r>
              <a:rPr lang="zh-CN" altLang="en-US" dirty="0" smtClean="0"/>
              <a:t> </a:t>
            </a:r>
            <a:r>
              <a:rPr lang="en-US" altLang="zh-CN" dirty="0" smtClean="0"/>
              <a:t>speeds </a:t>
            </a:r>
            <a:r>
              <a:rPr lang="en-US" altLang="zh-CN" dirty="0"/>
              <a:t>up </a:t>
            </a:r>
            <a:r>
              <a:rPr lang="en-US" altLang="zh-CN" dirty="0" smtClean="0"/>
              <a:t>DFT</a:t>
            </a:r>
            <a:endParaRPr lang="en-US" altLang="zh-CN" dirty="0"/>
          </a:p>
          <a:p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combined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approach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(</a:t>
            </a:r>
            <a:r>
              <a:rPr lang="en-US" altLang="zh-CN" sz="3200" dirty="0" smtClean="0">
                <a:solidFill>
                  <a:srgbClr val="FF0000"/>
                </a:solidFill>
              </a:rPr>
              <a:t>DSE+CEGAR</a:t>
            </a:r>
            <a:r>
              <a:rPr lang="en-US" altLang="zh-CN" sz="3200" dirty="0" smtClean="0"/>
              <a:t>)</a:t>
            </a:r>
            <a:r>
              <a:rPr lang="zh-CN" altLang="en-US" sz="3200" dirty="0" smtClean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 smtClean="0"/>
              <a:t>effective.</a:t>
            </a:r>
          </a:p>
          <a:p>
            <a:pPr marL="742950" lvl="2" indent="-342900"/>
            <a:r>
              <a:rPr lang="en-US" altLang="zh-CN" dirty="0" smtClean="0"/>
              <a:t>DSE</a:t>
            </a:r>
            <a:r>
              <a:rPr lang="zh-CN" altLang="en-US" dirty="0" smtClean="0"/>
              <a:t> </a:t>
            </a:r>
            <a:r>
              <a:rPr lang="en-US" altLang="zh-CN" dirty="0" smtClean="0"/>
              <a:t>covers </a:t>
            </a:r>
            <a:r>
              <a:rPr lang="en-US" altLang="zh-CN" i="1" dirty="0">
                <a:solidFill>
                  <a:srgbClr val="FF0000"/>
                </a:solidFill>
              </a:rPr>
              <a:t>feasible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pairs</a:t>
            </a:r>
          </a:p>
          <a:p>
            <a:pPr marL="742950" lvl="2" indent="-342900"/>
            <a:r>
              <a:rPr lang="en-US" altLang="zh-CN" dirty="0" smtClean="0"/>
              <a:t>CEGAR</a:t>
            </a:r>
            <a:r>
              <a:rPr lang="zh-CN" altLang="en-US" dirty="0" smtClean="0"/>
              <a:t> </a:t>
            </a:r>
            <a:r>
              <a:rPr lang="en-US" altLang="zh-CN" dirty="0" smtClean="0"/>
              <a:t>weeds</a:t>
            </a:r>
            <a:r>
              <a:rPr lang="zh-CN" altLang="en-US" dirty="0" smtClean="0"/>
              <a:t> </a:t>
            </a:r>
            <a:r>
              <a:rPr lang="en-US" altLang="zh-CN" dirty="0"/>
              <a:t>out </a:t>
            </a:r>
            <a:r>
              <a:rPr lang="en-US" altLang="zh-CN" i="1" dirty="0">
                <a:solidFill>
                  <a:srgbClr val="FF0000"/>
                </a:solidFill>
              </a:rPr>
              <a:t>infeasible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pairs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1634-9ACD-5446-9028-3671EAF4D48A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78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Flow </a:t>
            </a:r>
            <a:r>
              <a:rPr lang="en-US" altLang="zh-CN" dirty="0" smtClean="0"/>
              <a:t>Testing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(Herman</a:t>
            </a:r>
            <a:r>
              <a:rPr lang="zh-CN" altLang="en-US" dirty="0" smtClean="0"/>
              <a:t> </a:t>
            </a:r>
            <a:r>
              <a:rPr lang="en-US" altLang="zh-CN" dirty="0" smtClean="0"/>
              <a:t>1976)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Flow </a:t>
            </a:r>
            <a:r>
              <a:rPr lang="en-US" altLang="zh-CN" dirty="0"/>
              <a:t>of </a:t>
            </a:r>
            <a:r>
              <a:rPr lang="en-US" altLang="zh-CN" dirty="0">
                <a:solidFill>
                  <a:srgbClr val="FF0000"/>
                </a:solidFill>
              </a:rPr>
              <a:t>data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i="1" dirty="0"/>
              <a:t>i.e. </a:t>
            </a: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interactions</a:t>
            </a:r>
            <a:r>
              <a:rPr lang="en-US" altLang="zh-CN" dirty="0"/>
              <a:t> between </a:t>
            </a:r>
            <a:r>
              <a:rPr lang="en-US" altLang="zh-CN" dirty="0" smtClean="0"/>
              <a:t>variable definitions </a:t>
            </a:r>
            <a:r>
              <a:rPr lang="en-US" altLang="zh-CN" dirty="0"/>
              <a:t>and </a:t>
            </a:r>
            <a:r>
              <a:rPr lang="en-US" altLang="zh-CN" dirty="0" smtClean="0"/>
              <a:t>uses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 smtClean="0"/>
              <a:t>Verify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correctness</a:t>
            </a:r>
            <a:r>
              <a:rPr lang="en-US" altLang="zh-CN" dirty="0"/>
              <a:t> of defined variable </a:t>
            </a:r>
            <a:r>
              <a:rPr lang="en-US" altLang="zh-CN" dirty="0" smtClean="0"/>
              <a:t>values</a:t>
            </a:r>
            <a:r>
              <a:rPr lang="zh-CN" altLang="zh-CN" dirty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corresponding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uses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E2DE8-DFBB-5A48-AD72-8D644D344BF1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47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Related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Random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Search-based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Collateral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Coverage-based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Testing,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Model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Checking</a:t>
            </a:r>
            <a:r>
              <a:rPr kumimoji="1" lang="zh-CN" altLang="en-US" dirty="0" smtClean="0"/>
              <a:t>-</a:t>
            </a:r>
            <a:r>
              <a:rPr kumimoji="1" lang="en-US" altLang="zh-CN" dirty="0" smtClean="0"/>
              <a:t>based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approach,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…</a:t>
            </a:r>
            <a:endParaRPr kumimoji="1" lang="zh-CN" altLang="en-US" dirty="0"/>
          </a:p>
        </p:txBody>
      </p:sp>
      <p:pic>
        <p:nvPicPr>
          <p:cNvPr id="4" name="图片 3" descr="publication_by_year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284984"/>
            <a:ext cx="8089900" cy="27559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763688" y="3861048"/>
            <a:ext cx="6336704" cy="1080120"/>
          </a:xfrm>
          <a:prstGeom prst="rect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smtClean="0">
                <a:solidFill>
                  <a:schemeClr val="tx1"/>
                </a:solidFill>
              </a:rPr>
              <a:t>Ting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Su,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Ke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Wu,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Weikai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Miao,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Geguang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Pu</a:t>
            </a:r>
            <a:r>
              <a:rPr kumimoji="1" lang="en-US" altLang="zh-CN" dirty="0" smtClean="0">
                <a:solidFill>
                  <a:schemeClr val="tx1"/>
                </a:solidFill>
              </a:rPr>
              <a:t>,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 err="1" smtClean="0">
                <a:solidFill>
                  <a:schemeClr val="tx1"/>
                </a:solidFill>
              </a:rPr>
              <a:t>Jifeng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He,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Yuting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Chen,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err="1" smtClean="0">
                <a:solidFill>
                  <a:schemeClr val="tx1"/>
                </a:solidFill>
              </a:rPr>
              <a:t>Zhendong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Su,</a:t>
            </a:r>
          </a:p>
          <a:p>
            <a:pPr algn="ctr"/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“A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Survey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on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Data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Flow</a:t>
            </a:r>
            <a:r>
              <a:rPr kumimoji="1" lang="zh-CN" altLang="en-US" dirty="0" smtClean="0">
                <a:solidFill>
                  <a:schemeClr val="tx1"/>
                </a:solidFill>
              </a:rPr>
              <a:t> </a:t>
            </a:r>
            <a:r>
              <a:rPr kumimoji="1" lang="en-US" altLang="zh-CN" dirty="0" smtClean="0">
                <a:solidFill>
                  <a:schemeClr val="tx1"/>
                </a:solidFill>
              </a:rPr>
              <a:t>Testing”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hlinkClick r:id="rId4"/>
              </a:rPr>
              <a:t>https://tingsu.github.io/files/dft-</a:t>
            </a:r>
            <a:r>
              <a:rPr kumimoji="1" lang="en-US" altLang="zh-CN" dirty="0" smtClean="0">
                <a:solidFill>
                  <a:schemeClr val="tx1"/>
                </a:solidFill>
                <a:hlinkClick r:id="rId4"/>
              </a:rPr>
              <a:t>survey.pdf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 algn="ctr"/>
            <a:endParaRPr kumimoji="1"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694EE-CEDB-EC4D-B62F-94D4937A7F04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0" name="幻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0860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kumimoji="1" lang="en-US" altLang="zh-CN" dirty="0" smtClean="0"/>
          </a:p>
          <a:p>
            <a:pPr marL="0" indent="0" algn="ctr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b="1" i="1" dirty="0" smtClean="0"/>
              <a:t>Thank</a:t>
            </a:r>
            <a:r>
              <a:rPr kumimoji="1" lang="zh-CN" altLang="en-US" b="1" i="1" dirty="0" smtClean="0"/>
              <a:t> </a:t>
            </a:r>
            <a:r>
              <a:rPr kumimoji="1" lang="en-US" altLang="zh-CN" b="1" i="1" dirty="0" smtClean="0"/>
              <a:t>You!</a:t>
            </a:r>
          </a:p>
          <a:p>
            <a:pPr algn="ctr"/>
            <a:endParaRPr kumimoji="1" lang="en-US" altLang="zh-CN" b="1" i="1" dirty="0"/>
          </a:p>
          <a:p>
            <a:pPr marL="0" indent="0" algn="ctr">
              <a:buNone/>
            </a:pPr>
            <a:r>
              <a:rPr kumimoji="1" lang="en-US" altLang="zh-CN" b="1" i="1" dirty="0" smtClean="0"/>
              <a:t>Questions?</a:t>
            </a:r>
            <a:endParaRPr kumimoji="1" lang="zh-CN" altLang="en-US" b="1" i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91DD2-F2D0-0347-A1D0-F836CC24E1FE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14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648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4048" y="1268760"/>
            <a:ext cx="4042792" cy="4525963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/>
              <a:t>c</a:t>
            </a:r>
            <a:r>
              <a:rPr kumimoji="1" lang="en-US" altLang="zh-CN" sz="2400" dirty="0" smtClean="0"/>
              <a:t>ompute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x^y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/>
              <a:t>d</a:t>
            </a:r>
            <a:r>
              <a:rPr kumimoji="1" lang="en-US" altLang="zh-CN" sz="2400" dirty="0" smtClean="0"/>
              <a:t>efinition</a:t>
            </a:r>
          </a:p>
          <a:p>
            <a:r>
              <a:rPr kumimoji="1" lang="en-US" altLang="zh-CN" sz="2400" dirty="0" smtClean="0"/>
              <a:t>use</a:t>
            </a:r>
          </a:p>
          <a:p>
            <a:r>
              <a:rPr kumimoji="1" lang="en-US" altLang="zh-CN" sz="2400" dirty="0" err="1" smtClean="0"/>
              <a:t>def</a:t>
            </a:r>
            <a:r>
              <a:rPr kumimoji="1" lang="en-US" altLang="zh-CN" sz="2400" dirty="0" smtClean="0"/>
              <a:t>-use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pair,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du1(l_8,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l_17,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res)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err="1" smtClean="0"/>
              <a:t>Def</a:t>
            </a:r>
            <a:r>
              <a:rPr kumimoji="1" lang="en-US" altLang="zh-CN" sz="2400" dirty="0" smtClean="0"/>
              <a:t>-clear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path</a:t>
            </a:r>
          </a:p>
          <a:p>
            <a:pPr marL="0" indent="0">
              <a:buNone/>
            </a:pPr>
            <a:endParaRPr kumimoji="1" lang="en-US" altLang="zh-CN" sz="2400" dirty="0" smtClean="0"/>
          </a:p>
          <a:p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 smtClean="0"/>
              <a:t> </a:t>
            </a:r>
          </a:p>
        </p:txBody>
      </p:sp>
      <p:pic>
        <p:nvPicPr>
          <p:cNvPr id="10" name="图片 9" descr="pow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4592836" cy="5653589"/>
          </a:xfrm>
          <a:prstGeom prst="rect">
            <a:avLst/>
          </a:prstGeom>
        </p:spPr>
      </p:pic>
      <p:cxnSp>
        <p:nvCxnSpPr>
          <p:cNvPr id="24" name="直线箭头连接符 23"/>
          <p:cNvCxnSpPr/>
          <p:nvPr/>
        </p:nvCxnSpPr>
        <p:spPr>
          <a:xfrm>
            <a:off x="2123728" y="3212976"/>
            <a:ext cx="936104" cy="1800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475656" y="2924944"/>
            <a:ext cx="93610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059832" y="5373216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2" name="直线箭头连接符 11"/>
          <p:cNvCxnSpPr/>
          <p:nvPr/>
        </p:nvCxnSpPr>
        <p:spPr>
          <a:xfrm flipV="1">
            <a:off x="3563888" y="2780928"/>
            <a:ext cx="1656184" cy="23042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5364088" y="2132856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3" name="直线箭头连接符 12"/>
          <p:cNvCxnSpPr/>
          <p:nvPr/>
        </p:nvCxnSpPr>
        <p:spPr>
          <a:xfrm flipV="1">
            <a:off x="2627784" y="2348880"/>
            <a:ext cx="2448272" cy="720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364088" y="3356992"/>
            <a:ext cx="237626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5364088" y="2564904"/>
            <a:ext cx="136815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DC851-121D-7140-9628-DA4736830DCA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6" name="幻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317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1" grpId="1" animBg="1"/>
      <p:bldP spid="22" grpId="0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An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32040" y="1268761"/>
            <a:ext cx="4042792" cy="3456384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/>
              <a:t>c</a:t>
            </a:r>
            <a:r>
              <a:rPr kumimoji="1" lang="en-US" altLang="zh-CN" sz="2400" dirty="0" smtClean="0"/>
              <a:t>ompute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x^y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definition,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use,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def</a:t>
            </a:r>
            <a:r>
              <a:rPr kumimoji="1" lang="en-US" altLang="zh-CN" sz="2400" dirty="0" smtClean="0"/>
              <a:t>-use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pair,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/>
              <a:t>du1(l_8,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l_17,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res)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err="1"/>
              <a:t>def</a:t>
            </a:r>
            <a:r>
              <a:rPr kumimoji="1" lang="en-US" altLang="zh-CN" sz="2400" dirty="0"/>
              <a:t>-clear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path</a:t>
            </a:r>
          </a:p>
          <a:p>
            <a:endParaRPr kumimoji="1" lang="en-US" altLang="zh-CN" sz="2400" dirty="0" smtClean="0"/>
          </a:p>
          <a:p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 smtClean="0"/>
          </a:p>
        </p:txBody>
      </p:sp>
      <p:pic>
        <p:nvPicPr>
          <p:cNvPr id="14" name="图片 13" descr="pow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4592836" cy="56535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5656" y="2852936"/>
            <a:ext cx="10081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任意形状 9"/>
          <p:cNvSpPr/>
          <p:nvPr/>
        </p:nvSpPr>
        <p:spPr>
          <a:xfrm>
            <a:off x="1187624" y="3068960"/>
            <a:ext cx="864096" cy="2448272"/>
          </a:xfrm>
          <a:custGeom>
            <a:avLst/>
            <a:gdLst>
              <a:gd name="connsiteX0" fmla="*/ 181415 w 851254"/>
              <a:gd name="connsiteY0" fmla="*/ 0 h 1981859"/>
              <a:gd name="connsiteX1" fmla="*/ 55820 w 851254"/>
              <a:gd name="connsiteY1" fmla="*/ 41870 h 1981859"/>
              <a:gd name="connsiteX2" fmla="*/ 27910 w 851254"/>
              <a:gd name="connsiteY2" fmla="*/ 83741 h 1981859"/>
              <a:gd name="connsiteX3" fmla="*/ 0 w 851254"/>
              <a:gd name="connsiteY3" fmla="*/ 167481 h 1981859"/>
              <a:gd name="connsiteX4" fmla="*/ 27910 w 851254"/>
              <a:gd name="connsiteY4" fmla="*/ 628054 h 1981859"/>
              <a:gd name="connsiteX5" fmla="*/ 55820 w 851254"/>
              <a:gd name="connsiteY5" fmla="*/ 711794 h 1981859"/>
              <a:gd name="connsiteX6" fmla="*/ 69775 w 851254"/>
              <a:gd name="connsiteY6" fmla="*/ 753665 h 1981859"/>
              <a:gd name="connsiteX7" fmla="*/ 83730 w 851254"/>
              <a:gd name="connsiteY7" fmla="*/ 795535 h 1981859"/>
              <a:gd name="connsiteX8" fmla="*/ 125595 w 851254"/>
              <a:gd name="connsiteY8" fmla="*/ 907189 h 1981859"/>
              <a:gd name="connsiteX9" fmla="*/ 167460 w 851254"/>
              <a:gd name="connsiteY9" fmla="*/ 921146 h 1981859"/>
              <a:gd name="connsiteX10" fmla="*/ 209324 w 851254"/>
              <a:gd name="connsiteY10" fmla="*/ 949059 h 1981859"/>
              <a:gd name="connsiteX11" fmla="*/ 265144 w 851254"/>
              <a:gd name="connsiteY11" fmla="*/ 1032800 h 1981859"/>
              <a:gd name="connsiteX12" fmla="*/ 209324 w 851254"/>
              <a:gd name="connsiteY12" fmla="*/ 1116540 h 1981859"/>
              <a:gd name="connsiteX13" fmla="*/ 195369 w 851254"/>
              <a:gd name="connsiteY13" fmla="*/ 1158411 h 1981859"/>
              <a:gd name="connsiteX14" fmla="*/ 265144 w 851254"/>
              <a:gd name="connsiteY14" fmla="*/ 1242151 h 1981859"/>
              <a:gd name="connsiteX15" fmla="*/ 362829 w 851254"/>
              <a:gd name="connsiteY15" fmla="*/ 1270065 h 1981859"/>
              <a:gd name="connsiteX16" fmla="*/ 502379 w 851254"/>
              <a:gd name="connsiteY16" fmla="*/ 1297978 h 1981859"/>
              <a:gd name="connsiteX17" fmla="*/ 460514 w 851254"/>
              <a:gd name="connsiteY17" fmla="*/ 1325892 h 1981859"/>
              <a:gd name="connsiteX18" fmla="*/ 432604 w 851254"/>
              <a:gd name="connsiteY18" fmla="*/ 1367762 h 1981859"/>
              <a:gd name="connsiteX19" fmla="*/ 390739 w 851254"/>
              <a:gd name="connsiteY19" fmla="*/ 1381719 h 1981859"/>
              <a:gd name="connsiteX20" fmla="*/ 320964 w 851254"/>
              <a:gd name="connsiteY20" fmla="*/ 1451502 h 1981859"/>
              <a:gd name="connsiteX21" fmla="*/ 279099 w 851254"/>
              <a:gd name="connsiteY21" fmla="*/ 1535243 h 1981859"/>
              <a:gd name="connsiteX22" fmla="*/ 307009 w 851254"/>
              <a:gd name="connsiteY22" fmla="*/ 1632940 h 1981859"/>
              <a:gd name="connsiteX23" fmla="*/ 348874 w 851254"/>
              <a:gd name="connsiteY23" fmla="*/ 1660854 h 1981859"/>
              <a:gd name="connsiteX24" fmla="*/ 404694 w 851254"/>
              <a:gd name="connsiteY24" fmla="*/ 1744594 h 1981859"/>
              <a:gd name="connsiteX25" fmla="*/ 572154 w 851254"/>
              <a:gd name="connsiteY25" fmla="*/ 1856248 h 1981859"/>
              <a:gd name="connsiteX26" fmla="*/ 614019 w 851254"/>
              <a:gd name="connsiteY26" fmla="*/ 1884162 h 1981859"/>
              <a:gd name="connsiteX27" fmla="*/ 655884 w 851254"/>
              <a:gd name="connsiteY27" fmla="*/ 1898119 h 1981859"/>
              <a:gd name="connsiteX28" fmla="*/ 697749 w 851254"/>
              <a:gd name="connsiteY28" fmla="*/ 1926032 h 1981859"/>
              <a:gd name="connsiteX29" fmla="*/ 781479 w 851254"/>
              <a:gd name="connsiteY29" fmla="*/ 1953946 h 1981859"/>
              <a:gd name="connsiteX30" fmla="*/ 823344 w 851254"/>
              <a:gd name="connsiteY30" fmla="*/ 1967902 h 1981859"/>
              <a:gd name="connsiteX31" fmla="*/ 851254 w 851254"/>
              <a:gd name="connsiteY31" fmla="*/ 1981859 h 198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1254" h="1981859">
                <a:moveTo>
                  <a:pt x="181415" y="0"/>
                </a:moveTo>
                <a:cubicBezTo>
                  <a:pt x="125280" y="9357"/>
                  <a:pt x="95063" y="2622"/>
                  <a:pt x="55820" y="41870"/>
                </a:cubicBezTo>
                <a:cubicBezTo>
                  <a:pt x="43960" y="53731"/>
                  <a:pt x="34722" y="68413"/>
                  <a:pt x="27910" y="83741"/>
                </a:cubicBezTo>
                <a:cubicBezTo>
                  <a:pt x="15962" y="110629"/>
                  <a:pt x="0" y="167481"/>
                  <a:pt x="0" y="167481"/>
                </a:cubicBezTo>
                <a:cubicBezTo>
                  <a:pt x="1164" y="193098"/>
                  <a:pt x="12265" y="539391"/>
                  <a:pt x="27910" y="628054"/>
                </a:cubicBezTo>
                <a:cubicBezTo>
                  <a:pt x="33023" y="657029"/>
                  <a:pt x="46517" y="683881"/>
                  <a:pt x="55820" y="711794"/>
                </a:cubicBezTo>
                <a:lnTo>
                  <a:pt x="69775" y="753665"/>
                </a:lnTo>
                <a:cubicBezTo>
                  <a:pt x="74427" y="767622"/>
                  <a:pt x="80845" y="781109"/>
                  <a:pt x="83730" y="795535"/>
                </a:cubicBezTo>
                <a:cubicBezTo>
                  <a:pt x="91294" y="833361"/>
                  <a:pt x="91372" y="879807"/>
                  <a:pt x="125595" y="907189"/>
                </a:cubicBezTo>
                <a:cubicBezTo>
                  <a:pt x="137081" y="916379"/>
                  <a:pt x="154303" y="914567"/>
                  <a:pt x="167460" y="921146"/>
                </a:cubicBezTo>
                <a:cubicBezTo>
                  <a:pt x="182461" y="928647"/>
                  <a:pt x="195369" y="939755"/>
                  <a:pt x="209324" y="949059"/>
                </a:cubicBezTo>
                <a:cubicBezTo>
                  <a:pt x="227931" y="976973"/>
                  <a:pt x="283751" y="1004886"/>
                  <a:pt x="265144" y="1032800"/>
                </a:cubicBezTo>
                <a:lnTo>
                  <a:pt x="209324" y="1116540"/>
                </a:lnTo>
                <a:cubicBezTo>
                  <a:pt x="204672" y="1130497"/>
                  <a:pt x="193289" y="1143847"/>
                  <a:pt x="195369" y="1158411"/>
                </a:cubicBezTo>
                <a:cubicBezTo>
                  <a:pt x="201658" y="1202443"/>
                  <a:pt x="229445" y="1224299"/>
                  <a:pt x="265144" y="1242151"/>
                </a:cubicBezTo>
                <a:cubicBezTo>
                  <a:pt x="287451" y="1253306"/>
                  <a:pt x="341962" y="1264102"/>
                  <a:pt x="362829" y="1270065"/>
                </a:cubicBezTo>
                <a:cubicBezTo>
                  <a:pt x="460249" y="1297902"/>
                  <a:pt x="335681" y="1274161"/>
                  <a:pt x="502379" y="1297978"/>
                </a:cubicBezTo>
                <a:cubicBezTo>
                  <a:pt x="488424" y="1307283"/>
                  <a:pt x="472373" y="1314031"/>
                  <a:pt x="460514" y="1325892"/>
                </a:cubicBezTo>
                <a:cubicBezTo>
                  <a:pt x="448654" y="1337753"/>
                  <a:pt x="445701" y="1357283"/>
                  <a:pt x="432604" y="1367762"/>
                </a:cubicBezTo>
                <a:cubicBezTo>
                  <a:pt x="421118" y="1376952"/>
                  <a:pt x="404694" y="1377067"/>
                  <a:pt x="390739" y="1381719"/>
                </a:cubicBezTo>
                <a:cubicBezTo>
                  <a:pt x="316308" y="1493379"/>
                  <a:pt x="414001" y="1358453"/>
                  <a:pt x="320964" y="1451502"/>
                </a:cubicBezTo>
                <a:cubicBezTo>
                  <a:pt x="293912" y="1478557"/>
                  <a:pt x="290448" y="1501191"/>
                  <a:pt x="279099" y="1535243"/>
                </a:cubicBezTo>
                <a:cubicBezTo>
                  <a:pt x="280011" y="1538890"/>
                  <a:pt x="299729" y="1623839"/>
                  <a:pt x="307009" y="1632940"/>
                </a:cubicBezTo>
                <a:cubicBezTo>
                  <a:pt x="317486" y="1646038"/>
                  <a:pt x="334919" y="1651549"/>
                  <a:pt x="348874" y="1660854"/>
                </a:cubicBezTo>
                <a:cubicBezTo>
                  <a:pt x="367481" y="1688767"/>
                  <a:pt x="376783" y="1725984"/>
                  <a:pt x="404694" y="1744594"/>
                </a:cubicBezTo>
                <a:lnTo>
                  <a:pt x="572154" y="1856248"/>
                </a:lnTo>
                <a:cubicBezTo>
                  <a:pt x="586109" y="1865553"/>
                  <a:pt x="598107" y="1878857"/>
                  <a:pt x="614019" y="1884162"/>
                </a:cubicBezTo>
                <a:cubicBezTo>
                  <a:pt x="627974" y="1888814"/>
                  <a:pt x="642727" y="1891540"/>
                  <a:pt x="655884" y="1898119"/>
                </a:cubicBezTo>
                <a:cubicBezTo>
                  <a:pt x="670885" y="1905621"/>
                  <a:pt x="682423" y="1919219"/>
                  <a:pt x="697749" y="1926032"/>
                </a:cubicBezTo>
                <a:cubicBezTo>
                  <a:pt x="724633" y="1937982"/>
                  <a:pt x="753569" y="1944642"/>
                  <a:pt x="781479" y="1953946"/>
                </a:cubicBezTo>
                <a:cubicBezTo>
                  <a:pt x="795434" y="1958598"/>
                  <a:pt x="810187" y="1961323"/>
                  <a:pt x="823344" y="1967902"/>
                </a:cubicBezTo>
                <a:lnTo>
                  <a:pt x="851254" y="1981859"/>
                </a:lnTo>
              </a:path>
            </a:pathLst>
          </a:cu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292080" y="4149080"/>
            <a:ext cx="187220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987824" y="378904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No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Redefinition</a:t>
            </a:r>
            <a:r>
              <a:rPr kumimoji="1" lang="zh-CN" altLang="en-US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线连接符 20"/>
          <p:cNvCxnSpPr/>
          <p:nvPr/>
        </p:nvCxnSpPr>
        <p:spPr>
          <a:xfrm>
            <a:off x="1763688" y="3717032"/>
            <a:ext cx="1440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059832" y="5373216"/>
            <a:ext cx="12241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C54FE-7274-D14C-8AA7-6CF8DCF0BC87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65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557"/>
            <a:ext cx="8229600" cy="1143000"/>
          </a:xfrm>
        </p:spPr>
        <p:txBody>
          <a:bodyPr/>
          <a:lstStyle/>
          <a:p>
            <a:r>
              <a:rPr kumimoji="1" lang="en-US" altLang="zh-CN" dirty="0" smtClean="0"/>
              <a:t>An Example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60032" y="1268760"/>
            <a:ext cx="4042792" cy="4824536"/>
          </a:xfrm>
        </p:spPr>
        <p:txBody>
          <a:bodyPr>
            <a:normAutofit lnSpcReduction="10000"/>
          </a:bodyPr>
          <a:lstStyle/>
          <a:p>
            <a:r>
              <a:rPr kumimoji="1" lang="en-US" altLang="zh-CN" sz="2400" dirty="0"/>
              <a:t>c</a:t>
            </a:r>
            <a:r>
              <a:rPr kumimoji="1" lang="en-US" altLang="zh-CN" sz="2400" dirty="0" smtClean="0"/>
              <a:t>ompute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x^y</a:t>
            </a:r>
            <a:endParaRPr kumimoji="1" lang="en-US" altLang="zh-CN" sz="2400" dirty="0" smtClean="0"/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definition,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 smtClean="0"/>
              <a:t>use,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def</a:t>
            </a:r>
            <a:r>
              <a:rPr kumimoji="1" lang="en-US" altLang="zh-CN" sz="2400" dirty="0" smtClean="0"/>
              <a:t>-use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pair,</a:t>
            </a:r>
            <a:r>
              <a:rPr kumimoji="1" lang="zh-CN" altLang="en-US" sz="2400" dirty="0" smtClean="0"/>
              <a:t> </a:t>
            </a:r>
            <a:endParaRPr kumimoji="1" lang="en-US" altLang="zh-CN" sz="2400" dirty="0" smtClean="0"/>
          </a:p>
          <a:p>
            <a:r>
              <a:rPr kumimoji="1" lang="en-US" altLang="zh-CN" sz="2400" dirty="0" err="1" smtClean="0"/>
              <a:t>def</a:t>
            </a:r>
            <a:r>
              <a:rPr kumimoji="1" lang="en-US" altLang="zh-CN" sz="2400" dirty="0" smtClean="0"/>
              <a:t>-clear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path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du1(8,17,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res)</a:t>
            </a:r>
            <a:endParaRPr kumimoji="1" lang="en-US" altLang="zh-CN" sz="2400" dirty="0"/>
          </a:p>
          <a:p>
            <a:r>
              <a:rPr kumimoji="1" lang="en-US" altLang="zh-CN" sz="2400" dirty="0" smtClean="0"/>
              <a:t>du2(8,18, res)</a:t>
            </a:r>
          </a:p>
          <a:p>
            <a:endParaRPr kumimoji="1" lang="en-US" altLang="zh-CN" sz="2400" dirty="0"/>
          </a:p>
          <a:p>
            <a:r>
              <a:rPr kumimoji="1" lang="en-US" altLang="zh-CN" sz="2400" dirty="0" smtClean="0"/>
              <a:t>all </a:t>
            </a:r>
            <a:r>
              <a:rPr kumimoji="1" lang="en-US" altLang="zh-CN" sz="2400" dirty="0" err="1" smtClean="0"/>
              <a:t>def</a:t>
            </a:r>
            <a:r>
              <a:rPr kumimoji="1" lang="en-US" altLang="zh-CN" sz="2400" dirty="0" smtClean="0"/>
              <a:t>-use coverage</a:t>
            </a:r>
          </a:p>
          <a:p>
            <a:pPr lvl="1"/>
            <a:r>
              <a:rPr kumimoji="1" lang="en-US" altLang="zh-CN" sz="2000" dirty="0" smtClean="0"/>
              <a:t>15 </a:t>
            </a:r>
            <a:r>
              <a:rPr kumimoji="1" lang="en-US" altLang="zh-CN" sz="2000" dirty="0" err="1" smtClean="0"/>
              <a:t>def</a:t>
            </a:r>
            <a:r>
              <a:rPr kumimoji="1" lang="en-US" altLang="zh-CN" sz="2000" dirty="0" smtClean="0"/>
              <a:t>-use pairs</a:t>
            </a:r>
          </a:p>
        </p:txBody>
      </p:sp>
      <p:pic>
        <p:nvPicPr>
          <p:cNvPr id="10" name="图片 9" descr="pow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692696"/>
            <a:ext cx="4592836" cy="5653589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220072" y="4509120"/>
            <a:ext cx="187220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03648" y="2924944"/>
            <a:ext cx="100811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83768" y="5661248"/>
            <a:ext cx="79208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A9B4-4621-D44E-9276-26445E944D63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13" name="幻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722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 DFT</a:t>
            </a:r>
            <a:r>
              <a:rPr lang="zh-CN" altLang="en-US" dirty="0" smtClean="0"/>
              <a:t> </a:t>
            </a:r>
            <a:r>
              <a:rPr lang="en-US" altLang="zh-CN" dirty="0" smtClean="0"/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“The </a:t>
            </a:r>
            <a:r>
              <a:rPr lang="en-US" altLang="zh-CN" sz="2400" dirty="0"/>
              <a:t>number of bugs detected by putting the criteria of </a:t>
            </a:r>
            <a:r>
              <a:rPr lang="en-US" altLang="zh-CN" sz="2400" dirty="0" smtClean="0"/>
              <a:t>90% </a:t>
            </a:r>
            <a:r>
              <a:rPr lang="en-US" altLang="zh-CN" sz="2400" dirty="0"/>
              <a:t>data coverage were capable to find defects those were </a:t>
            </a:r>
            <a:r>
              <a:rPr lang="en-US" altLang="zh-CN" sz="2400" dirty="0">
                <a:solidFill>
                  <a:srgbClr val="FF0000"/>
                </a:solidFill>
              </a:rPr>
              <a:t>twice</a:t>
            </a:r>
            <a:r>
              <a:rPr lang="en-US" altLang="zh-CN" sz="2400" dirty="0"/>
              <a:t> as high as those detected by </a:t>
            </a:r>
            <a:r>
              <a:rPr lang="en-US" altLang="zh-CN" sz="2400" dirty="0" smtClean="0"/>
              <a:t>90% </a:t>
            </a:r>
            <a:r>
              <a:rPr lang="en-US" altLang="zh-CN" sz="2400" dirty="0"/>
              <a:t>branch coverage criteria” 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1600" dirty="0" smtClean="0"/>
              <a:t>                                                                </a:t>
            </a:r>
            <a:r>
              <a:rPr lang="zh-CN" altLang="en-US" sz="1600" dirty="0" smtClean="0"/>
              <a:t>          </a:t>
            </a:r>
            <a:r>
              <a:rPr lang="en-US" altLang="zh-CN" sz="1600" dirty="0" smtClean="0"/>
              <a:t>---</a:t>
            </a:r>
            <a:r>
              <a:rPr lang="en-US" altLang="zh-CN" sz="1200" dirty="0" err="1"/>
              <a:t>Arunkumar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Khannur</a:t>
            </a:r>
            <a:r>
              <a:rPr lang="en-US" altLang="zh-CN" sz="1200" dirty="0"/>
              <a:t>, </a:t>
            </a:r>
            <a:r>
              <a:rPr lang="en-US" altLang="zh-CN" sz="1200" dirty="0" smtClean="0"/>
              <a:t>software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testing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knowledge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center</a:t>
            </a:r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M</a:t>
            </a:r>
            <a:r>
              <a:rPr lang="en-US" altLang="zh-CN" sz="2400" dirty="0" smtClean="0">
                <a:solidFill>
                  <a:srgbClr val="FF0000"/>
                </a:solidFill>
              </a:rPr>
              <a:t>ore effective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/>
              <a:t>than control flow-based testing criteria (e.g., </a:t>
            </a:r>
            <a:r>
              <a:rPr lang="en-US" altLang="zh-CN" sz="2400" dirty="0"/>
              <a:t>statement or branch </a:t>
            </a:r>
            <a:r>
              <a:rPr lang="en-US" altLang="zh-CN" sz="2400" dirty="0" smtClean="0"/>
              <a:t>criteria).</a:t>
            </a:r>
            <a:endParaRPr lang="en-US" altLang="zh-CN" sz="2400" dirty="0"/>
          </a:p>
          <a:p>
            <a:pPr lvl="1"/>
            <a:r>
              <a:rPr lang="en-US" altLang="zh-CN" sz="1200" dirty="0" smtClean="0"/>
              <a:t>“</a:t>
            </a:r>
            <a:r>
              <a:rPr lang="en-US" altLang="zh-CN" sz="1200" dirty="0"/>
              <a:t>An experimental comparison of </a:t>
            </a:r>
            <a:r>
              <a:rPr lang="en-US" altLang="zh-CN" sz="1200" dirty="0" smtClean="0"/>
              <a:t>the effectiveness </a:t>
            </a:r>
            <a:r>
              <a:rPr lang="en-US" altLang="zh-CN" sz="1200" dirty="0"/>
              <a:t>of branch testing and data flow testing,” </a:t>
            </a:r>
            <a:r>
              <a:rPr lang="en-US" altLang="zh-CN" sz="1200" dirty="0" smtClean="0"/>
              <a:t>(TSE’93)</a:t>
            </a:r>
          </a:p>
          <a:p>
            <a:pPr lvl="1"/>
            <a:r>
              <a:rPr lang="en-US" altLang="zh-CN" sz="1200" dirty="0" smtClean="0"/>
              <a:t>“Experiments of </a:t>
            </a:r>
            <a:r>
              <a:rPr lang="en-US" altLang="zh-CN" sz="1200" dirty="0"/>
              <a:t>the effectiveness of dataflow- and </a:t>
            </a:r>
            <a:r>
              <a:rPr lang="en-US" altLang="zh-CN" sz="1200" dirty="0" err="1"/>
              <a:t>controlflow</a:t>
            </a:r>
            <a:r>
              <a:rPr lang="en-US" altLang="zh-CN" sz="1200" dirty="0"/>
              <a:t>-based test </a:t>
            </a:r>
            <a:r>
              <a:rPr lang="en-US" altLang="zh-CN" sz="1200" dirty="0" smtClean="0"/>
              <a:t>adequacy </a:t>
            </a:r>
            <a:r>
              <a:rPr lang="it-IT" altLang="zh-CN" sz="1200" dirty="0" smtClean="0"/>
              <a:t>criteria</a:t>
            </a:r>
            <a:r>
              <a:rPr lang="it-IT" altLang="zh-CN" sz="1200" dirty="0"/>
              <a:t>,” </a:t>
            </a:r>
            <a:r>
              <a:rPr lang="en-US" altLang="zh-CN" sz="1200" dirty="0" smtClean="0"/>
              <a:t>(ICSE’94)</a:t>
            </a:r>
            <a:endParaRPr lang="it-IT" altLang="zh-CN" sz="1200" dirty="0" smtClean="0"/>
          </a:p>
          <a:p>
            <a:pPr lvl="1"/>
            <a:r>
              <a:rPr lang="it-IT" altLang="zh-CN" sz="1200" dirty="0" smtClean="0"/>
              <a:t>“</a:t>
            </a:r>
            <a:r>
              <a:rPr lang="it-IT" altLang="zh-CN" sz="1200" dirty="0" err="1"/>
              <a:t>Further</a:t>
            </a:r>
            <a:r>
              <a:rPr lang="it-IT" altLang="zh-CN" sz="1200" dirty="0"/>
              <a:t> </a:t>
            </a:r>
            <a:r>
              <a:rPr lang="it-IT" altLang="zh-CN" sz="1200" dirty="0" err="1"/>
              <a:t>empirical</a:t>
            </a:r>
            <a:r>
              <a:rPr lang="it-IT" altLang="zh-CN" sz="1200" dirty="0"/>
              <a:t> </a:t>
            </a:r>
            <a:r>
              <a:rPr lang="it-IT" altLang="zh-CN" sz="1200" dirty="0" err="1"/>
              <a:t>studies</a:t>
            </a:r>
            <a:r>
              <a:rPr lang="it-IT" altLang="zh-CN" sz="1200" dirty="0"/>
              <a:t> of test </a:t>
            </a:r>
            <a:r>
              <a:rPr lang="it-IT" altLang="zh-CN" sz="1200" dirty="0" err="1"/>
              <a:t>effectiveness</a:t>
            </a:r>
            <a:r>
              <a:rPr lang="it-IT" altLang="zh-CN" sz="1200" dirty="0"/>
              <a:t>,” </a:t>
            </a:r>
            <a:r>
              <a:rPr lang="zh-CN" altLang="zh-CN" sz="1200" dirty="0"/>
              <a:t>(</a:t>
            </a:r>
            <a:r>
              <a:rPr lang="en-US" altLang="zh-CN" sz="1200" dirty="0" smtClean="0"/>
              <a:t>FSE’98)</a:t>
            </a:r>
            <a:endParaRPr lang="it-IT" altLang="zh-CN" sz="12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46A57-D1F7-B649-AEE2-63D8776B420B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38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924944"/>
            <a:ext cx="2257996" cy="177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However…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DFT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seldom used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in industrial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practice</a:t>
            </a:r>
            <a:r>
              <a:rPr lang="zh-CN" altLang="en-US" sz="2400" dirty="0" smtClean="0">
                <a:sym typeface="Wingdings"/>
              </a:rPr>
              <a:t> </a:t>
            </a:r>
            <a:endParaRPr lang="en-US" altLang="zh-CN" sz="2400" dirty="0" smtClean="0"/>
          </a:p>
          <a:p>
            <a:pPr lvl="1"/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4BC79-F6A5-DB46-B5BE-0391C6F04151}" type="datetime1">
              <a:rPr lang="en-US" altLang="zh-CN" smtClean="0"/>
              <a:t>10/9/15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Data Flow Testing - ICSE 2015</a:t>
            </a:r>
            <a:endParaRPr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224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conf_ppt_template.potx</Template>
  <TotalTime>24635</TotalTime>
  <Words>1683</Words>
  <Application>Microsoft Macintosh PowerPoint</Application>
  <PresentationFormat>全屏显示(4:3)</PresentationFormat>
  <Paragraphs>464</Paragraphs>
  <Slides>41</Slides>
  <Notes>32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Combining Symbolic Execution and Model Checking for Data Flow Testing</vt:lpstr>
      <vt:lpstr>Contributions</vt:lpstr>
      <vt:lpstr>Code Coverage Criterion</vt:lpstr>
      <vt:lpstr>Data Flow Testing (Herman 1976)</vt:lpstr>
      <vt:lpstr>An Example</vt:lpstr>
      <vt:lpstr>An Example</vt:lpstr>
      <vt:lpstr>An Example</vt:lpstr>
      <vt:lpstr>Why DFT ?</vt:lpstr>
      <vt:lpstr>However…</vt:lpstr>
      <vt:lpstr>However…</vt:lpstr>
      <vt:lpstr>However…</vt:lpstr>
      <vt:lpstr>Contributions</vt:lpstr>
      <vt:lpstr>Our Hybrid DFT</vt:lpstr>
      <vt:lpstr>Our Hybrid DFT</vt:lpstr>
      <vt:lpstr>Results</vt:lpstr>
      <vt:lpstr>Guided DSE </vt:lpstr>
      <vt:lpstr>Revisit the Example</vt:lpstr>
      <vt:lpstr>Revisit the Example</vt:lpstr>
      <vt:lpstr>Revisit the Example</vt:lpstr>
      <vt:lpstr>Revisit the Example</vt:lpstr>
      <vt:lpstr>Revisit the Example</vt:lpstr>
      <vt:lpstr>Revisit the Example</vt:lpstr>
      <vt:lpstr>CEGAR-based DFT</vt:lpstr>
      <vt:lpstr>Revisit the Example</vt:lpstr>
      <vt:lpstr>Revisit the Example</vt:lpstr>
      <vt:lpstr>Revisit the Example</vt:lpstr>
      <vt:lpstr>Revisit the Example</vt:lpstr>
      <vt:lpstr>Revisit the Example</vt:lpstr>
      <vt:lpstr>Revisit the Example</vt:lpstr>
      <vt:lpstr>Evaluation</vt:lpstr>
      <vt:lpstr>Subject Programs</vt:lpstr>
      <vt:lpstr>Search Strategies</vt:lpstr>
      <vt:lpstr>RQ1: Total Testing Time</vt:lpstr>
      <vt:lpstr>RQ1: Program Iteration</vt:lpstr>
      <vt:lpstr>RQ1: Data Flow Coverage</vt:lpstr>
      <vt:lpstr>RQ2</vt:lpstr>
      <vt:lpstr>RQ2: Total Testing Time</vt:lpstr>
      <vt:lpstr>RQ2: Data Flow Coverage</vt:lpstr>
      <vt:lpstr>Conclusion</vt:lpstr>
      <vt:lpstr>Related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Data Flow Testing via Dynamic Symbolic Execution</dc:title>
  <dc:creator>Ting</dc:creator>
  <cp:lastModifiedBy>Ting Su</cp:lastModifiedBy>
  <cp:revision>1906</cp:revision>
  <dcterms:created xsi:type="dcterms:W3CDTF">2014-02-27T19:32:59Z</dcterms:created>
  <dcterms:modified xsi:type="dcterms:W3CDTF">2015-10-09T02:47:23Z</dcterms:modified>
</cp:coreProperties>
</file>