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1"/>
  </p:notesMasterIdLst>
  <p:sldIdLst>
    <p:sldId id="256" r:id="rId2"/>
    <p:sldId id="257" r:id="rId3"/>
    <p:sldId id="261" r:id="rId4"/>
    <p:sldId id="298" r:id="rId5"/>
    <p:sldId id="260" r:id="rId6"/>
    <p:sldId id="262" r:id="rId7"/>
    <p:sldId id="300" r:id="rId8"/>
    <p:sldId id="259" r:id="rId9"/>
    <p:sldId id="265" r:id="rId10"/>
    <p:sldId id="301" r:id="rId11"/>
    <p:sldId id="287" r:id="rId12"/>
    <p:sldId id="291" r:id="rId13"/>
    <p:sldId id="266" r:id="rId14"/>
    <p:sldId id="267" r:id="rId15"/>
    <p:sldId id="290" r:id="rId16"/>
    <p:sldId id="268" r:id="rId17"/>
    <p:sldId id="271" r:id="rId18"/>
    <p:sldId id="269" r:id="rId19"/>
    <p:sldId id="288" r:id="rId20"/>
    <p:sldId id="289" r:id="rId21"/>
    <p:sldId id="292" r:id="rId22"/>
    <p:sldId id="282" r:id="rId23"/>
    <p:sldId id="286" r:id="rId24"/>
    <p:sldId id="293" r:id="rId25"/>
    <p:sldId id="283" r:id="rId26"/>
    <p:sldId id="285" r:id="rId27"/>
    <p:sldId id="272" r:id="rId28"/>
    <p:sldId id="273" r:id="rId29"/>
    <p:sldId id="274" r:id="rId30"/>
    <p:sldId id="297" r:id="rId31"/>
    <p:sldId id="275" r:id="rId32"/>
    <p:sldId id="276" r:id="rId33"/>
    <p:sldId id="277" r:id="rId34"/>
    <p:sldId id="278" r:id="rId35"/>
    <p:sldId id="295" r:id="rId36"/>
    <p:sldId id="296" r:id="rId37"/>
    <p:sldId id="279" r:id="rId38"/>
    <p:sldId id="281" r:id="rId39"/>
    <p:sldId id="294" r:id="rId4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0305" autoAdjust="0"/>
  </p:normalViewPr>
  <p:slideViewPr>
    <p:cSldViewPr>
      <p:cViewPr varScale="1">
        <p:scale>
          <a:sx n="67" d="100"/>
          <a:sy n="67" d="100"/>
        </p:scale>
        <p:origin x="147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67A063D-5146-48AF-A23B-9950194988B6}" type="datetimeFigureOut">
              <a:rPr lang="zh-CN" altLang="en-US" smtClean="0"/>
              <a:pPr/>
              <a:t>2017/10/29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3E079E2-73CB-4C89-B1CB-D6ADB86EA8EF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196144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398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49847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96241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46551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Add a slides to visualize</a:t>
            </a:r>
            <a:r>
              <a:rPr lang="en-US" baseline="0" dirty="0" smtClean="0"/>
              <a:t> how the tests are generated from the model (including model mutation, and test generation)</a:t>
            </a:r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10415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P(·) is the 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powerset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operator and each transition is of the form 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s,e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,(</a:t>
            </a:r>
            <a:r>
              <a:rPr lang="en-US" altLang="zh-CN" sz="120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s’,p</a:t>
            </a:r>
            <a:r>
              <a:rPr lang="en-US" altLang="zh-CN" sz="120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)), meaning that the probability of an event e triggering a state transition from s to s′ is p. </a:t>
            </a:r>
            <a:endParaRPr lang="en-US" altLang="zh-CN" dirty="0" smtClean="0"/>
          </a:p>
          <a:p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25460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smtClean="0"/>
              <a:t>Add the formula</a:t>
            </a:r>
            <a:r>
              <a:rPr kumimoji="1" lang="en-US" altLang="zh-CN" baseline="0" dirty="0" smtClean="0"/>
              <a:t> here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4577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3E079E2-73CB-4C89-B1CB-D6ADB86EA8EF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80881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92B80-7F66-43C9-97E6-66434C316672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3099B4-A143-4AD8-9EA8-873D59C43B09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660B4-F816-4643-B8B4-3D2DA23A2D68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2A5717-978A-43B2-8315-59D738EB0F54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4FEAD2-4E5A-4210-AD8E-739537D53781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1059B3-D7B7-4631-B272-A926A1DADCB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016D67-9561-46BC-B80A-E6DC779ADB1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4F3E6E-6D94-4D61-98FD-3F526439F8DC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16F35-DBAC-4FCB-9376-8628BAE32574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B139CA-0A17-4C06-9080-1C4E1009CE33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7238A-302F-49FB-81AC-6B5F9C66752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F40B65-A9AA-49C4-8AD1-5AD4D13599C3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6CC210-4AB2-4150-B1F0-88D7A6C2B5E2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gif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hyperlink" Target="https://tingsu.github.io/files/stoat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play.google.com/store/apps?hl=en" TargetMode="External"/><Relationship Id="rId2" Type="http://schemas.openxmlformats.org/officeDocument/2006/relationships/hyperlink" Target="https://f-droid.org/packages/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71490" y="997832"/>
            <a:ext cx="7772400" cy="2171714"/>
          </a:xfrm>
        </p:spPr>
        <p:txBody>
          <a:bodyPr>
            <a:normAutofit/>
          </a:bodyPr>
          <a:lstStyle/>
          <a:p>
            <a:r>
              <a:rPr lang="en-US" altLang="zh-CN" dirty="0" smtClean="0"/>
              <a:t>Guided, Stochastic Model-Based GUI Testing of Android Apps</a:t>
            </a:r>
            <a:br>
              <a:rPr lang="en-US" altLang="zh-CN" dirty="0" smtClean="0"/>
            </a:b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57290" y="2996952"/>
            <a:ext cx="6400800" cy="1274429"/>
          </a:xfrm>
        </p:spPr>
        <p:txBody>
          <a:bodyPr>
            <a:normAutofit/>
          </a:bodyPr>
          <a:lstStyle/>
          <a:p>
            <a:r>
              <a:rPr lang="en-US" altLang="zh-CN" sz="2000" u="sng" dirty="0" smtClean="0"/>
              <a:t>Ting Su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Guozhu</a:t>
            </a:r>
            <a:r>
              <a:rPr lang="en-US" altLang="zh-CN" sz="2000" dirty="0" smtClean="0"/>
              <a:t> </a:t>
            </a:r>
            <a:r>
              <a:rPr lang="en-US" altLang="zh-CN" sz="2000" dirty="0" err="1" smtClean="0"/>
              <a:t>Meng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Yuting</a:t>
            </a:r>
            <a:r>
              <a:rPr lang="en-US" altLang="zh-CN" sz="2000" dirty="0" smtClean="0"/>
              <a:t> Chen, </a:t>
            </a:r>
            <a:r>
              <a:rPr lang="en-US" altLang="zh-CN" sz="2000" dirty="0" err="1" smtClean="0"/>
              <a:t>Ke</a:t>
            </a:r>
            <a:r>
              <a:rPr lang="en-US" altLang="zh-CN" sz="2000" dirty="0" smtClean="0"/>
              <a:t> Wu, </a:t>
            </a:r>
            <a:r>
              <a:rPr lang="en-US" altLang="zh-CN" sz="2000" dirty="0" err="1" smtClean="0"/>
              <a:t>Weiming</a:t>
            </a:r>
            <a:r>
              <a:rPr lang="en-US" altLang="zh-CN" sz="2000" dirty="0" smtClean="0"/>
              <a:t> Yang, Yao </a:t>
            </a:r>
            <a:r>
              <a:rPr lang="en-US" altLang="zh-CN" sz="2000" dirty="0" err="1" smtClean="0"/>
              <a:t>Yao</a:t>
            </a:r>
            <a:r>
              <a:rPr lang="en-US" altLang="zh-CN" sz="2000" dirty="0" smtClean="0"/>
              <a:t>, </a:t>
            </a:r>
            <a:r>
              <a:rPr lang="en-US" altLang="zh-CN" sz="2000" dirty="0" err="1" smtClean="0"/>
              <a:t>Geguang</a:t>
            </a:r>
            <a:r>
              <a:rPr lang="en-US" altLang="zh-CN" sz="2000" dirty="0" smtClean="0"/>
              <a:t> Pu, Yang Liu, </a:t>
            </a:r>
            <a:r>
              <a:rPr lang="en-US" altLang="zh-CN" sz="2000" dirty="0" err="1" smtClean="0"/>
              <a:t>Zhendong</a:t>
            </a:r>
            <a:r>
              <a:rPr lang="en-US" altLang="zh-CN" sz="2000" dirty="0" smtClean="0"/>
              <a:t> Su</a:t>
            </a:r>
          </a:p>
          <a:p>
            <a:r>
              <a:rPr lang="en-US" sz="2000" dirty="0" smtClean="0"/>
              <a:t>ESEC/FSE 2017 </a:t>
            </a:r>
          </a:p>
          <a:p>
            <a:endParaRPr lang="zh-CN" altLang="en-US" sz="2000" dirty="0"/>
          </a:p>
        </p:txBody>
      </p:sp>
      <p:pic>
        <p:nvPicPr>
          <p:cNvPr id="4" name="图片 3" descr="ECNU_Emblem.svg.png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489" y="4760350"/>
            <a:ext cx="1338249" cy="1225731"/>
          </a:xfrm>
          <a:prstGeom prst="rect">
            <a:avLst/>
          </a:prstGeom>
        </p:spPr>
      </p:pic>
      <p:pic>
        <p:nvPicPr>
          <p:cNvPr id="5" name="图片 4" descr="UC Davis Logo.gif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1778" y="4760350"/>
            <a:ext cx="1440160" cy="138159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27802" y="4890615"/>
            <a:ext cx="2540000" cy="9652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02414" y="4764923"/>
            <a:ext cx="1224136" cy="1224136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2901506" y="4180888"/>
            <a:ext cx="331236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spcBef>
                <a:spcPct val="20000"/>
              </a:spcBef>
            </a:pPr>
            <a:r>
              <a:rPr lang="en-SG" sz="1600" dirty="0">
                <a:solidFill>
                  <a:schemeClr val="tx1">
                    <a:tint val="75000"/>
                  </a:schemeClr>
                </a:solidFill>
              </a:rPr>
              <a:t>PADERBORN, GERMANY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E3253-6D36-47DA-8A5C-8C79C58B75FA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Test Suite Optimization (Sampling)</a:t>
            </a:r>
            <a:endParaRPr lang="en-SG" dirty="0"/>
          </a:p>
        </p:txBody>
      </p:sp>
      <p:sp>
        <p:nvSpPr>
          <p:cNvPr id="63" name="TextBox 62"/>
          <p:cNvSpPr txBox="1"/>
          <p:nvPr/>
        </p:nvSpPr>
        <p:spPr>
          <a:xfrm>
            <a:off x="888278" y="1169512"/>
            <a:ext cx="8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M_0</a:t>
            </a:r>
            <a:endParaRPr lang="en-SG" dirty="0"/>
          </a:p>
        </p:txBody>
      </p:sp>
      <p:grpSp>
        <p:nvGrpSpPr>
          <p:cNvPr id="90" name="Group 89"/>
          <p:cNvGrpSpPr/>
          <p:nvPr/>
        </p:nvGrpSpPr>
        <p:grpSpPr>
          <a:xfrm>
            <a:off x="142437" y="1647855"/>
            <a:ext cx="2555009" cy="1918621"/>
            <a:chOff x="343115" y="1545202"/>
            <a:chExt cx="2555009" cy="1918621"/>
          </a:xfrm>
        </p:grpSpPr>
        <p:sp>
          <p:nvSpPr>
            <p:cNvPr id="91" name="Oval 90"/>
            <p:cNvSpPr/>
            <p:nvPr/>
          </p:nvSpPr>
          <p:spPr>
            <a:xfrm>
              <a:off x="1115616" y="1568954"/>
              <a:ext cx="582628" cy="34787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92" name="Oval 91"/>
            <p:cNvSpPr/>
            <p:nvPr/>
          </p:nvSpPr>
          <p:spPr>
            <a:xfrm>
              <a:off x="971874" y="2811390"/>
              <a:ext cx="619701" cy="3491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S3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93" name="Oval 92"/>
            <p:cNvSpPr/>
            <p:nvPr/>
          </p:nvSpPr>
          <p:spPr>
            <a:xfrm>
              <a:off x="510905" y="2194603"/>
              <a:ext cx="604711" cy="33901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94" name="Oval 93"/>
            <p:cNvSpPr/>
            <p:nvPr/>
          </p:nvSpPr>
          <p:spPr>
            <a:xfrm>
              <a:off x="1698244" y="2194603"/>
              <a:ext cx="540060" cy="33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S2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95" name="Oval 94"/>
            <p:cNvSpPr/>
            <p:nvPr/>
          </p:nvSpPr>
          <p:spPr>
            <a:xfrm>
              <a:off x="1878263" y="3103783"/>
              <a:ext cx="556719" cy="360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S4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96" name="Straight Arrow Connector 12"/>
            <p:cNvCxnSpPr>
              <a:stCxn id="91" idx="3"/>
              <a:endCxn id="93" idx="0"/>
            </p:cNvCxnSpPr>
            <p:nvPr/>
          </p:nvCxnSpPr>
          <p:spPr>
            <a:xfrm rot="5400000">
              <a:off x="842743" y="1836405"/>
              <a:ext cx="328717" cy="3876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13"/>
            <p:cNvCxnSpPr>
              <a:stCxn id="91" idx="5"/>
              <a:endCxn id="94" idx="1"/>
            </p:cNvCxnSpPr>
            <p:nvPr/>
          </p:nvCxnSpPr>
          <p:spPr>
            <a:xfrm rot="16200000" flipH="1">
              <a:off x="1506507" y="1972299"/>
              <a:ext cx="377240" cy="1644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Arrow Connector 12"/>
            <p:cNvCxnSpPr>
              <a:stCxn id="93" idx="3"/>
              <a:endCxn id="92" idx="1"/>
            </p:cNvCxnSpPr>
            <p:nvPr/>
          </p:nvCxnSpPr>
          <p:spPr>
            <a:xfrm rot="16200000" flipH="1">
              <a:off x="641770" y="2441664"/>
              <a:ext cx="378551" cy="46316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Arrow Connector 13"/>
            <p:cNvCxnSpPr>
              <a:stCxn id="94" idx="4"/>
              <a:endCxn id="95" idx="0"/>
            </p:cNvCxnSpPr>
            <p:nvPr/>
          </p:nvCxnSpPr>
          <p:spPr>
            <a:xfrm rot="16200000" flipH="1">
              <a:off x="1773527" y="2720686"/>
              <a:ext cx="577843" cy="1883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13"/>
            <p:cNvCxnSpPr>
              <a:stCxn id="94" idx="2"/>
              <a:endCxn id="92" idx="7"/>
            </p:cNvCxnSpPr>
            <p:nvPr/>
          </p:nvCxnSpPr>
          <p:spPr>
            <a:xfrm rot="10800000" flipV="1">
              <a:off x="1500822" y="2360272"/>
              <a:ext cx="197422" cy="5022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Arrow Connector 13"/>
            <p:cNvCxnSpPr>
              <a:stCxn id="92" idx="3"/>
              <a:endCxn id="93" idx="2"/>
            </p:cNvCxnSpPr>
            <p:nvPr/>
          </p:nvCxnSpPr>
          <p:spPr>
            <a:xfrm rot="5400000" flipH="1">
              <a:off x="414118" y="2460898"/>
              <a:ext cx="745295" cy="551722"/>
            </a:xfrm>
            <a:prstGeom prst="curvedConnector4">
              <a:avLst>
                <a:gd name="adj1" fmla="val -37533"/>
                <a:gd name="adj2" fmla="val 1414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Arrow Connector 13"/>
            <p:cNvCxnSpPr>
              <a:stCxn id="92" idx="6"/>
              <a:endCxn id="95" idx="2"/>
            </p:cNvCxnSpPr>
            <p:nvPr/>
          </p:nvCxnSpPr>
          <p:spPr>
            <a:xfrm>
              <a:off x="1591575" y="2985964"/>
              <a:ext cx="286688" cy="2978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3"/>
            <p:cNvCxnSpPr>
              <a:stCxn id="94" idx="7"/>
              <a:endCxn id="94" idx="5"/>
            </p:cNvCxnSpPr>
            <p:nvPr/>
          </p:nvCxnSpPr>
          <p:spPr>
            <a:xfrm rot="16200000" flipH="1">
              <a:off x="2042068" y="2360271"/>
              <a:ext cx="234291" cy="12700"/>
            </a:xfrm>
            <a:prstGeom prst="curvedConnector5">
              <a:avLst>
                <a:gd name="adj1" fmla="val -97571"/>
                <a:gd name="adj2" fmla="val 5429685"/>
                <a:gd name="adj3" fmla="val 1975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TextBox 103"/>
            <p:cNvSpPr txBox="1"/>
            <p:nvPr/>
          </p:nvSpPr>
          <p:spPr>
            <a:xfrm>
              <a:off x="640826" y="1765103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0.4</a:t>
              </a:r>
              <a:endParaRPr lang="en-SG" sz="1400" dirty="0"/>
            </a:p>
          </p:txBody>
        </p:sp>
        <p:sp>
          <p:nvSpPr>
            <p:cNvPr id="105" name="TextBox 104"/>
            <p:cNvSpPr txBox="1"/>
            <p:nvPr/>
          </p:nvSpPr>
          <p:spPr>
            <a:xfrm>
              <a:off x="1591575" y="1801219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0.6</a:t>
              </a:r>
              <a:endParaRPr lang="en-SG" sz="1400" dirty="0"/>
            </a:p>
          </p:txBody>
        </p:sp>
        <p:sp>
          <p:nvSpPr>
            <p:cNvPr id="106" name="TextBox 105"/>
            <p:cNvSpPr txBox="1"/>
            <p:nvPr/>
          </p:nvSpPr>
          <p:spPr>
            <a:xfrm>
              <a:off x="2457714" y="218889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0.2</a:t>
              </a:r>
              <a:endParaRPr lang="en-SG" sz="1400" dirty="0"/>
            </a:p>
          </p:txBody>
        </p:sp>
        <p:sp>
          <p:nvSpPr>
            <p:cNvPr id="107" name="TextBox 106"/>
            <p:cNvSpPr txBox="1"/>
            <p:nvPr/>
          </p:nvSpPr>
          <p:spPr>
            <a:xfrm>
              <a:off x="1230283" y="2308946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</a:t>
              </a:r>
              <a:endParaRPr lang="en-SG" sz="1400" dirty="0"/>
            </a:p>
          </p:txBody>
        </p:sp>
        <p:sp>
          <p:nvSpPr>
            <p:cNvPr id="108" name="TextBox 107"/>
            <p:cNvSpPr txBox="1"/>
            <p:nvPr/>
          </p:nvSpPr>
          <p:spPr>
            <a:xfrm>
              <a:off x="2074943" y="267818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0.5</a:t>
              </a:r>
              <a:endParaRPr lang="en-SG" sz="1400" dirty="0"/>
            </a:p>
          </p:txBody>
        </p:sp>
        <p:sp>
          <p:nvSpPr>
            <p:cNvPr id="109" name="TextBox 108"/>
            <p:cNvSpPr txBox="1"/>
            <p:nvPr/>
          </p:nvSpPr>
          <p:spPr>
            <a:xfrm>
              <a:off x="343115" y="300280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0.3</a:t>
              </a:r>
              <a:endParaRPr lang="en-SG" sz="1400" dirty="0"/>
            </a:p>
          </p:txBody>
        </p:sp>
        <p:sp>
          <p:nvSpPr>
            <p:cNvPr id="110" name="TextBox 109"/>
            <p:cNvSpPr txBox="1"/>
            <p:nvPr/>
          </p:nvSpPr>
          <p:spPr>
            <a:xfrm>
              <a:off x="886195" y="2480319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1.0</a:t>
              </a:r>
              <a:endParaRPr lang="en-SG" sz="1400" dirty="0"/>
            </a:p>
          </p:txBody>
        </p:sp>
        <p:sp>
          <p:nvSpPr>
            <p:cNvPr id="111" name="TextBox 110"/>
            <p:cNvSpPr txBox="1"/>
            <p:nvPr/>
          </p:nvSpPr>
          <p:spPr>
            <a:xfrm>
              <a:off x="1371370" y="3065264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0.7</a:t>
              </a:r>
              <a:endParaRPr lang="en-SG" sz="1400" dirty="0"/>
            </a:p>
          </p:txBody>
        </p:sp>
        <p:cxnSp>
          <p:nvCxnSpPr>
            <p:cNvPr id="112" name="Straight Arrow Connector 12"/>
            <p:cNvCxnSpPr>
              <a:endCxn id="91" idx="1"/>
            </p:cNvCxnSpPr>
            <p:nvPr/>
          </p:nvCxnSpPr>
          <p:spPr>
            <a:xfrm>
              <a:off x="840300" y="1545202"/>
              <a:ext cx="360640" cy="746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3" name="Group 112"/>
          <p:cNvGrpSpPr/>
          <p:nvPr/>
        </p:nvGrpSpPr>
        <p:grpSpPr>
          <a:xfrm>
            <a:off x="3248654" y="1663017"/>
            <a:ext cx="2555009" cy="1918621"/>
            <a:chOff x="343115" y="1545202"/>
            <a:chExt cx="2555009" cy="1918621"/>
          </a:xfrm>
        </p:grpSpPr>
        <p:sp>
          <p:nvSpPr>
            <p:cNvPr id="114" name="Oval 113"/>
            <p:cNvSpPr/>
            <p:nvPr/>
          </p:nvSpPr>
          <p:spPr>
            <a:xfrm>
              <a:off x="1115616" y="1568954"/>
              <a:ext cx="582628" cy="34787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S0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15" name="Oval 114"/>
            <p:cNvSpPr/>
            <p:nvPr/>
          </p:nvSpPr>
          <p:spPr>
            <a:xfrm>
              <a:off x="971874" y="2811390"/>
              <a:ext cx="619701" cy="3491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S3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16" name="Oval 115"/>
            <p:cNvSpPr/>
            <p:nvPr/>
          </p:nvSpPr>
          <p:spPr>
            <a:xfrm>
              <a:off x="510905" y="2194603"/>
              <a:ext cx="604711" cy="33901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17" name="Oval 116"/>
            <p:cNvSpPr/>
            <p:nvPr/>
          </p:nvSpPr>
          <p:spPr>
            <a:xfrm>
              <a:off x="1698244" y="2194603"/>
              <a:ext cx="540060" cy="33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S2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18" name="Oval 117"/>
            <p:cNvSpPr/>
            <p:nvPr/>
          </p:nvSpPr>
          <p:spPr>
            <a:xfrm>
              <a:off x="1878263" y="3103783"/>
              <a:ext cx="556719" cy="360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S4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19" name="Straight Arrow Connector 12"/>
            <p:cNvCxnSpPr>
              <a:stCxn id="114" idx="3"/>
              <a:endCxn id="116" idx="0"/>
            </p:cNvCxnSpPr>
            <p:nvPr/>
          </p:nvCxnSpPr>
          <p:spPr>
            <a:xfrm rot="5400000">
              <a:off x="842743" y="1836405"/>
              <a:ext cx="328717" cy="3876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Arrow Connector 13"/>
            <p:cNvCxnSpPr>
              <a:stCxn id="114" idx="5"/>
              <a:endCxn id="117" idx="1"/>
            </p:cNvCxnSpPr>
            <p:nvPr/>
          </p:nvCxnSpPr>
          <p:spPr>
            <a:xfrm rot="16200000" flipH="1">
              <a:off x="1506507" y="1972299"/>
              <a:ext cx="377240" cy="1644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Arrow Connector 12"/>
            <p:cNvCxnSpPr>
              <a:stCxn id="116" idx="3"/>
              <a:endCxn id="115" idx="1"/>
            </p:cNvCxnSpPr>
            <p:nvPr/>
          </p:nvCxnSpPr>
          <p:spPr>
            <a:xfrm rot="16200000" flipH="1">
              <a:off x="641770" y="2441664"/>
              <a:ext cx="378551" cy="46316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Straight Arrow Connector 13"/>
            <p:cNvCxnSpPr>
              <a:stCxn id="117" idx="4"/>
              <a:endCxn id="118" idx="0"/>
            </p:cNvCxnSpPr>
            <p:nvPr/>
          </p:nvCxnSpPr>
          <p:spPr>
            <a:xfrm rot="16200000" flipH="1">
              <a:off x="1773527" y="2720686"/>
              <a:ext cx="577843" cy="1883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Arrow Connector 13"/>
            <p:cNvCxnSpPr>
              <a:stCxn id="117" idx="2"/>
              <a:endCxn id="115" idx="7"/>
            </p:cNvCxnSpPr>
            <p:nvPr/>
          </p:nvCxnSpPr>
          <p:spPr>
            <a:xfrm rot="10800000" flipV="1">
              <a:off x="1500822" y="2360272"/>
              <a:ext cx="197422" cy="5022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Arrow Connector 13"/>
            <p:cNvCxnSpPr>
              <a:stCxn id="115" idx="3"/>
              <a:endCxn id="116" idx="2"/>
            </p:cNvCxnSpPr>
            <p:nvPr/>
          </p:nvCxnSpPr>
          <p:spPr>
            <a:xfrm rot="5400000" flipH="1">
              <a:off x="414118" y="2460898"/>
              <a:ext cx="745295" cy="551722"/>
            </a:xfrm>
            <a:prstGeom prst="curvedConnector4">
              <a:avLst>
                <a:gd name="adj1" fmla="val -37533"/>
                <a:gd name="adj2" fmla="val 1414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Arrow Connector 13"/>
            <p:cNvCxnSpPr>
              <a:stCxn id="115" idx="6"/>
              <a:endCxn id="118" idx="2"/>
            </p:cNvCxnSpPr>
            <p:nvPr/>
          </p:nvCxnSpPr>
          <p:spPr>
            <a:xfrm>
              <a:off x="1591575" y="2985964"/>
              <a:ext cx="286688" cy="2978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Arrow Connector 13"/>
            <p:cNvCxnSpPr>
              <a:stCxn id="117" idx="7"/>
              <a:endCxn id="117" idx="5"/>
            </p:cNvCxnSpPr>
            <p:nvPr/>
          </p:nvCxnSpPr>
          <p:spPr>
            <a:xfrm rot="16200000" flipH="1">
              <a:off x="2042068" y="2360271"/>
              <a:ext cx="234291" cy="12700"/>
            </a:xfrm>
            <a:prstGeom prst="curvedConnector5">
              <a:avLst>
                <a:gd name="adj1" fmla="val -97571"/>
                <a:gd name="adj2" fmla="val 5429685"/>
                <a:gd name="adj3" fmla="val 1975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7" name="TextBox 126"/>
            <p:cNvSpPr txBox="1"/>
            <p:nvPr/>
          </p:nvSpPr>
          <p:spPr>
            <a:xfrm>
              <a:off x="640826" y="1765103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p1</a:t>
              </a:r>
              <a:endParaRPr lang="en-SG" sz="1400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1591575" y="1801219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p2</a:t>
              </a:r>
              <a:endParaRPr lang="en-SG" sz="1400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2457714" y="218889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SG" sz="1400" dirty="0"/>
            </a:p>
          </p:txBody>
        </p:sp>
        <p:sp>
          <p:nvSpPr>
            <p:cNvPr id="130" name="TextBox 129"/>
            <p:cNvSpPr txBox="1"/>
            <p:nvPr/>
          </p:nvSpPr>
          <p:spPr>
            <a:xfrm>
              <a:off x="1230283" y="2308946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p4</a:t>
              </a:r>
              <a:endParaRPr lang="en-SG" sz="1400" dirty="0"/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2074943" y="267818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p6</a:t>
              </a:r>
              <a:endParaRPr lang="en-SG" sz="1400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343115" y="300280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p7</a:t>
              </a:r>
              <a:endParaRPr lang="en-SG" sz="1400" dirty="0"/>
            </a:p>
          </p:txBody>
        </p:sp>
        <p:sp>
          <p:nvSpPr>
            <p:cNvPr id="133" name="TextBox 132"/>
            <p:cNvSpPr txBox="1"/>
            <p:nvPr/>
          </p:nvSpPr>
          <p:spPr>
            <a:xfrm>
              <a:off x="886195" y="2480319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p5</a:t>
              </a:r>
              <a:endParaRPr lang="en-SG" sz="1400" dirty="0"/>
            </a:p>
          </p:txBody>
        </p:sp>
        <p:sp>
          <p:nvSpPr>
            <p:cNvPr id="134" name="TextBox 133"/>
            <p:cNvSpPr txBox="1"/>
            <p:nvPr/>
          </p:nvSpPr>
          <p:spPr>
            <a:xfrm>
              <a:off x="1371370" y="3065264"/>
              <a:ext cx="440410" cy="307777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p8</a:t>
              </a:r>
              <a:endParaRPr lang="en-SG" sz="1400" dirty="0"/>
            </a:p>
          </p:txBody>
        </p:sp>
        <p:cxnSp>
          <p:nvCxnSpPr>
            <p:cNvPr id="135" name="Straight Arrow Connector 12"/>
            <p:cNvCxnSpPr>
              <a:endCxn id="114" idx="1"/>
            </p:cNvCxnSpPr>
            <p:nvPr/>
          </p:nvCxnSpPr>
          <p:spPr>
            <a:xfrm>
              <a:off x="840300" y="1545202"/>
              <a:ext cx="360640" cy="746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6" name="TextBox 135"/>
          <p:cNvSpPr txBox="1"/>
          <p:nvPr/>
        </p:nvSpPr>
        <p:spPr>
          <a:xfrm>
            <a:off x="4021155" y="1177553"/>
            <a:ext cx="8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 smtClean="0"/>
              <a:t>M_i</a:t>
            </a:r>
            <a:endParaRPr lang="en-SG" dirty="0"/>
          </a:p>
        </p:txBody>
      </p:sp>
      <p:sp>
        <p:nvSpPr>
          <p:cNvPr id="137" name="Right Arrow 136"/>
          <p:cNvSpPr/>
          <p:nvPr/>
        </p:nvSpPr>
        <p:spPr>
          <a:xfrm>
            <a:off x="2257036" y="1737715"/>
            <a:ext cx="829832" cy="166157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8" name="TextBox 137"/>
          <p:cNvSpPr txBox="1"/>
          <p:nvPr/>
        </p:nvSpPr>
        <p:spPr>
          <a:xfrm>
            <a:off x="2257036" y="1467772"/>
            <a:ext cx="98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mutate</a:t>
            </a:r>
            <a:endParaRPr lang="en-SG" sz="1400" b="1" dirty="0"/>
          </a:p>
        </p:txBody>
      </p:sp>
      <p:sp>
        <p:nvSpPr>
          <p:cNvPr id="139" name="Right Arrow 138"/>
          <p:cNvSpPr/>
          <p:nvPr/>
        </p:nvSpPr>
        <p:spPr>
          <a:xfrm rot="5400000">
            <a:off x="932764" y="3731081"/>
            <a:ext cx="475855" cy="176969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0" name="Snip Single Corner Rectangle 139"/>
          <p:cNvSpPr/>
          <p:nvPr/>
        </p:nvSpPr>
        <p:spPr>
          <a:xfrm>
            <a:off x="614024" y="5388688"/>
            <a:ext cx="1316363" cy="504056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Metric Values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r>
              <a:rPr lang="en-US" sz="1400" b="1" dirty="0" smtClean="0">
                <a:solidFill>
                  <a:schemeClr val="tx1"/>
                </a:solidFill>
              </a:rPr>
              <a:t>_0 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1" name="Rounded Rectangle 140"/>
          <p:cNvSpPr/>
          <p:nvPr/>
        </p:nvSpPr>
        <p:spPr>
          <a:xfrm>
            <a:off x="685517" y="4177658"/>
            <a:ext cx="1145790" cy="475566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 Suite T_0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2" name="Right Arrow 141"/>
          <p:cNvSpPr/>
          <p:nvPr/>
        </p:nvSpPr>
        <p:spPr>
          <a:xfrm rot="5400000">
            <a:off x="945794" y="4974796"/>
            <a:ext cx="475855" cy="176969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3" name="TextBox 142"/>
          <p:cNvSpPr txBox="1"/>
          <p:nvPr/>
        </p:nvSpPr>
        <p:spPr>
          <a:xfrm>
            <a:off x="1361852" y="3717032"/>
            <a:ext cx="13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Generate Tests</a:t>
            </a:r>
            <a:endParaRPr lang="en-SG" sz="1400" i="1" dirty="0"/>
          </a:p>
        </p:txBody>
      </p:sp>
      <p:sp>
        <p:nvSpPr>
          <p:cNvPr id="144" name="TextBox 143"/>
          <p:cNvSpPr txBox="1"/>
          <p:nvPr/>
        </p:nvSpPr>
        <p:spPr>
          <a:xfrm>
            <a:off x="1358405" y="4867087"/>
            <a:ext cx="13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 Tests</a:t>
            </a:r>
            <a:endParaRPr lang="en-SG" sz="1400" i="1" dirty="0"/>
          </a:p>
        </p:txBody>
      </p:sp>
      <p:sp>
        <p:nvSpPr>
          <p:cNvPr id="145" name="Right Arrow 144"/>
          <p:cNvSpPr/>
          <p:nvPr/>
        </p:nvSpPr>
        <p:spPr>
          <a:xfrm rot="5400000">
            <a:off x="4038981" y="3712904"/>
            <a:ext cx="475855" cy="176969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6" name="Snip Single Corner Rectangle 145"/>
          <p:cNvSpPr/>
          <p:nvPr/>
        </p:nvSpPr>
        <p:spPr>
          <a:xfrm>
            <a:off x="3668518" y="5388688"/>
            <a:ext cx="1402585" cy="511441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Metric Values</a:t>
            </a:r>
          </a:p>
          <a:p>
            <a:pPr algn="ctr"/>
            <a:r>
              <a:rPr lang="en-US" sz="1400" b="1" dirty="0" err="1">
                <a:solidFill>
                  <a:schemeClr val="tx1"/>
                </a:solidFill>
              </a:rPr>
              <a:t>f</a:t>
            </a:r>
            <a:r>
              <a:rPr lang="en-US" sz="1400" b="1" dirty="0" err="1" smtClean="0">
                <a:solidFill>
                  <a:schemeClr val="tx1"/>
                </a:solidFill>
              </a:rPr>
              <a:t>_i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7" name="Rounded Rectangle 146"/>
          <p:cNvSpPr/>
          <p:nvPr/>
        </p:nvSpPr>
        <p:spPr>
          <a:xfrm>
            <a:off x="3791734" y="4159481"/>
            <a:ext cx="1053151" cy="485843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 Suite</a:t>
            </a:r>
          </a:p>
          <a:p>
            <a:pPr algn="ctr"/>
            <a:r>
              <a:rPr lang="en-US" sz="1400" b="1" dirty="0" err="1" smtClean="0">
                <a:solidFill>
                  <a:schemeClr val="tx1"/>
                </a:solidFill>
              </a:rPr>
              <a:t>T_i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48" name="Right Arrow 147"/>
          <p:cNvSpPr/>
          <p:nvPr/>
        </p:nvSpPr>
        <p:spPr>
          <a:xfrm rot="5400000">
            <a:off x="4079949" y="4974197"/>
            <a:ext cx="475855" cy="176969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9" name="TextBox 148"/>
          <p:cNvSpPr txBox="1"/>
          <p:nvPr/>
        </p:nvSpPr>
        <p:spPr>
          <a:xfrm>
            <a:off x="4468069" y="3698855"/>
            <a:ext cx="13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Generate Tests</a:t>
            </a:r>
            <a:endParaRPr lang="en-SG" sz="1400" i="1" dirty="0"/>
          </a:p>
        </p:txBody>
      </p:sp>
      <p:sp>
        <p:nvSpPr>
          <p:cNvPr id="150" name="TextBox 149"/>
          <p:cNvSpPr txBox="1"/>
          <p:nvPr/>
        </p:nvSpPr>
        <p:spPr>
          <a:xfrm>
            <a:off x="4494843" y="4824754"/>
            <a:ext cx="13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 Tests</a:t>
            </a:r>
            <a:endParaRPr lang="en-SG" sz="1400" i="1" dirty="0"/>
          </a:p>
        </p:txBody>
      </p:sp>
      <p:grpSp>
        <p:nvGrpSpPr>
          <p:cNvPr id="152" name="Group 151"/>
          <p:cNvGrpSpPr/>
          <p:nvPr/>
        </p:nvGrpSpPr>
        <p:grpSpPr>
          <a:xfrm>
            <a:off x="6016116" y="1644788"/>
            <a:ext cx="2555009" cy="1918621"/>
            <a:chOff x="343115" y="1545202"/>
            <a:chExt cx="2555009" cy="1918621"/>
          </a:xfrm>
        </p:grpSpPr>
        <p:sp>
          <p:nvSpPr>
            <p:cNvPr id="153" name="Oval 152"/>
            <p:cNvSpPr/>
            <p:nvPr/>
          </p:nvSpPr>
          <p:spPr>
            <a:xfrm>
              <a:off x="1115616" y="1568954"/>
              <a:ext cx="582628" cy="34787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S0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54" name="Oval 153"/>
            <p:cNvSpPr/>
            <p:nvPr/>
          </p:nvSpPr>
          <p:spPr>
            <a:xfrm>
              <a:off x="971874" y="2811390"/>
              <a:ext cx="619701" cy="349148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rgbClr val="FF0000"/>
                  </a:solidFill>
                </a:rPr>
                <a:t>S3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55" name="Oval 154"/>
            <p:cNvSpPr/>
            <p:nvPr/>
          </p:nvSpPr>
          <p:spPr>
            <a:xfrm>
              <a:off x="510905" y="2194603"/>
              <a:ext cx="604711" cy="339016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s1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56" name="Oval 155"/>
            <p:cNvSpPr/>
            <p:nvPr/>
          </p:nvSpPr>
          <p:spPr>
            <a:xfrm>
              <a:off x="1698244" y="2194603"/>
              <a:ext cx="540060" cy="331337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S2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sp>
          <p:nvSpPr>
            <p:cNvPr id="157" name="Oval 156"/>
            <p:cNvSpPr/>
            <p:nvPr/>
          </p:nvSpPr>
          <p:spPr>
            <a:xfrm>
              <a:off x="1878263" y="3103783"/>
              <a:ext cx="556719" cy="360040"/>
            </a:xfrm>
            <a:prstGeom prst="ellipse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 smtClean="0">
                  <a:solidFill>
                    <a:schemeClr val="tx1"/>
                  </a:solidFill>
                </a:rPr>
                <a:t>S4</a:t>
              </a:r>
              <a:endParaRPr lang="en-SG" sz="1400" dirty="0">
                <a:solidFill>
                  <a:schemeClr val="tx1"/>
                </a:solidFill>
              </a:endParaRPr>
            </a:p>
          </p:txBody>
        </p:sp>
        <p:cxnSp>
          <p:nvCxnSpPr>
            <p:cNvPr id="158" name="Straight Arrow Connector 12"/>
            <p:cNvCxnSpPr>
              <a:stCxn id="153" idx="3"/>
              <a:endCxn id="155" idx="0"/>
            </p:cNvCxnSpPr>
            <p:nvPr/>
          </p:nvCxnSpPr>
          <p:spPr>
            <a:xfrm rot="5400000">
              <a:off x="842743" y="1836405"/>
              <a:ext cx="328717" cy="38767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3"/>
            <p:cNvCxnSpPr>
              <a:stCxn id="153" idx="5"/>
              <a:endCxn id="156" idx="1"/>
            </p:cNvCxnSpPr>
            <p:nvPr/>
          </p:nvCxnSpPr>
          <p:spPr>
            <a:xfrm rot="16200000" flipH="1">
              <a:off x="1506507" y="1972299"/>
              <a:ext cx="377240" cy="16441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0" name="Straight Arrow Connector 12"/>
            <p:cNvCxnSpPr>
              <a:stCxn id="155" idx="3"/>
              <a:endCxn id="154" idx="1"/>
            </p:cNvCxnSpPr>
            <p:nvPr/>
          </p:nvCxnSpPr>
          <p:spPr>
            <a:xfrm rot="16200000" flipH="1">
              <a:off x="641770" y="2441664"/>
              <a:ext cx="378551" cy="46316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3"/>
            <p:cNvCxnSpPr>
              <a:stCxn id="156" idx="4"/>
              <a:endCxn id="157" idx="0"/>
            </p:cNvCxnSpPr>
            <p:nvPr/>
          </p:nvCxnSpPr>
          <p:spPr>
            <a:xfrm rot="16200000" flipH="1">
              <a:off x="1773527" y="2720686"/>
              <a:ext cx="577843" cy="18834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Straight Arrow Connector 13"/>
            <p:cNvCxnSpPr>
              <a:stCxn id="156" idx="2"/>
              <a:endCxn id="154" idx="7"/>
            </p:cNvCxnSpPr>
            <p:nvPr/>
          </p:nvCxnSpPr>
          <p:spPr>
            <a:xfrm rot="10800000" flipV="1">
              <a:off x="1500822" y="2360272"/>
              <a:ext cx="197422" cy="50225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Arrow Connector 13"/>
            <p:cNvCxnSpPr>
              <a:stCxn id="154" idx="3"/>
              <a:endCxn id="155" idx="2"/>
            </p:cNvCxnSpPr>
            <p:nvPr/>
          </p:nvCxnSpPr>
          <p:spPr>
            <a:xfrm rot="5400000" flipH="1">
              <a:off x="414118" y="2460898"/>
              <a:ext cx="745295" cy="551722"/>
            </a:xfrm>
            <a:prstGeom prst="curvedConnector4">
              <a:avLst>
                <a:gd name="adj1" fmla="val -37533"/>
                <a:gd name="adj2" fmla="val 141434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Arrow Connector 13"/>
            <p:cNvCxnSpPr>
              <a:stCxn id="154" idx="6"/>
              <a:endCxn id="157" idx="2"/>
            </p:cNvCxnSpPr>
            <p:nvPr/>
          </p:nvCxnSpPr>
          <p:spPr>
            <a:xfrm>
              <a:off x="1591575" y="2985964"/>
              <a:ext cx="286688" cy="297839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Arrow Connector 13"/>
            <p:cNvCxnSpPr>
              <a:stCxn id="156" idx="7"/>
              <a:endCxn id="156" idx="5"/>
            </p:cNvCxnSpPr>
            <p:nvPr/>
          </p:nvCxnSpPr>
          <p:spPr>
            <a:xfrm rot="16200000" flipH="1">
              <a:off x="2042068" y="2360271"/>
              <a:ext cx="234291" cy="12700"/>
            </a:xfrm>
            <a:prstGeom prst="curvedConnector5">
              <a:avLst>
                <a:gd name="adj1" fmla="val -97571"/>
                <a:gd name="adj2" fmla="val 5429685"/>
                <a:gd name="adj3" fmla="val 197571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TextBox 165"/>
            <p:cNvSpPr txBox="1"/>
            <p:nvPr/>
          </p:nvSpPr>
          <p:spPr>
            <a:xfrm>
              <a:off x="640826" y="1765103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p1’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67" name="TextBox 166"/>
            <p:cNvSpPr txBox="1"/>
            <p:nvPr/>
          </p:nvSpPr>
          <p:spPr>
            <a:xfrm>
              <a:off x="1591575" y="1801219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p2’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68" name="TextBox 167"/>
            <p:cNvSpPr txBox="1"/>
            <p:nvPr/>
          </p:nvSpPr>
          <p:spPr>
            <a:xfrm>
              <a:off x="2457714" y="218889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p3</a:t>
              </a:r>
              <a:endParaRPr lang="en-SG" sz="1400" dirty="0"/>
            </a:p>
          </p:txBody>
        </p:sp>
        <p:sp>
          <p:nvSpPr>
            <p:cNvPr id="169" name="TextBox 168"/>
            <p:cNvSpPr txBox="1"/>
            <p:nvPr/>
          </p:nvSpPr>
          <p:spPr>
            <a:xfrm>
              <a:off x="1230283" y="2308946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p4</a:t>
              </a:r>
              <a:endParaRPr lang="en-SG" sz="1400" dirty="0"/>
            </a:p>
          </p:txBody>
        </p:sp>
        <p:sp>
          <p:nvSpPr>
            <p:cNvPr id="170" name="TextBox 169"/>
            <p:cNvSpPr txBox="1"/>
            <p:nvPr/>
          </p:nvSpPr>
          <p:spPr>
            <a:xfrm>
              <a:off x="2074943" y="267818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p6</a:t>
              </a:r>
              <a:endParaRPr lang="en-SG" sz="14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343115" y="3002807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p7'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sp>
          <p:nvSpPr>
            <p:cNvPr id="172" name="TextBox 171"/>
            <p:cNvSpPr txBox="1"/>
            <p:nvPr/>
          </p:nvSpPr>
          <p:spPr>
            <a:xfrm>
              <a:off x="886195" y="2480319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p5</a:t>
              </a:r>
              <a:endParaRPr lang="en-SG" sz="14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371370" y="3065264"/>
              <a:ext cx="44041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>
                  <a:solidFill>
                    <a:srgbClr val="FF0000"/>
                  </a:solidFill>
                </a:rPr>
                <a:t>p8'</a:t>
              </a:r>
              <a:endParaRPr lang="en-SG" sz="1400" dirty="0">
                <a:solidFill>
                  <a:srgbClr val="FF0000"/>
                </a:solidFill>
              </a:endParaRPr>
            </a:p>
          </p:txBody>
        </p:sp>
        <p:cxnSp>
          <p:nvCxnSpPr>
            <p:cNvPr id="174" name="Straight Arrow Connector 12"/>
            <p:cNvCxnSpPr>
              <a:endCxn id="153" idx="1"/>
            </p:cNvCxnSpPr>
            <p:nvPr/>
          </p:nvCxnSpPr>
          <p:spPr>
            <a:xfrm>
              <a:off x="840300" y="1545202"/>
              <a:ext cx="360640" cy="7469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5" name="TextBox 174"/>
          <p:cNvSpPr txBox="1"/>
          <p:nvPr/>
        </p:nvSpPr>
        <p:spPr>
          <a:xfrm>
            <a:off x="6737419" y="1171748"/>
            <a:ext cx="8237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M_i+1</a:t>
            </a:r>
            <a:endParaRPr lang="en-SG" dirty="0"/>
          </a:p>
        </p:txBody>
      </p:sp>
      <p:sp>
        <p:nvSpPr>
          <p:cNvPr id="176" name="Right Arrow 175"/>
          <p:cNvSpPr/>
          <p:nvPr/>
        </p:nvSpPr>
        <p:spPr>
          <a:xfrm rot="5400000">
            <a:off x="6806443" y="3694675"/>
            <a:ext cx="475855" cy="176969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77" name="Snip Single Corner Rectangle 176"/>
          <p:cNvSpPr/>
          <p:nvPr/>
        </p:nvSpPr>
        <p:spPr>
          <a:xfrm>
            <a:off x="6559196" y="5451798"/>
            <a:ext cx="1266668" cy="505265"/>
          </a:xfrm>
          <a:prstGeom prst="snip1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Metric Values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</a:rPr>
              <a:t>f</a:t>
            </a:r>
            <a:r>
              <a:rPr lang="en-US" sz="1400" b="1" dirty="0" smtClean="0">
                <a:solidFill>
                  <a:schemeClr val="tx1"/>
                </a:solidFill>
              </a:rPr>
              <a:t>_i+1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8" name="Rounded Rectangle 177"/>
          <p:cNvSpPr/>
          <p:nvPr/>
        </p:nvSpPr>
        <p:spPr>
          <a:xfrm>
            <a:off x="6559196" y="4141252"/>
            <a:ext cx="1145790" cy="511972"/>
          </a:xfrm>
          <a:prstGeom prst="roundRect">
            <a:avLst/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Test Suite</a:t>
            </a:r>
          </a:p>
          <a:p>
            <a:pPr algn="ctr"/>
            <a:r>
              <a:rPr lang="en-US" sz="1400" b="1" dirty="0" smtClean="0">
                <a:solidFill>
                  <a:schemeClr val="tx1"/>
                </a:solidFill>
              </a:rPr>
              <a:t>T_i+1</a:t>
            </a:r>
            <a:endParaRPr lang="en-SG" sz="1400" b="1" dirty="0">
              <a:solidFill>
                <a:schemeClr val="tx1"/>
              </a:solidFill>
            </a:endParaRPr>
          </a:p>
        </p:txBody>
      </p:sp>
      <p:sp>
        <p:nvSpPr>
          <p:cNvPr id="179" name="Right Arrow 178"/>
          <p:cNvSpPr/>
          <p:nvPr/>
        </p:nvSpPr>
        <p:spPr>
          <a:xfrm rot="5400000">
            <a:off x="6822872" y="4918001"/>
            <a:ext cx="475855" cy="176969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0" name="TextBox 179"/>
          <p:cNvSpPr txBox="1"/>
          <p:nvPr/>
        </p:nvSpPr>
        <p:spPr>
          <a:xfrm>
            <a:off x="7235531" y="3680626"/>
            <a:ext cx="13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Generate Tests</a:t>
            </a:r>
            <a:endParaRPr lang="en-SG" sz="1400" i="1" dirty="0"/>
          </a:p>
        </p:txBody>
      </p:sp>
      <p:sp>
        <p:nvSpPr>
          <p:cNvPr id="181" name="TextBox 180"/>
          <p:cNvSpPr txBox="1"/>
          <p:nvPr/>
        </p:nvSpPr>
        <p:spPr>
          <a:xfrm>
            <a:off x="7300352" y="4845378"/>
            <a:ext cx="133559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 smtClean="0"/>
              <a:t>Execute Tests</a:t>
            </a:r>
            <a:endParaRPr lang="en-SG" sz="1400" i="1" dirty="0"/>
          </a:p>
        </p:txBody>
      </p:sp>
      <p:sp>
        <p:nvSpPr>
          <p:cNvPr id="182" name="TextBox 181"/>
          <p:cNvSpPr txBox="1"/>
          <p:nvPr/>
        </p:nvSpPr>
        <p:spPr>
          <a:xfrm>
            <a:off x="2740381" y="2392144"/>
            <a:ext cx="86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…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84" name="Right Arrow 183"/>
          <p:cNvSpPr/>
          <p:nvPr/>
        </p:nvSpPr>
        <p:spPr>
          <a:xfrm>
            <a:off x="5421060" y="1760142"/>
            <a:ext cx="829832" cy="166157"/>
          </a:xfrm>
          <a:prstGeom prst="rightArrow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85" name="TextBox 184"/>
          <p:cNvSpPr txBox="1"/>
          <p:nvPr/>
        </p:nvSpPr>
        <p:spPr>
          <a:xfrm>
            <a:off x="5421060" y="1490199"/>
            <a:ext cx="98800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/>
              <a:t>mutate</a:t>
            </a:r>
            <a:endParaRPr lang="en-SG" sz="1400" b="1" dirty="0"/>
          </a:p>
        </p:txBody>
      </p:sp>
      <p:sp>
        <p:nvSpPr>
          <p:cNvPr id="186" name="TextBox 185"/>
          <p:cNvSpPr txBox="1"/>
          <p:nvPr/>
        </p:nvSpPr>
        <p:spPr>
          <a:xfrm>
            <a:off x="2740381" y="4599157"/>
            <a:ext cx="8655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…</a:t>
            </a:r>
            <a:endParaRPr lang="en-SG" sz="2000" b="1" dirty="0">
              <a:solidFill>
                <a:srgbClr val="FF0000"/>
              </a:solidFill>
            </a:endParaRPr>
          </a:p>
        </p:txBody>
      </p:sp>
      <p:sp>
        <p:nvSpPr>
          <p:cNvPr id="190" name="TextBox 189"/>
          <p:cNvSpPr txBox="1"/>
          <p:nvPr/>
        </p:nvSpPr>
        <p:spPr>
          <a:xfrm>
            <a:off x="5340521" y="5311961"/>
            <a:ext cx="101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&lt;?</a:t>
            </a:r>
            <a:endParaRPr lang="en-SG" sz="4400" dirty="0">
              <a:solidFill>
                <a:srgbClr val="FF0000"/>
              </a:solidFill>
            </a:endParaRPr>
          </a:p>
        </p:txBody>
      </p:sp>
      <p:sp>
        <p:nvSpPr>
          <p:cNvPr id="191" name="TextBox 190"/>
          <p:cNvSpPr txBox="1"/>
          <p:nvPr/>
        </p:nvSpPr>
        <p:spPr>
          <a:xfrm>
            <a:off x="1831307" y="5966582"/>
            <a:ext cx="435259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Select M_i+1 </a:t>
            </a:r>
            <a:r>
              <a:rPr lang="en-US" dirty="0" smtClean="0"/>
              <a:t>as the model for next mutation</a:t>
            </a:r>
            <a:endParaRPr lang="en-SG" dirty="0"/>
          </a:p>
        </p:txBody>
      </p:sp>
      <p:sp>
        <p:nvSpPr>
          <p:cNvPr id="192" name="TextBox 191"/>
          <p:cNvSpPr txBox="1"/>
          <p:nvPr/>
        </p:nvSpPr>
        <p:spPr>
          <a:xfrm>
            <a:off x="-40302" y="5961745"/>
            <a:ext cx="944634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Otherwise</a:t>
            </a:r>
            <a:r>
              <a:rPr lang="en-US" altLang="zh-CN" dirty="0">
                <a:solidFill>
                  <a:srgbClr val="FF0000"/>
                </a:solidFill>
              </a:rPr>
              <a:t>, </a:t>
            </a:r>
            <a:r>
              <a:rPr lang="en-US" altLang="zh-CN" dirty="0"/>
              <a:t>discard M_i+1 with certain probability, and </a:t>
            </a:r>
            <a:r>
              <a:rPr lang="en-US" altLang="zh-CN" dirty="0">
                <a:solidFill>
                  <a:srgbClr val="FF0000"/>
                </a:solidFill>
              </a:rPr>
              <a:t>select </a:t>
            </a:r>
            <a:r>
              <a:rPr lang="en-US" altLang="zh-CN" dirty="0" err="1">
                <a:solidFill>
                  <a:srgbClr val="FF0000"/>
                </a:solidFill>
              </a:rPr>
              <a:t>M_i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as the model for next mutation</a:t>
            </a:r>
            <a:endParaRPr lang="en-SG" dirty="0"/>
          </a:p>
          <a:p>
            <a:endParaRPr lang="en-SG" dirty="0"/>
          </a:p>
        </p:txBody>
      </p:sp>
      <p:sp>
        <p:nvSpPr>
          <p:cNvPr id="193" name="TextBox 192"/>
          <p:cNvSpPr txBox="1"/>
          <p:nvPr/>
        </p:nvSpPr>
        <p:spPr>
          <a:xfrm>
            <a:off x="5424345" y="5285725"/>
            <a:ext cx="101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yes</a:t>
            </a:r>
            <a:endParaRPr lang="en-SG" sz="4400" dirty="0">
              <a:solidFill>
                <a:srgbClr val="FF0000"/>
              </a:solidFill>
            </a:endParaRPr>
          </a:p>
        </p:txBody>
      </p:sp>
      <p:sp>
        <p:nvSpPr>
          <p:cNvPr id="194" name="TextBox 193"/>
          <p:cNvSpPr txBox="1"/>
          <p:nvPr/>
        </p:nvSpPr>
        <p:spPr>
          <a:xfrm>
            <a:off x="5453476" y="5331863"/>
            <a:ext cx="101567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 smtClean="0">
                <a:solidFill>
                  <a:srgbClr val="FF0000"/>
                </a:solidFill>
              </a:rPr>
              <a:t>No</a:t>
            </a:r>
            <a:endParaRPr lang="en-SG" sz="4400" dirty="0">
              <a:solidFill>
                <a:srgbClr val="FF0000"/>
              </a:solidFill>
            </a:endParaRPr>
          </a:p>
        </p:txBody>
      </p:sp>
      <p:sp>
        <p:nvSpPr>
          <p:cNvPr id="195" name="TextBox 194"/>
          <p:cNvSpPr txBox="1"/>
          <p:nvPr/>
        </p:nvSpPr>
        <p:spPr>
          <a:xfrm>
            <a:off x="7903328" y="3956586"/>
            <a:ext cx="1620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rgbClr val="FF0000"/>
                </a:solidFill>
              </a:rPr>
              <a:t>Continue …</a:t>
            </a:r>
            <a:endParaRPr lang="en-SG" dirty="0">
              <a:solidFill>
                <a:srgbClr val="FF0000"/>
              </a:solidFill>
            </a:endParaRPr>
          </a:p>
        </p:txBody>
      </p:sp>
      <p:sp>
        <p:nvSpPr>
          <p:cNvPr id="196" name="Date Placeholder 19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653638-2FA8-4949-B582-CFDA8E12A972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197" name="Slide Number Placeholder 19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7419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" grpId="0"/>
      <p:bldP spid="136" grpId="0"/>
      <p:bldP spid="137" grpId="0" animBg="1"/>
      <p:bldP spid="138" grpId="0"/>
      <p:bldP spid="139" grpId="0" animBg="1"/>
      <p:bldP spid="140" grpId="0" animBg="1"/>
      <p:bldP spid="141" grpId="0" animBg="1"/>
      <p:bldP spid="142" grpId="0" animBg="1"/>
      <p:bldP spid="143" grpId="0"/>
      <p:bldP spid="144" grpId="0"/>
      <p:bldP spid="145" grpId="0" animBg="1"/>
      <p:bldP spid="146" grpId="0" animBg="1"/>
      <p:bldP spid="147" grpId="0" animBg="1"/>
      <p:bldP spid="148" grpId="0" animBg="1"/>
      <p:bldP spid="149" grpId="0"/>
      <p:bldP spid="150" grpId="0"/>
      <p:bldP spid="175" grpId="0"/>
      <p:bldP spid="176" grpId="0" animBg="1"/>
      <p:bldP spid="177" grpId="0" animBg="1"/>
      <p:bldP spid="178" grpId="0" animBg="1"/>
      <p:bldP spid="179" grpId="0" animBg="1"/>
      <p:bldP spid="180" grpId="0"/>
      <p:bldP spid="181" grpId="0"/>
      <p:bldP spid="182" grpId="0"/>
      <p:bldP spid="184" grpId="0" animBg="1"/>
      <p:bldP spid="185" grpId="0"/>
      <p:bldP spid="186" grpId="0"/>
      <p:bldP spid="190" grpId="0"/>
      <p:bldP spid="191" grpId="0"/>
      <p:bldP spid="192" grpId="0"/>
      <p:bldP spid="193" grpId="0"/>
      <p:bldP spid="194" grpId="0"/>
      <p:bldP spid="19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</a:p>
          <a:p>
            <a:pPr lvl="1"/>
            <a:r>
              <a:rPr lang="en-US" dirty="0" smtClean="0"/>
              <a:t>Dynamic Analysis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Gibbs Sampling</a:t>
            </a:r>
          </a:p>
          <a:p>
            <a:pPr lvl="1"/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F94482-BF88-4D26-A67D-0AF04E9D0221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9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FF0000"/>
                </a:solidFill>
              </a:rPr>
              <a:t>Model Construction</a:t>
            </a:r>
          </a:p>
          <a:p>
            <a:pPr lvl="1"/>
            <a:r>
              <a:rPr lang="en-US" dirty="0" smtClean="0"/>
              <a:t>Dynamic Analysis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endParaRPr lang="en-US" dirty="0" smtClean="0"/>
          </a:p>
          <a:p>
            <a:r>
              <a:rPr lang="en-US" dirty="0" smtClean="0"/>
              <a:t>Gibbs Sampling</a:t>
            </a:r>
          </a:p>
          <a:p>
            <a:pPr lvl="1"/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2C1331-D51C-4BE9-AC43-56DD8BB82468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031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Model 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A stochastic, finite state machine M</a:t>
            </a:r>
          </a:p>
          <a:p>
            <a:endParaRPr kumimoji="1" lang="en-US" altLang="zh-CN" dirty="0" smtClean="0"/>
          </a:p>
          <a:p>
            <a:r>
              <a:rPr lang="en-US" altLang="zh-CN" dirty="0"/>
              <a:t>D</a:t>
            </a:r>
            <a:r>
              <a:rPr lang="en-US" altLang="zh-CN" dirty="0" smtClean="0"/>
              <a:t>efined as </a:t>
            </a:r>
            <a:r>
              <a:rPr lang="en-US" altLang="zh-CN" dirty="0"/>
              <a:t>a 5-</a:t>
            </a:r>
            <a:r>
              <a:rPr lang="en-US" altLang="zh-CN" dirty="0" smtClean="0"/>
              <a:t>tuple M </a:t>
            </a:r>
            <a:r>
              <a:rPr lang="en-US" altLang="zh-CN" dirty="0"/>
              <a:t>= (Q,Σ,δ,s0,F) </a:t>
            </a:r>
            <a:endParaRPr lang="en-US" altLang="zh-CN" dirty="0" smtClean="0"/>
          </a:p>
          <a:p>
            <a:pPr lvl="1"/>
            <a:r>
              <a:rPr lang="en-US" altLang="zh-CN" sz="2200" dirty="0" smtClean="0"/>
              <a:t>Q: the set of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app states</a:t>
            </a:r>
            <a:r>
              <a:rPr lang="en-US" altLang="zh-CN" sz="2200" i="1" dirty="0" smtClean="0"/>
              <a:t>, </a:t>
            </a:r>
            <a:r>
              <a:rPr lang="en-US" altLang="zh-CN" sz="2200" dirty="0"/>
              <a:t>a</a:t>
            </a:r>
            <a:r>
              <a:rPr lang="en-US" altLang="zh-CN" sz="2200" dirty="0" smtClean="0"/>
              <a:t> state s </a:t>
            </a:r>
            <a:r>
              <a:rPr lang="en-US" altLang="zh-CN" sz="2400" dirty="0" smtClean="0"/>
              <a:t>∈ Q </a:t>
            </a:r>
            <a:endParaRPr lang="en-US" altLang="zh-CN" sz="2200" i="1" dirty="0" smtClean="0"/>
          </a:p>
          <a:p>
            <a:pPr lvl="1"/>
            <a:r>
              <a:rPr lang="en-US" altLang="zh-CN" sz="2200" dirty="0" smtClean="0"/>
              <a:t>Σ: </a:t>
            </a:r>
            <a:r>
              <a:rPr lang="en-US" altLang="zh-CN" sz="2200" dirty="0"/>
              <a:t> </a:t>
            </a:r>
            <a:r>
              <a:rPr lang="en-US" altLang="zh-CN" sz="2200" dirty="0" smtClean="0"/>
              <a:t>the set of </a:t>
            </a:r>
            <a:r>
              <a:rPr lang="en-US" altLang="zh-CN" sz="2200" i="1" dirty="0" smtClean="0">
                <a:solidFill>
                  <a:srgbClr val="FF0000"/>
                </a:solidFill>
              </a:rPr>
              <a:t>input events</a:t>
            </a:r>
            <a:r>
              <a:rPr lang="en-US" altLang="zh-CN" sz="2200" dirty="0" smtClean="0"/>
              <a:t>, an event e </a:t>
            </a:r>
            <a:r>
              <a:rPr lang="en-US" altLang="zh-CN" sz="2400" dirty="0"/>
              <a:t> </a:t>
            </a:r>
            <a:r>
              <a:rPr lang="en-US" altLang="zh-CN" sz="2400" dirty="0" smtClean="0"/>
              <a:t>∈ </a:t>
            </a:r>
            <a:r>
              <a:rPr lang="en-US" altLang="zh-CN" sz="2200" dirty="0" smtClean="0"/>
              <a:t>Σ</a:t>
            </a:r>
            <a:endParaRPr lang="en-US" altLang="zh-CN" sz="2200" i="1" dirty="0">
              <a:solidFill>
                <a:srgbClr val="FF0000"/>
              </a:solidFill>
            </a:endParaRPr>
          </a:p>
          <a:p>
            <a:pPr lvl="1"/>
            <a:r>
              <a:rPr lang="en-US" altLang="zh-CN" sz="2200" dirty="0" err="1"/>
              <a:t>δ</a:t>
            </a:r>
            <a:r>
              <a:rPr lang="en-US" altLang="zh-CN" sz="2200" dirty="0"/>
              <a:t> : Q × </a:t>
            </a:r>
            <a:r>
              <a:rPr lang="en-US" altLang="zh-CN" sz="2200" dirty="0" err="1"/>
              <a:t>Σ</a:t>
            </a:r>
            <a:r>
              <a:rPr lang="en-US" altLang="zh-CN" sz="2200" dirty="0"/>
              <a:t> → P(Q × [0, 1]) the </a:t>
            </a:r>
            <a:r>
              <a:rPr lang="en-US" altLang="zh-CN" sz="2200" i="1" dirty="0">
                <a:solidFill>
                  <a:srgbClr val="FF0000"/>
                </a:solidFill>
              </a:rPr>
              <a:t>probabilistic</a:t>
            </a:r>
            <a:r>
              <a:rPr lang="en-US" altLang="zh-CN" sz="2200" dirty="0">
                <a:solidFill>
                  <a:srgbClr val="FF0000"/>
                </a:solidFill>
              </a:rPr>
              <a:t> </a:t>
            </a:r>
            <a:r>
              <a:rPr lang="en-US" altLang="zh-CN" sz="2200" dirty="0"/>
              <a:t>transition function. </a:t>
            </a:r>
          </a:p>
          <a:p>
            <a:pPr lvl="1"/>
            <a:r>
              <a:rPr lang="en-US" altLang="zh-CN" sz="2200" dirty="0"/>
              <a:t>s0 ∈ </a:t>
            </a:r>
            <a:r>
              <a:rPr lang="en-US" altLang="zh-CN" sz="2200" dirty="0" smtClean="0"/>
              <a:t>Q , </a:t>
            </a:r>
            <a:r>
              <a:rPr lang="en-US" altLang="zh-CN" sz="2200" dirty="0"/>
              <a:t>the starting app </a:t>
            </a:r>
            <a:r>
              <a:rPr lang="en-US" altLang="zh-CN" sz="2200" dirty="0" smtClean="0"/>
              <a:t>state, </a:t>
            </a:r>
            <a:r>
              <a:rPr lang="en-US" altLang="zh-CN" sz="2200" dirty="0"/>
              <a:t>F ⊆ Q the set of </a:t>
            </a:r>
            <a:r>
              <a:rPr lang="en-US" altLang="zh-CN" sz="2200" dirty="0" smtClean="0"/>
              <a:t>final </a:t>
            </a:r>
            <a:r>
              <a:rPr lang="en-US" altLang="zh-CN" sz="2200" dirty="0"/>
              <a:t>states 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endParaRPr kumimoji="1" lang="en-US" altLang="zh-CN" dirty="0"/>
          </a:p>
          <a:p>
            <a:endParaRPr kumimoji="1"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174876" y="484994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kumimoji="1" lang="zh-CN" alt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364B99-7F95-44CE-861F-787C0AD125EC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281250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App State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</a:t>
            </a:r>
            <a:r>
              <a:rPr lang="en-US" altLang="zh-CN" dirty="0" smtClean="0"/>
              <a:t>n </a:t>
            </a:r>
            <a:r>
              <a:rPr lang="en-US" altLang="zh-CN" dirty="0"/>
              <a:t>app state s is abstracted as an app </a:t>
            </a:r>
            <a:r>
              <a:rPr lang="en-US" altLang="zh-CN" dirty="0" smtClean="0"/>
              <a:t>page</a:t>
            </a:r>
          </a:p>
          <a:p>
            <a:pPr lvl="1"/>
            <a:r>
              <a:rPr lang="en-US" altLang="zh-CN" sz="2000" dirty="0" smtClean="0"/>
              <a:t>represented </a:t>
            </a:r>
            <a:r>
              <a:rPr lang="en-US" altLang="zh-CN" sz="2000" dirty="0"/>
              <a:t>as a widget hierarchy </a:t>
            </a:r>
            <a:r>
              <a:rPr lang="en-US" altLang="zh-CN" sz="2000" dirty="0" smtClean="0"/>
              <a:t>tree</a:t>
            </a:r>
          </a:p>
          <a:p>
            <a:pPr lvl="1"/>
            <a:r>
              <a:rPr lang="en-US" altLang="zh-CN" sz="2000" dirty="0" smtClean="0"/>
              <a:t>non</a:t>
            </a:r>
            <a:r>
              <a:rPr lang="en-US" altLang="zh-CN" sz="2000" dirty="0"/>
              <a:t>-leaf nodes denote </a:t>
            </a:r>
            <a:r>
              <a:rPr lang="en-US" altLang="zh-CN" sz="2000" dirty="0" smtClean="0">
                <a:solidFill>
                  <a:srgbClr val="FF0000"/>
                </a:solidFill>
              </a:rPr>
              <a:t>layout </a:t>
            </a:r>
            <a:r>
              <a:rPr lang="en-US" altLang="zh-CN" sz="2000" dirty="0">
                <a:solidFill>
                  <a:srgbClr val="FF0000"/>
                </a:solidFill>
              </a:rPr>
              <a:t>widgets </a:t>
            </a:r>
            <a:r>
              <a:rPr lang="en-US" altLang="zh-CN" sz="2000" dirty="0"/>
              <a:t>(e.g., </a:t>
            </a:r>
            <a:r>
              <a:rPr lang="en-US" altLang="zh-CN" sz="2000" i="1" dirty="0" err="1"/>
              <a:t>LinearLayout</a:t>
            </a:r>
            <a:r>
              <a:rPr lang="en-US" altLang="zh-CN" sz="2000" dirty="0" smtClean="0"/>
              <a:t>), leaf </a:t>
            </a:r>
            <a:r>
              <a:rPr lang="en-US" altLang="zh-CN" sz="2000" dirty="0"/>
              <a:t>nodes </a:t>
            </a:r>
            <a:r>
              <a:rPr lang="en-US" altLang="zh-CN" sz="2000" dirty="0">
                <a:solidFill>
                  <a:srgbClr val="FF0000"/>
                </a:solidFill>
              </a:rPr>
              <a:t>executable widgets </a:t>
            </a:r>
            <a:r>
              <a:rPr lang="en-US" altLang="zh-CN" sz="2000" dirty="0"/>
              <a:t>(e.g., </a:t>
            </a:r>
            <a:r>
              <a:rPr lang="en-US" altLang="zh-CN" sz="2000" i="1" dirty="0"/>
              <a:t>Button</a:t>
            </a:r>
            <a:r>
              <a:rPr lang="en-US" altLang="zh-CN" sz="2000" dirty="0" smtClean="0"/>
              <a:t>); </a:t>
            </a:r>
            <a:endParaRPr lang="en-US" altLang="zh-CN" sz="2000" dirty="0"/>
          </a:p>
          <a:p>
            <a:pPr lvl="1"/>
            <a:r>
              <a:rPr lang="en-US" altLang="zh-CN" sz="2000" dirty="0"/>
              <a:t>w</a:t>
            </a:r>
            <a:r>
              <a:rPr lang="en-US" altLang="zh-CN" sz="2000" dirty="0" smtClean="0"/>
              <a:t>hen </a:t>
            </a:r>
            <a:r>
              <a:rPr lang="en-US" altLang="zh-CN" sz="2000" dirty="0"/>
              <a:t>a page’s structure (and properties) changes, a new state is </a:t>
            </a:r>
            <a:r>
              <a:rPr lang="en-US" altLang="zh-CN" sz="2000" dirty="0" smtClean="0"/>
              <a:t>created</a:t>
            </a:r>
            <a:endParaRPr lang="en-US" altLang="zh-CN" sz="2000" dirty="0"/>
          </a:p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DBC51-DA11-4243-B677-E2ED4D242DF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08208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6" name="Group 145"/>
          <p:cNvGrpSpPr/>
          <p:nvPr/>
        </p:nvGrpSpPr>
        <p:grpSpPr>
          <a:xfrm>
            <a:off x="-119048" y="1772816"/>
            <a:ext cx="9263048" cy="4711873"/>
            <a:chOff x="-100989" y="260648"/>
            <a:chExt cx="9263048" cy="4711873"/>
          </a:xfrm>
        </p:grpSpPr>
        <p:sp>
          <p:nvSpPr>
            <p:cNvPr id="4" name="Oval 3"/>
            <p:cNvSpPr/>
            <p:nvPr/>
          </p:nvSpPr>
          <p:spPr>
            <a:xfrm>
              <a:off x="3842239" y="568193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0" name="Oval 9"/>
            <p:cNvSpPr/>
            <p:nvPr/>
          </p:nvSpPr>
          <p:spPr>
            <a:xfrm>
              <a:off x="2235140" y="2341919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3222242" y="1048068"/>
              <a:ext cx="348991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2" name="Oval 11"/>
            <p:cNvSpPr/>
            <p:nvPr/>
          </p:nvSpPr>
          <p:spPr>
            <a:xfrm>
              <a:off x="2209926" y="1781177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3" name="Oval 12"/>
            <p:cNvSpPr/>
            <p:nvPr/>
          </p:nvSpPr>
          <p:spPr>
            <a:xfrm>
              <a:off x="1624012" y="2334043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4" name="Oval 13"/>
            <p:cNvSpPr/>
            <p:nvPr/>
          </p:nvSpPr>
          <p:spPr>
            <a:xfrm>
              <a:off x="2795840" y="2334043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16" name="Straight Arrow Connector 15"/>
            <p:cNvCxnSpPr>
              <a:stCxn id="4" idx="3"/>
              <a:endCxn id="11" idx="7"/>
            </p:cNvCxnSpPr>
            <p:nvPr/>
          </p:nvCxnSpPr>
          <p:spPr>
            <a:xfrm flipH="1">
              <a:off x="3520124" y="875506"/>
              <a:ext cx="373224" cy="225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47864" y="260648"/>
              <a:ext cx="158417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b="1" dirty="0" err="1" smtClean="0"/>
                <a:t>FrameLayout</a:t>
              </a:r>
              <a:r>
                <a:rPr lang="en-US" sz="1400" b="1" dirty="0"/>
                <a:t> </a:t>
              </a:r>
              <a:r>
                <a:rPr lang="en-US" sz="1400" b="1" dirty="0" smtClean="0"/>
                <a:t>(0)</a:t>
              </a:r>
              <a:endParaRPr lang="en-SG" sz="1400" b="1" dirty="0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2052036" y="1022519"/>
              <a:ext cx="127043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(00) </a:t>
              </a:r>
            </a:p>
            <a:p>
              <a:pPr algn="ctr"/>
              <a:r>
                <a:rPr lang="en-US" sz="1400" b="1" dirty="0" smtClean="0"/>
                <a:t>(“Bites”)</a:t>
              </a:r>
              <a:endParaRPr lang="en-SG" sz="1400" b="1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683679" y="1726179"/>
              <a:ext cx="1551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TabWidget</a:t>
              </a:r>
              <a:r>
                <a:rPr lang="en-US" sz="1400" b="1" dirty="0" smtClean="0"/>
                <a:t>(010)</a:t>
              </a:r>
              <a:endParaRPr lang="en-SG" sz="1400" b="1" dirty="0"/>
            </a:p>
          </p:txBody>
        </p:sp>
        <p:cxnSp>
          <p:nvCxnSpPr>
            <p:cNvPr id="25" name="Straight Arrow Connector 24"/>
            <p:cNvCxnSpPr>
              <a:stCxn id="12" idx="3"/>
              <a:endCxn id="13" idx="7"/>
            </p:cNvCxnSpPr>
            <p:nvPr/>
          </p:nvCxnSpPr>
          <p:spPr>
            <a:xfrm flipH="1">
              <a:off x="1921894" y="2088490"/>
              <a:ext cx="339141" cy="29828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12" idx="4"/>
              <a:endCxn id="10" idx="0"/>
            </p:cNvCxnSpPr>
            <p:nvPr/>
          </p:nvCxnSpPr>
          <p:spPr>
            <a:xfrm>
              <a:off x="2384422" y="2141217"/>
              <a:ext cx="25214" cy="20070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>
              <a:stCxn id="12" idx="5"/>
              <a:endCxn id="14" idx="0"/>
            </p:cNvCxnSpPr>
            <p:nvPr/>
          </p:nvCxnSpPr>
          <p:spPr>
            <a:xfrm>
              <a:off x="2507808" y="2088490"/>
              <a:ext cx="462528" cy="2455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/>
            <p:nvPr/>
          </p:nvSpPr>
          <p:spPr>
            <a:xfrm>
              <a:off x="1253958" y="2777673"/>
              <a:ext cx="348991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6" name="Oval 35"/>
            <p:cNvSpPr/>
            <p:nvPr/>
          </p:nvSpPr>
          <p:spPr>
            <a:xfrm>
              <a:off x="2338300" y="2781814"/>
              <a:ext cx="348991" cy="355899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37" name="Oval 36"/>
            <p:cNvSpPr/>
            <p:nvPr/>
          </p:nvSpPr>
          <p:spPr>
            <a:xfrm>
              <a:off x="3425957" y="2777673"/>
              <a:ext cx="348991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2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>
              <a:stCxn id="13" idx="4"/>
              <a:endCxn id="35" idx="0"/>
            </p:cNvCxnSpPr>
            <p:nvPr/>
          </p:nvCxnSpPr>
          <p:spPr>
            <a:xfrm flipH="1">
              <a:off x="1428454" y="2694083"/>
              <a:ext cx="370054" cy="8359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/>
            <p:cNvCxnSpPr>
              <a:stCxn id="10" idx="4"/>
              <a:endCxn id="36" idx="0"/>
            </p:cNvCxnSpPr>
            <p:nvPr/>
          </p:nvCxnSpPr>
          <p:spPr>
            <a:xfrm>
              <a:off x="2409636" y="2701959"/>
              <a:ext cx="103160" cy="798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/>
            <p:cNvCxnSpPr>
              <a:endCxn id="37" idx="1"/>
            </p:cNvCxnSpPr>
            <p:nvPr/>
          </p:nvCxnSpPr>
          <p:spPr>
            <a:xfrm>
              <a:off x="3087389" y="2694083"/>
              <a:ext cx="389677" cy="13631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/>
            <p:cNvSpPr txBox="1"/>
            <p:nvPr/>
          </p:nvSpPr>
          <p:spPr>
            <a:xfrm>
              <a:off x="-100989" y="2360174"/>
              <a:ext cx="186065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RelativeLayout</a:t>
              </a:r>
              <a:r>
                <a:rPr lang="en-US" sz="1400" b="1" dirty="0" smtClean="0"/>
                <a:t>(0100)</a:t>
              </a:r>
              <a:endParaRPr lang="en-SG" sz="1400" b="1" dirty="0"/>
            </a:p>
          </p:txBody>
        </p:sp>
        <p:sp>
          <p:nvSpPr>
            <p:cNvPr id="52" name="TextBox 51"/>
            <p:cNvSpPr txBox="1"/>
            <p:nvPr/>
          </p:nvSpPr>
          <p:spPr>
            <a:xfrm>
              <a:off x="74824" y="3181591"/>
              <a:ext cx="159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(01000) </a:t>
              </a:r>
            </a:p>
            <a:p>
              <a:pPr algn="ctr"/>
              <a:r>
                <a:rPr lang="en-US" sz="1400" b="1" dirty="0" smtClean="0"/>
                <a:t>(“Recipes”)</a:t>
              </a:r>
              <a:endParaRPr lang="en-SG" sz="1400" b="1" dirty="0"/>
            </a:p>
          </p:txBody>
        </p:sp>
        <p:sp>
          <p:nvSpPr>
            <p:cNvPr id="56" name="Oval 55"/>
            <p:cNvSpPr/>
            <p:nvPr/>
          </p:nvSpPr>
          <p:spPr>
            <a:xfrm>
              <a:off x="4584272" y="1048068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57" name="Straight Arrow Connector 56"/>
            <p:cNvCxnSpPr>
              <a:stCxn id="4" idx="5"/>
              <a:endCxn id="56" idx="1"/>
            </p:cNvCxnSpPr>
            <p:nvPr/>
          </p:nvCxnSpPr>
          <p:spPr>
            <a:xfrm>
              <a:off x="4140121" y="875506"/>
              <a:ext cx="495260" cy="22528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/>
            <p:cNvSpPr txBox="1"/>
            <p:nvPr/>
          </p:nvSpPr>
          <p:spPr>
            <a:xfrm>
              <a:off x="4917606" y="963217"/>
              <a:ext cx="127043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TabHost</a:t>
              </a:r>
              <a:r>
                <a:rPr lang="en-US" sz="1400" b="1" dirty="0" smtClean="0"/>
                <a:t>(01)</a:t>
              </a:r>
              <a:endParaRPr lang="en-SG" sz="1400" b="1" dirty="0"/>
            </a:p>
          </p:txBody>
        </p:sp>
        <p:cxnSp>
          <p:nvCxnSpPr>
            <p:cNvPr id="64" name="Straight Arrow Connector 63"/>
            <p:cNvCxnSpPr>
              <a:stCxn id="56" idx="3"/>
              <a:endCxn id="12" idx="0"/>
            </p:cNvCxnSpPr>
            <p:nvPr/>
          </p:nvCxnSpPr>
          <p:spPr>
            <a:xfrm flipH="1">
              <a:off x="2384422" y="1355381"/>
              <a:ext cx="2250959" cy="425796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Oval 66"/>
            <p:cNvSpPr/>
            <p:nvPr/>
          </p:nvSpPr>
          <p:spPr>
            <a:xfrm>
              <a:off x="6214496" y="2294288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69" name="Oval 68"/>
            <p:cNvSpPr/>
            <p:nvPr/>
          </p:nvSpPr>
          <p:spPr>
            <a:xfrm>
              <a:off x="4328454" y="2302045"/>
              <a:ext cx="348991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70" name="TextBox 69"/>
            <p:cNvSpPr txBox="1"/>
            <p:nvPr/>
          </p:nvSpPr>
          <p:spPr>
            <a:xfrm>
              <a:off x="2937081" y="2237630"/>
              <a:ext cx="159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(0110) </a:t>
              </a:r>
            </a:p>
            <a:p>
              <a:pPr algn="ctr"/>
              <a:r>
                <a:rPr lang="en-US" sz="1400" b="1" dirty="0" smtClean="0"/>
                <a:t>(“Tomatoes…”)</a:t>
              </a:r>
              <a:endParaRPr lang="en-SG" sz="1400" b="1" dirty="0"/>
            </a:p>
          </p:txBody>
        </p:sp>
        <p:sp>
          <p:nvSpPr>
            <p:cNvPr id="71" name="Oval 70"/>
            <p:cNvSpPr/>
            <p:nvPr/>
          </p:nvSpPr>
          <p:spPr>
            <a:xfrm>
              <a:off x="4583049" y="1781177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73" name="Straight Arrow Connector 72"/>
            <p:cNvCxnSpPr>
              <a:stCxn id="56" idx="4"/>
              <a:endCxn id="71" idx="0"/>
            </p:cNvCxnSpPr>
            <p:nvPr/>
          </p:nvCxnSpPr>
          <p:spPr>
            <a:xfrm flipH="1">
              <a:off x="4757545" y="1408108"/>
              <a:ext cx="1223" cy="37306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/>
            <p:cNvCxnSpPr>
              <a:stCxn id="71" idx="3"/>
              <a:endCxn id="69" idx="0"/>
            </p:cNvCxnSpPr>
            <p:nvPr/>
          </p:nvCxnSpPr>
          <p:spPr>
            <a:xfrm flipH="1">
              <a:off x="4502950" y="2088490"/>
              <a:ext cx="131208" cy="21355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/>
            <p:cNvCxnSpPr>
              <a:stCxn id="71" idx="6"/>
              <a:endCxn id="67" idx="1"/>
            </p:cNvCxnSpPr>
            <p:nvPr/>
          </p:nvCxnSpPr>
          <p:spPr>
            <a:xfrm>
              <a:off x="4932040" y="1961197"/>
              <a:ext cx="1333565" cy="385818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TextBox 77"/>
            <p:cNvSpPr txBox="1"/>
            <p:nvPr/>
          </p:nvSpPr>
          <p:spPr>
            <a:xfrm>
              <a:off x="3052870" y="1753539"/>
              <a:ext cx="1551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FrameLayout</a:t>
              </a:r>
              <a:r>
                <a:rPr lang="en-US" sz="1400" b="1" dirty="0" smtClean="0"/>
                <a:t>(011)</a:t>
              </a:r>
              <a:endParaRPr lang="en-SG" sz="1400" b="1" dirty="0"/>
            </a:p>
          </p:txBody>
        </p:sp>
        <p:sp>
          <p:nvSpPr>
            <p:cNvPr id="81" name="Oval 80"/>
            <p:cNvSpPr/>
            <p:nvPr/>
          </p:nvSpPr>
          <p:spPr>
            <a:xfrm>
              <a:off x="5598822" y="2775661"/>
              <a:ext cx="348991" cy="344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2" name="Oval 81"/>
            <p:cNvSpPr/>
            <p:nvPr/>
          </p:nvSpPr>
          <p:spPr>
            <a:xfrm>
              <a:off x="7138080" y="2775660"/>
              <a:ext cx="348991" cy="344901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3" name="Oval 82"/>
            <p:cNvSpPr/>
            <p:nvPr/>
          </p:nvSpPr>
          <p:spPr>
            <a:xfrm>
              <a:off x="4455505" y="3491503"/>
              <a:ext cx="348991" cy="344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4" name="Oval 83"/>
            <p:cNvSpPr/>
            <p:nvPr/>
          </p:nvSpPr>
          <p:spPr>
            <a:xfrm>
              <a:off x="5475920" y="3520601"/>
              <a:ext cx="348991" cy="344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5" name="Oval 84"/>
            <p:cNvSpPr/>
            <p:nvPr/>
          </p:nvSpPr>
          <p:spPr>
            <a:xfrm>
              <a:off x="8090321" y="3491504"/>
              <a:ext cx="348991" cy="344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solidFill>
                    <a:schemeClr val="tx1"/>
                  </a:solidFill>
                </a:rPr>
                <a:t>1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87" name="Oval 86"/>
            <p:cNvSpPr/>
            <p:nvPr/>
          </p:nvSpPr>
          <p:spPr>
            <a:xfrm>
              <a:off x="6623340" y="3501748"/>
              <a:ext cx="348991" cy="344901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</a:rPr>
                <a:t>0</a:t>
              </a:r>
              <a:endParaRPr lang="en-SG" dirty="0">
                <a:solidFill>
                  <a:schemeClr val="tx1"/>
                </a:solidFill>
              </a:endParaRPr>
            </a:p>
          </p:txBody>
        </p:sp>
        <p:cxnSp>
          <p:nvCxnSpPr>
            <p:cNvPr id="91" name="Straight Arrow Connector 90"/>
            <p:cNvCxnSpPr>
              <a:stCxn id="67" idx="2"/>
              <a:endCxn id="81" idx="7"/>
            </p:cNvCxnSpPr>
            <p:nvPr/>
          </p:nvCxnSpPr>
          <p:spPr>
            <a:xfrm flipH="1">
              <a:off x="5896704" y="2474308"/>
              <a:ext cx="317792" cy="35186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Arrow Connector 92"/>
            <p:cNvCxnSpPr>
              <a:stCxn id="67" idx="6"/>
              <a:endCxn id="82" idx="1"/>
            </p:cNvCxnSpPr>
            <p:nvPr/>
          </p:nvCxnSpPr>
          <p:spPr>
            <a:xfrm>
              <a:off x="6563487" y="2474308"/>
              <a:ext cx="625702" cy="351862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Arrow Connector 96"/>
            <p:cNvCxnSpPr>
              <a:stCxn id="81" idx="3"/>
              <a:endCxn id="83" idx="0"/>
            </p:cNvCxnSpPr>
            <p:nvPr/>
          </p:nvCxnSpPr>
          <p:spPr>
            <a:xfrm flipH="1">
              <a:off x="4630001" y="3070052"/>
              <a:ext cx="1019930" cy="421451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Arrow Connector 99"/>
            <p:cNvCxnSpPr>
              <a:stCxn id="81" idx="5"/>
              <a:endCxn id="84" idx="0"/>
            </p:cNvCxnSpPr>
            <p:nvPr/>
          </p:nvCxnSpPr>
          <p:spPr>
            <a:xfrm flipH="1">
              <a:off x="5650416" y="3070052"/>
              <a:ext cx="246288" cy="45054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Arrow Connector 102"/>
            <p:cNvCxnSpPr>
              <a:stCxn id="82" idx="3"/>
              <a:endCxn id="87" idx="0"/>
            </p:cNvCxnSpPr>
            <p:nvPr/>
          </p:nvCxnSpPr>
          <p:spPr>
            <a:xfrm flipH="1">
              <a:off x="6797836" y="3070051"/>
              <a:ext cx="391353" cy="431697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Arrow Connector 105"/>
            <p:cNvCxnSpPr>
              <a:stCxn id="82" idx="5"/>
              <a:endCxn id="85" idx="0"/>
            </p:cNvCxnSpPr>
            <p:nvPr/>
          </p:nvCxnSpPr>
          <p:spPr>
            <a:xfrm>
              <a:off x="7435962" y="3070051"/>
              <a:ext cx="828855" cy="42145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2" name="TextBox 111"/>
            <p:cNvSpPr txBox="1"/>
            <p:nvPr/>
          </p:nvSpPr>
          <p:spPr>
            <a:xfrm>
              <a:off x="1661331" y="3197749"/>
              <a:ext cx="159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(01001) </a:t>
              </a:r>
            </a:p>
            <a:p>
              <a:pPr algn="ctr"/>
              <a:r>
                <a:rPr lang="en-US" sz="1400" b="1" dirty="0" smtClean="0"/>
                <a:t>(“Ingredients”)</a:t>
              </a:r>
              <a:endParaRPr lang="en-SG" sz="1400" b="1" dirty="0"/>
            </a:p>
          </p:txBody>
        </p:sp>
        <p:sp>
          <p:nvSpPr>
            <p:cNvPr id="124" name="TextBox 123"/>
            <p:cNvSpPr txBox="1"/>
            <p:nvPr/>
          </p:nvSpPr>
          <p:spPr>
            <a:xfrm>
              <a:off x="6549077" y="2177764"/>
              <a:ext cx="1551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ListView</a:t>
              </a:r>
              <a:r>
                <a:rPr lang="en-US" sz="1400" b="1" dirty="0" smtClean="0"/>
                <a:t>(0111)</a:t>
              </a:r>
              <a:endParaRPr lang="en-SG" sz="1400" b="1" dirty="0"/>
            </a:p>
          </p:txBody>
        </p:sp>
        <p:sp>
          <p:nvSpPr>
            <p:cNvPr id="126" name="TextBox 125"/>
            <p:cNvSpPr txBox="1"/>
            <p:nvPr/>
          </p:nvSpPr>
          <p:spPr>
            <a:xfrm>
              <a:off x="3863265" y="2780774"/>
              <a:ext cx="1739856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LinearLayout</a:t>
              </a:r>
              <a:r>
                <a:rPr lang="en-US" sz="1400" b="1" dirty="0" smtClean="0"/>
                <a:t>(01110)</a:t>
              </a:r>
              <a:endParaRPr lang="en-SG" sz="1400" b="1" dirty="0"/>
            </a:p>
          </p:txBody>
        </p:sp>
        <p:sp>
          <p:nvSpPr>
            <p:cNvPr id="127" name="TextBox 126"/>
            <p:cNvSpPr txBox="1"/>
            <p:nvPr/>
          </p:nvSpPr>
          <p:spPr>
            <a:xfrm>
              <a:off x="7428032" y="2760850"/>
              <a:ext cx="155146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LinearLayout</a:t>
              </a:r>
              <a:r>
                <a:rPr lang="en-US" sz="1400" b="1" dirty="0" smtClean="0"/>
                <a:t>(011)</a:t>
              </a:r>
              <a:endParaRPr lang="en-SG" sz="1400" b="1" dirty="0"/>
            </a:p>
          </p:txBody>
        </p:sp>
        <p:sp>
          <p:nvSpPr>
            <p:cNvPr id="128" name="TextBox 127"/>
            <p:cNvSpPr txBox="1"/>
            <p:nvPr/>
          </p:nvSpPr>
          <p:spPr>
            <a:xfrm>
              <a:off x="3203084" y="3886048"/>
              <a:ext cx="15943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(011100) </a:t>
              </a:r>
            </a:p>
            <a:p>
              <a:pPr algn="ctr"/>
              <a:r>
                <a:rPr lang="en-US" sz="1400" b="1" dirty="0" smtClean="0"/>
                <a:t>(“Eggs”)</a:t>
              </a:r>
              <a:endParaRPr lang="en-SG" sz="1400" b="1" dirty="0"/>
            </a:p>
          </p:txBody>
        </p:sp>
        <p:sp>
          <p:nvSpPr>
            <p:cNvPr id="129" name="TextBox 128"/>
            <p:cNvSpPr txBox="1"/>
            <p:nvPr/>
          </p:nvSpPr>
          <p:spPr>
            <a:xfrm>
              <a:off x="4644922" y="3906032"/>
              <a:ext cx="1594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CheckBox</a:t>
              </a:r>
              <a:r>
                <a:rPr lang="en-US" sz="1400" b="1" dirty="0" smtClean="0"/>
                <a:t>(011101) </a:t>
              </a:r>
            </a:p>
          </p:txBody>
        </p:sp>
        <p:sp>
          <p:nvSpPr>
            <p:cNvPr id="131" name="TextBox 130"/>
            <p:cNvSpPr txBox="1"/>
            <p:nvPr/>
          </p:nvSpPr>
          <p:spPr>
            <a:xfrm>
              <a:off x="3052870" y="3197749"/>
              <a:ext cx="159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(01002) </a:t>
              </a:r>
            </a:p>
            <a:p>
              <a:pPr algn="ctr"/>
              <a:r>
                <a:rPr lang="en-US" sz="1400" b="1" dirty="0" smtClean="0"/>
                <a:t>(“Method”)</a:t>
              </a:r>
              <a:endParaRPr lang="en-SG" sz="1400" b="1" dirty="0"/>
            </a:p>
          </p:txBody>
        </p:sp>
        <p:sp>
          <p:nvSpPr>
            <p:cNvPr id="132" name="TextBox 131"/>
            <p:cNvSpPr txBox="1"/>
            <p:nvPr/>
          </p:nvSpPr>
          <p:spPr>
            <a:xfrm>
              <a:off x="6125661" y="3918952"/>
              <a:ext cx="15920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TextView</a:t>
              </a:r>
              <a:r>
                <a:rPr lang="en-US" sz="1400" b="1" dirty="0" smtClean="0"/>
                <a:t> (011110) </a:t>
              </a:r>
            </a:p>
            <a:p>
              <a:pPr algn="ctr"/>
              <a:r>
                <a:rPr lang="en-US" sz="1400" b="1" dirty="0" smtClean="0"/>
                <a:t>(“Tomatoes”)</a:t>
              </a:r>
              <a:endParaRPr lang="en-SG" sz="1400" b="1" dirty="0"/>
            </a:p>
          </p:txBody>
        </p:sp>
        <p:sp>
          <p:nvSpPr>
            <p:cNvPr id="137" name="TextBox 136"/>
            <p:cNvSpPr txBox="1"/>
            <p:nvPr/>
          </p:nvSpPr>
          <p:spPr>
            <a:xfrm>
              <a:off x="7567748" y="3915729"/>
              <a:ext cx="159431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CheckBox</a:t>
              </a:r>
              <a:r>
                <a:rPr lang="en-US" sz="1400" b="1" dirty="0" smtClean="0"/>
                <a:t>(011111) </a:t>
              </a:r>
            </a:p>
          </p:txBody>
        </p:sp>
        <p:sp>
          <p:nvSpPr>
            <p:cNvPr id="139" name="Oval 138"/>
            <p:cNvSpPr/>
            <p:nvPr/>
          </p:nvSpPr>
          <p:spPr>
            <a:xfrm>
              <a:off x="859463" y="4612481"/>
              <a:ext cx="348991" cy="360040"/>
            </a:xfrm>
            <a:prstGeom prst="ellipse">
              <a:avLst/>
            </a:prstGeom>
            <a:solidFill>
              <a:srgbClr val="00B0F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41" name="TextBox 140"/>
            <p:cNvSpPr txBox="1"/>
            <p:nvPr/>
          </p:nvSpPr>
          <p:spPr>
            <a:xfrm>
              <a:off x="1177465" y="4638612"/>
              <a:ext cx="20617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Executable (leaf) Widgets</a:t>
              </a:r>
              <a:endParaRPr lang="en-SG" sz="1400" b="1" dirty="0"/>
            </a:p>
          </p:txBody>
        </p:sp>
        <p:sp>
          <p:nvSpPr>
            <p:cNvPr id="142" name="Oval 141"/>
            <p:cNvSpPr/>
            <p:nvPr/>
          </p:nvSpPr>
          <p:spPr>
            <a:xfrm>
              <a:off x="3396737" y="4607061"/>
              <a:ext cx="348991" cy="36004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43" name="TextBox 142"/>
            <p:cNvSpPr txBox="1"/>
            <p:nvPr/>
          </p:nvSpPr>
          <p:spPr>
            <a:xfrm>
              <a:off x="3767596" y="4612482"/>
              <a:ext cx="232888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err="1" smtClean="0"/>
                <a:t>Inexecutable</a:t>
              </a:r>
              <a:r>
                <a:rPr lang="en-US" sz="1400" b="1" dirty="0" smtClean="0"/>
                <a:t> (leaf) Widgets</a:t>
              </a:r>
              <a:endParaRPr lang="en-SG" sz="1400" b="1" dirty="0"/>
            </a:p>
          </p:txBody>
        </p:sp>
        <p:sp>
          <p:nvSpPr>
            <p:cNvPr id="144" name="Oval 143"/>
            <p:cNvSpPr/>
            <p:nvPr/>
          </p:nvSpPr>
          <p:spPr>
            <a:xfrm>
              <a:off x="6192044" y="4599240"/>
              <a:ext cx="348991" cy="3600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SG" dirty="0">
                <a:solidFill>
                  <a:schemeClr val="tx1"/>
                </a:solidFill>
              </a:endParaRPr>
            </a:p>
          </p:txBody>
        </p:sp>
        <p:sp>
          <p:nvSpPr>
            <p:cNvPr id="145" name="TextBox 144"/>
            <p:cNvSpPr txBox="1"/>
            <p:nvPr/>
          </p:nvSpPr>
          <p:spPr>
            <a:xfrm>
              <a:off x="6325638" y="4627774"/>
              <a:ext cx="188494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b="1" dirty="0" smtClean="0"/>
                <a:t>Layout Widgets</a:t>
              </a:r>
              <a:endParaRPr lang="en-SG" sz="1400" b="1" dirty="0"/>
            </a:p>
          </p:txBody>
        </p:sp>
      </p:grpSp>
      <p:pic>
        <p:nvPicPr>
          <p:cNvPr id="153" name="Picture 15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25" y="-24338"/>
            <a:ext cx="2791737" cy="2291906"/>
          </a:xfrm>
          <a:prstGeom prst="rect">
            <a:avLst/>
          </a:prstGeom>
        </p:spPr>
      </p:pic>
      <p:sp>
        <p:nvSpPr>
          <p:cNvPr id="154" name="Right Arrow 153"/>
          <p:cNvSpPr/>
          <p:nvPr/>
        </p:nvSpPr>
        <p:spPr>
          <a:xfrm rot="2425930">
            <a:off x="2906381" y="1278867"/>
            <a:ext cx="944593" cy="327512"/>
          </a:xfrm>
          <a:prstGeom prst="rightArrow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7" name="TextBox 156"/>
          <p:cNvSpPr txBox="1"/>
          <p:nvPr/>
        </p:nvSpPr>
        <p:spPr>
          <a:xfrm>
            <a:off x="4310396" y="476672"/>
            <a:ext cx="465103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Both"/>
            </a:pPr>
            <a:r>
              <a:rPr lang="en-US" dirty="0" smtClean="0"/>
              <a:t>An app state is abstracted as a view hierarchy tree.</a:t>
            </a:r>
          </a:p>
          <a:p>
            <a:pPr marL="342900" indent="-342900">
              <a:buAutoNum type="arabicParenBoth"/>
            </a:pPr>
            <a:r>
              <a:rPr lang="en-US" dirty="0" smtClean="0"/>
              <a:t>An app state is differentiated from others via this tree.</a:t>
            </a:r>
            <a:endParaRPr lang="en-SG" dirty="0"/>
          </a:p>
        </p:txBody>
      </p:sp>
      <p:sp>
        <p:nvSpPr>
          <p:cNvPr id="158" name="TextBox 157"/>
          <p:cNvSpPr txBox="1"/>
          <p:nvPr/>
        </p:nvSpPr>
        <p:spPr>
          <a:xfrm>
            <a:off x="3304413" y="1011669"/>
            <a:ext cx="6915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map</a:t>
            </a:r>
            <a:endParaRPr lang="en-SG" b="1" i="1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47E50A-3890-4680-8E83-CD7E3774B358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33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4" grpId="0" animBg="1"/>
      <p:bldP spid="15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Dynamic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579296" cy="4525963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Goal: Explore as many app behaviors as possible</a:t>
            </a:r>
          </a:p>
          <a:p>
            <a:pPr lvl="1"/>
            <a:r>
              <a:rPr kumimoji="1" lang="en-US" altLang="zh-CN" sz="2000" dirty="0" smtClean="0"/>
              <a:t>Case Study: 50 </a:t>
            </a:r>
            <a:r>
              <a:rPr kumimoji="1" lang="en-US" altLang="zh-CN" sz="2000" dirty="0"/>
              <a:t>most popular apps with 10 categories from Google </a:t>
            </a:r>
            <a:r>
              <a:rPr kumimoji="1" lang="en-US" altLang="zh-CN" sz="2000" dirty="0" smtClean="0"/>
              <a:t>Play</a:t>
            </a:r>
          </a:p>
          <a:p>
            <a:pPr lvl="1"/>
            <a:endParaRPr kumimoji="1" lang="en-US" altLang="zh-CN" dirty="0"/>
          </a:p>
          <a:p>
            <a:r>
              <a:rPr kumimoji="1" lang="en-US" altLang="zh-CN" dirty="0" smtClean="0"/>
              <a:t>Three key observations to improve performance </a:t>
            </a:r>
          </a:p>
          <a:p>
            <a:pPr lvl="1"/>
            <a:r>
              <a:rPr lang="en-US" altLang="zh-CN" sz="2000" i="1" dirty="0" smtClean="0">
                <a:solidFill>
                  <a:srgbClr val="FF0000"/>
                </a:solidFill>
              </a:rPr>
              <a:t>Frequency </a:t>
            </a:r>
            <a:r>
              <a:rPr lang="en-US" altLang="zh-CN" sz="2000" i="1" dirty="0">
                <a:solidFill>
                  <a:srgbClr val="FF0000"/>
                </a:solidFill>
              </a:rPr>
              <a:t>of Event Execution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r>
              <a:rPr lang="en-US" altLang="zh-CN" sz="2000" dirty="0" smtClean="0"/>
              <a:t> </a:t>
            </a:r>
          </a:p>
          <a:p>
            <a:pPr lvl="1"/>
            <a:r>
              <a:rPr lang="en-US" altLang="zh-CN" sz="2000" i="1" dirty="0" smtClean="0">
                <a:solidFill>
                  <a:srgbClr val="FF0000"/>
                </a:solidFill>
              </a:rPr>
              <a:t>Type of Events </a:t>
            </a:r>
            <a:r>
              <a:rPr lang="en-US" altLang="zh-CN" sz="2000" dirty="0" smtClean="0"/>
              <a:t>(</a:t>
            </a:r>
            <a:r>
              <a:rPr lang="en-US" altLang="zh-CN" sz="2000" i="1" dirty="0" smtClean="0"/>
              <a:t>UI events</a:t>
            </a:r>
            <a:r>
              <a:rPr lang="zh-CN" altLang="en-US" sz="2000" i="1" dirty="0" smtClean="0"/>
              <a:t>、</a:t>
            </a:r>
            <a:r>
              <a:rPr lang="en-US" altLang="zh-CN" sz="2000" i="1" dirty="0" smtClean="0"/>
              <a:t>navigation events</a:t>
            </a:r>
            <a:r>
              <a:rPr lang="en-US" altLang="zh-CN" sz="2000" dirty="0" smtClean="0"/>
              <a:t>) </a:t>
            </a:r>
            <a:r>
              <a:rPr lang="es-ES_tradnl" altLang="zh-CN" sz="2000" i="1" dirty="0" smtClean="0"/>
              <a:t> </a:t>
            </a:r>
            <a:endParaRPr lang="en-US" altLang="zh-CN" sz="2000" i="1" dirty="0" smtClean="0"/>
          </a:p>
          <a:p>
            <a:pPr lvl="1"/>
            <a:r>
              <a:rPr lang="en-US" altLang="zh-CN" sz="2000" i="1" dirty="0" smtClean="0">
                <a:solidFill>
                  <a:srgbClr val="FF0000"/>
                </a:solidFill>
              </a:rPr>
              <a:t>Number of Subsequent Unexercised Widgets</a:t>
            </a:r>
            <a:endParaRPr lang="fr-FR" altLang="zh-CN" sz="2000" dirty="0"/>
          </a:p>
          <a:p>
            <a:pPr marL="457200" lvl="1" indent="0">
              <a:buNone/>
            </a:pPr>
            <a:endParaRPr lang="en-US" altLang="zh-CN" sz="2000" dirty="0"/>
          </a:p>
          <a:p>
            <a:pPr lvl="1"/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AFF88D-2A61-4FA6-AB85-341426AC1033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0395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Transition Probability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A probability value </a:t>
            </a:r>
            <a:r>
              <a:rPr lang="en-US" altLang="zh-CN" i="1" dirty="0"/>
              <a:t>p</a:t>
            </a:r>
            <a:r>
              <a:rPr lang="en-US" altLang="zh-CN" dirty="0"/>
              <a:t> </a:t>
            </a:r>
            <a:r>
              <a:rPr lang="en-US" altLang="zh-CN" dirty="0" smtClean="0"/>
              <a:t>denoting </a:t>
            </a:r>
            <a:r>
              <a:rPr lang="en-US" altLang="zh-CN" dirty="0"/>
              <a:t>the selection weight of </a:t>
            </a:r>
            <a:r>
              <a:rPr lang="en-US" altLang="zh-CN" i="1" dirty="0"/>
              <a:t>e</a:t>
            </a:r>
            <a:r>
              <a:rPr lang="en-US" altLang="zh-CN" dirty="0"/>
              <a:t> in test generation. </a:t>
            </a:r>
            <a:endParaRPr lang="en-US" altLang="zh-CN" dirty="0" smtClean="0"/>
          </a:p>
          <a:p>
            <a:pPr lvl="1"/>
            <a:r>
              <a:rPr lang="en-US" altLang="zh-CN" sz="2000" dirty="0" smtClean="0"/>
              <a:t>p </a:t>
            </a:r>
            <a:r>
              <a:rPr lang="en-US" altLang="zh-CN" sz="2000" dirty="0"/>
              <a:t>is initially assigned the ratio of </a:t>
            </a:r>
            <a:r>
              <a:rPr lang="en-US" altLang="zh-CN" sz="2000" i="1" dirty="0">
                <a:solidFill>
                  <a:srgbClr val="FF0000"/>
                </a:solidFill>
              </a:rPr>
              <a:t>e’s observed execution times over the total execution times </a:t>
            </a:r>
            <a:r>
              <a:rPr lang="en-US" altLang="zh-CN" sz="2000" dirty="0"/>
              <a:t>of all events </a:t>
            </a:r>
            <a:r>
              <a:rPr lang="en-US" altLang="zh-CN" sz="2000" dirty="0" err="1"/>
              <a:t>w.r.t</a:t>
            </a:r>
            <a:r>
              <a:rPr lang="en-US" altLang="zh-CN" sz="2000" dirty="0"/>
              <a:t>. s (e ∈ s). </a:t>
            </a:r>
          </a:p>
          <a:p>
            <a:endParaRPr lang="en-US" altLang="zh-CN" sz="2400" dirty="0" smtClean="0"/>
          </a:p>
          <a:p>
            <a:r>
              <a:rPr lang="en-US" altLang="zh-CN" dirty="0"/>
              <a:t>Test Generation from the </a:t>
            </a:r>
            <a:r>
              <a:rPr lang="en-US" altLang="zh-CN" dirty="0" smtClean="0"/>
              <a:t>Model</a:t>
            </a:r>
            <a:endParaRPr lang="en-US" altLang="zh-CN" dirty="0"/>
          </a:p>
          <a:p>
            <a:pPr lvl="1"/>
            <a:r>
              <a:rPr lang="en-US" altLang="zh-CN" sz="2000" dirty="0" smtClean="0"/>
              <a:t>Start from the entry state, and select next event according to its probability value</a:t>
            </a:r>
          </a:p>
          <a:p>
            <a:pPr lvl="1"/>
            <a:r>
              <a:rPr lang="en-US" altLang="zh-CN" sz="2000" dirty="0" smtClean="0"/>
              <a:t>The </a:t>
            </a:r>
            <a:r>
              <a:rPr lang="en-US" altLang="zh-CN" sz="2000" dirty="0"/>
              <a:t>higher the event probability </a:t>
            </a:r>
            <a:r>
              <a:rPr lang="en-US" altLang="zh-CN" sz="2000" dirty="0" smtClean="0"/>
              <a:t>value, </a:t>
            </a:r>
            <a:r>
              <a:rPr lang="en-US" altLang="zh-CN" sz="2000" dirty="0"/>
              <a:t>the more likely the event will be selected. </a:t>
            </a:r>
          </a:p>
          <a:p>
            <a:endParaRPr lang="en-US" altLang="zh-CN" sz="2400" dirty="0"/>
          </a:p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D5BB5C-BC69-4A62-8115-D9B845DD5C8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4939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Static Analysis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S</a:t>
            </a:r>
            <a:r>
              <a:rPr lang="en-US" altLang="zh-CN" dirty="0" smtClean="0"/>
              <a:t>tatic analysis identifies those events </a:t>
            </a:r>
            <a:r>
              <a:rPr lang="en-US" altLang="zh-CN" dirty="0"/>
              <a:t>that are missed by dynamic analysis </a:t>
            </a:r>
            <a:endParaRPr lang="en-US" altLang="zh-CN" dirty="0" smtClean="0"/>
          </a:p>
          <a:p>
            <a:pPr lvl="1"/>
            <a:r>
              <a:rPr lang="en-US" altLang="zh-CN" sz="2000" dirty="0"/>
              <a:t>E</a:t>
            </a:r>
            <a:r>
              <a:rPr lang="en-US" altLang="zh-CN" sz="2000" dirty="0" smtClean="0"/>
              <a:t>vents that are </a:t>
            </a:r>
            <a:r>
              <a:rPr lang="en-US" altLang="zh-CN" sz="2000" dirty="0"/>
              <a:t>registered on UI widgets (e.g., </a:t>
            </a:r>
            <a:r>
              <a:rPr lang="en-US" altLang="zh-CN" sz="2000" i="1" dirty="0" err="1"/>
              <a:t>setOnLongClickListener</a:t>
            </a:r>
            <a:r>
              <a:rPr lang="en-US" altLang="zh-CN" sz="2000" dirty="0"/>
              <a:t>) </a:t>
            </a:r>
            <a:endParaRPr lang="en-US" altLang="zh-CN" sz="2000" dirty="0" smtClean="0"/>
          </a:p>
          <a:p>
            <a:pPr lvl="1"/>
            <a:r>
              <a:rPr lang="en-US" altLang="zh-CN" sz="2000" dirty="0" smtClean="0"/>
              <a:t>Events that are implemented </a:t>
            </a:r>
            <a:r>
              <a:rPr lang="en-US" altLang="zh-CN" sz="2000" dirty="0"/>
              <a:t>by overriding class methods (e.g., </a:t>
            </a:r>
            <a:r>
              <a:rPr lang="en-US" altLang="zh-CN" sz="2000" i="1" dirty="0" err="1"/>
              <a:t>onCreateOptionsMenu</a:t>
            </a:r>
            <a:r>
              <a:rPr lang="en-US" altLang="zh-CN" sz="2000" dirty="0"/>
              <a:t>). 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Model Compaction</a:t>
            </a:r>
            <a:endParaRPr lang="en-US" altLang="zh-CN" dirty="0"/>
          </a:p>
          <a:p>
            <a:pPr lvl="1"/>
            <a:r>
              <a:rPr lang="en-US" altLang="zh-CN" sz="2200" dirty="0"/>
              <a:t>I</a:t>
            </a:r>
            <a:r>
              <a:rPr lang="en-US" altLang="zh-CN" sz="2200" dirty="0" smtClean="0"/>
              <a:t>dentify structurally-different </a:t>
            </a:r>
            <a:r>
              <a:rPr lang="en-US" altLang="zh-CN" sz="2200" dirty="0"/>
              <a:t>pages as </a:t>
            </a:r>
            <a:r>
              <a:rPr lang="en-US" altLang="zh-CN" sz="2200" dirty="0" smtClean="0"/>
              <a:t>different </a:t>
            </a:r>
            <a:r>
              <a:rPr lang="en-US" altLang="zh-CN" sz="2200" dirty="0"/>
              <a:t>states, and merges similar ones. </a:t>
            </a:r>
            <a:endParaRPr lang="en-US" altLang="zh-CN" sz="2200" dirty="0" smtClean="0"/>
          </a:p>
          <a:p>
            <a:pPr lvl="1"/>
            <a:r>
              <a:rPr lang="en-US" altLang="zh-CN" sz="2200" dirty="0" smtClean="0"/>
              <a:t>Omit minor UI changes (e.g., text changes, UI property changes) </a:t>
            </a:r>
            <a:endParaRPr lang="en-US" altLang="zh-CN" sz="2200" dirty="0"/>
          </a:p>
          <a:p>
            <a:pPr lvl="1"/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3FE72-A12C-4713-AB78-31B2E66D52A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1447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Simple Cookbook App -- </a:t>
            </a:r>
            <a:r>
              <a:rPr kumimoji="1" lang="en-US" altLang="zh-CN" i="1" dirty="0" smtClean="0"/>
              <a:t>Bites</a:t>
            </a:r>
            <a:endParaRPr kumimoji="1" lang="zh-CN" altLang="en-US" i="1" dirty="0"/>
          </a:p>
        </p:txBody>
      </p:sp>
      <p:pic>
        <p:nvPicPr>
          <p:cNvPr id="4" name="内容占位符 3" descr="example_a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15" y="1600200"/>
            <a:ext cx="6360169" cy="4525963"/>
          </a:xfr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403988-9FEF-4798-99C7-954ABD4C0EDA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7133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Apps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20000"/>
          </a:bodyPr>
          <a:lstStyle/>
          <a:p>
            <a:r>
              <a:rPr lang="en-US" altLang="zh-CN" dirty="0" smtClean="0"/>
              <a:t>Mobile apps (Android,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,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Ubiquitous</a:t>
            </a:r>
          </a:p>
          <a:p>
            <a:pPr lvl="2"/>
            <a:r>
              <a:rPr lang="en-US" altLang="zh-CN" sz="2000" dirty="0" smtClean="0"/>
              <a:t>3 Million+ apps on Google Play, and 50K+ new apps each month</a:t>
            </a:r>
          </a:p>
          <a:p>
            <a:pPr lvl="1"/>
            <a:r>
              <a:rPr lang="en-US" altLang="zh-CN" dirty="0" smtClean="0"/>
              <a:t>Event-centric programs</a:t>
            </a:r>
          </a:p>
          <a:p>
            <a:pPr lvl="2"/>
            <a:r>
              <a:rPr lang="en-US" altLang="zh-CN" dirty="0" smtClean="0"/>
              <a:t>accept inputs via Graphical User Interface (GUI)</a:t>
            </a:r>
          </a:p>
          <a:p>
            <a:pPr lvl="1"/>
            <a:r>
              <a:rPr lang="en-US" altLang="zh-CN" dirty="0" smtClean="0"/>
              <a:t>Complex environment Interplay</a:t>
            </a:r>
          </a:p>
          <a:p>
            <a:pPr lvl="2"/>
            <a:r>
              <a:rPr lang="en-US" altLang="zh-CN" sz="2000" dirty="0" smtClean="0"/>
              <a:t>users, fragmentations (different </a:t>
            </a:r>
            <a:r>
              <a:rPr lang="en-US" altLang="zh-CN" sz="2000" dirty="0" err="1" smtClean="0"/>
              <a:t>OSes</a:t>
            </a:r>
            <a:r>
              <a:rPr lang="en-US" altLang="zh-CN" sz="2000" dirty="0" smtClean="0"/>
              <a:t>, SDKs, sensors), other apps</a:t>
            </a:r>
          </a:p>
          <a:p>
            <a:pPr lvl="1"/>
            <a:r>
              <a:rPr lang="en-US" altLang="zh-CN" dirty="0" smtClean="0">
                <a:solidFill>
                  <a:schemeClr val="bg1"/>
                </a:solidFill>
              </a:rPr>
              <a:t>Time-to-market pressure</a:t>
            </a:r>
          </a:p>
          <a:p>
            <a:pPr lvl="2"/>
            <a:r>
              <a:rPr lang="en-US" altLang="zh-CN" sz="2100" dirty="0" smtClean="0">
                <a:solidFill>
                  <a:schemeClr val="bg1"/>
                </a:solidFill>
              </a:rPr>
              <a:t>deliver apps as quickly as possible to compete with the counterparts</a:t>
            </a:r>
          </a:p>
          <a:p>
            <a:r>
              <a:rPr lang="en-US" altLang="zh-CN" dirty="0" smtClean="0">
                <a:solidFill>
                  <a:schemeClr val="bg1"/>
                </a:solidFill>
              </a:rPr>
              <a:t>They may not be thoroughly tested before releases</a:t>
            </a:r>
          </a:p>
          <a:p>
            <a:pPr lvl="1"/>
            <a:r>
              <a:rPr lang="en-US" altLang="zh-CN" i="1" dirty="0" smtClean="0">
                <a:solidFill>
                  <a:schemeClr val="bg1"/>
                </a:solidFill>
              </a:rPr>
              <a:t>only test usage scenarios that are believed to be important</a:t>
            </a:r>
          </a:p>
          <a:p>
            <a:pPr lvl="1"/>
            <a:r>
              <a:rPr lang="en-US" altLang="zh-CN" i="1" dirty="0" smtClean="0">
                <a:solidFill>
                  <a:schemeClr val="bg1"/>
                </a:solidFill>
              </a:rPr>
              <a:t>Inadequately test environment interplay</a:t>
            </a:r>
          </a:p>
          <a:p>
            <a:pPr lvl="1"/>
            <a:r>
              <a:rPr lang="en-US" altLang="zh-CN" i="1" dirty="0" smtClean="0">
                <a:solidFill>
                  <a:schemeClr val="bg1"/>
                </a:solidFill>
              </a:rPr>
              <a:t>low code coverage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79936-1B82-47E1-831E-72F9F5BB9F13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4339" y="332656"/>
            <a:ext cx="8795320" cy="1143000"/>
          </a:xfrm>
        </p:spPr>
        <p:txBody>
          <a:bodyPr>
            <a:normAutofit/>
          </a:bodyPr>
          <a:lstStyle/>
          <a:p>
            <a:r>
              <a:rPr lang="en-US" dirty="0" smtClean="0"/>
              <a:t>Model of Bites Produced by </a:t>
            </a:r>
            <a:r>
              <a:rPr lang="en-US" i="1" dirty="0" smtClean="0"/>
              <a:t>Stoat</a:t>
            </a:r>
            <a:endParaRPr lang="en-SG" i="1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608" y="1196752"/>
            <a:ext cx="7325890" cy="5263929"/>
          </a:xfrm>
        </p:spPr>
      </p:pic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D64BBE-E45C-4260-A5C4-2FFF5D59377E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08622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Our Approach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Model Construction</a:t>
            </a:r>
          </a:p>
          <a:p>
            <a:pPr lvl="1"/>
            <a:r>
              <a:rPr lang="en-US" dirty="0" smtClean="0"/>
              <a:t>Dynamic Analysis</a:t>
            </a:r>
          </a:p>
          <a:p>
            <a:pPr lvl="1"/>
            <a:r>
              <a:rPr lang="en-US" dirty="0" smtClean="0"/>
              <a:t>Static Analysis</a:t>
            </a:r>
          </a:p>
          <a:p>
            <a:pPr lvl="1"/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Gibbs Sampling</a:t>
            </a:r>
          </a:p>
          <a:p>
            <a:pPr lvl="1"/>
            <a:r>
              <a:rPr lang="en-US" dirty="0" smtClean="0"/>
              <a:t>Optimization problem</a:t>
            </a:r>
          </a:p>
          <a:p>
            <a:pPr lvl="1"/>
            <a:r>
              <a:rPr lang="en-US" dirty="0" smtClean="0"/>
              <a:t>Objective function</a:t>
            </a:r>
          </a:p>
          <a:p>
            <a:pPr lvl="1"/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576626-EE31-476E-8AEB-4FEE153BB06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809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Gibbs Sampling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Metropolis Hastings algorithm is one of Markov Chain Monte Carlo (MCMC) methods</a:t>
            </a:r>
          </a:p>
          <a:p>
            <a:pPr lvl="1"/>
            <a:r>
              <a:rPr lang="en-US" altLang="zh-CN" sz="2000" dirty="0" smtClean="0"/>
              <a:t>a class of algorithms to draw samples from a desired probability distribution p(x) , for which direct sampling is difficult</a:t>
            </a:r>
          </a:p>
          <a:p>
            <a:pPr marL="457200" lvl="1" indent="0">
              <a:buNone/>
            </a:pPr>
            <a:endParaRPr lang="en-US" altLang="zh-CN" sz="2000" dirty="0" smtClean="0"/>
          </a:p>
          <a:p>
            <a:r>
              <a:rPr lang="en-US" altLang="zh-CN" dirty="0" smtClean="0"/>
              <a:t>Gibbs Sampling is a special case of the Metropolis-Hastings algorithm</a:t>
            </a:r>
          </a:p>
          <a:p>
            <a:pPr lvl="1"/>
            <a:r>
              <a:rPr lang="en-US" altLang="zh-CN" sz="2000" dirty="0" smtClean="0"/>
              <a:t>designed to draw samples when p(x) is a joint distribution of multiple random variables</a:t>
            </a:r>
            <a:endParaRPr lang="zh-CN" altLang="en-US" sz="20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3F637-A8A0-429F-B0AF-B81ABCCE9DE4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22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Gibbs Sampling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Sampling acceptance ratio</a:t>
            </a:r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endParaRPr lang="en-US" altLang="zh-CN" sz="2000" dirty="0" smtClean="0"/>
          </a:p>
          <a:p>
            <a:r>
              <a:rPr lang="en-US" altLang="zh-CN" dirty="0" smtClean="0"/>
              <a:t>In our Setting, we propose p(x) as</a:t>
            </a:r>
            <a:endParaRPr lang="zh-CN" altLang="en-US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43042" y="2285992"/>
            <a:ext cx="474345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71604" y="3571876"/>
            <a:ext cx="38100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8" name="直接箭头连接符 7"/>
          <p:cNvCxnSpPr/>
          <p:nvPr/>
        </p:nvCxnSpPr>
        <p:spPr>
          <a:xfrm rot="5400000">
            <a:off x="1858150" y="3285330"/>
            <a:ext cx="714380" cy="1588"/>
          </a:xfrm>
          <a:prstGeom prst="straightConnector1">
            <a:avLst/>
          </a:prstGeom>
          <a:ln w="28575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2643174" y="2928934"/>
            <a:ext cx="5143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Simplified, which q is a symmetric function</a:t>
            </a:r>
            <a:endParaRPr lang="zh-CN" altLang="en-US" dirty="0">
              <a:solidFill>
                <a:srgbClr val="FF0000"/>
              </a:solidFill>
            </a:endParaRPr>
          </a:p>
        </p:txBody>
      </p:sp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714480" y="5214950"/>
            <a:ext cx="2847975" cy="561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3" name="直接箭头连接符 12"/>
          <p:cNvCxnSpPr>
            <a:endCxn id="22" idx="0"/>
          </p:cNvCxnSpPr>
          <p:nvPr/>
        </p:nvCxnSpPr>
        <p:spPr>
          <a:xfrm flipH="1">
            <a:off x="2035951" y="5643578"/>
            <a:ext cx="178595" cy="5000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直接箭头连接符 14"/>
          <p:cNvCxnSpPr/>
          <p:nvPr/>
        </p:nvCxnSpPr>
        <p:spPr>
          <a:xfrm>
            <a:off x="3000364" y="5643578"/>
            <a:ext cx="611213" cy="65932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箭头连接符 16"/>
          <p:cNvCxnSpPr/>
          <p:nvPr/>
        </p:nvCxnSpPr>
        <p:spPr>
          <a:xfrm>
            <a:off x="3786182" y="5643578"/>
            <a:ext cx="1793930" cy="22226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/>
          <p:cNvCxnSpPr/>
          <p:nvPr/>
        </p:nvCxnSpPr>
        <p:spPr>
          <a:xfrm flipV="1">
            <a:off x="4143372" y="5214950"/>
            <a:ext cx="714380" cy="142876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857224" y="6143644"/>
            <a:ext cx="23574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stochastic model </a:t>
            </a:r>
            <a:r>
              <a:rPr lang="en-US" altLang="zh-CN" i="1" dirty="0" smtClean="0">
                <a:solidFill>
                  <a:srgbClr val="FF0000"/>
                </a:solidFill>
              </a:rPr>
              <a:t>M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3143240" y="6215082"/>
            <a:ext cx="37147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exponential distribution </a:t>
            </a:r>
            <a:r>
              <a:rPr lang="en-US" altLang="zh-CN" i="1" dirty="0" smtClean="0">
                <a:solidFill>
                  <a:srgbClr val="FF0000"/>
                </a:solidFill>
              </a:rPr>
              <a:t>exp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5715008" y="5715016"/>
            <a:ext cx="35432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Objective (optimization) function </a:t>
            </a:r>
            <a:r>
              <a:rPr lang="en-US" altLang="zh-CN" i="1" dirty="0" smtClean="0">
                <a:solidFill>
                  <a:srgbClr val="FF0000"/>
                </a:solidFill>
              </a:rPr>
              <a:t>f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4929190" y="4929198"/>
            <a:ext cx="331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Test suite </a:t>
            </a:r>
            <a:r>
              <a:rPr lang="en-US" altLang="zh-CN" i="1" dirty="0" smtClean="0">
                <a:solidFill>
                  <a:srgbClr val="FF0000"/>
                </a:solidFill>
              </a:rPr>
              <a:t>T </a:t>
            </a:r>
            <a:r>
              <a:rPr lang="en-US" altLang="zh-CN" dirty="0" smtClean="0">
                <a:solidFill>
                  <a:srgbClr val="FF0000"/>
                </a:solidFill>
              </a:rPr>
              <a:t>generated from </a:t>
            </a:r>
            <a:r>
              <a:rPr lang="en-US" altLang="zh-CN" i="1" dirty="0" smtClean="0">
                <a:solidFill>
                  <a:srgbClr val="FF0000"/>
                </a:solidFill>
              </a:rPr>
              <a:t>M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56937" y="4792392"/>
            <a:ext cx="33152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rgbClr val="FF0000"/>
                </a:solidFill>
              </a:rPr>
              <a:t>constant value</a:t>
            </a:r>
            <a:endParaRPr lang="zh-CN" altLang="en-US" i="1" dirty="0">
              <a:solidFill>
                <a:srgbClr val="FF0000"/>
              </a:solidFill>
            </a:endParaRPr>
          </a:p>
        </p:txBody>
      </p:sp>
      <p:cxnSp>
        <p:nvCxnSpPr>
          <p:cNvPr id="20" name="直接箭头连接符 18"/>
          <p:cNvCxnSpPr/>
          <p:nvPr/>
        </p:nvCxnSpPr>
        <p:spPr>
          <a:xfrm flipH="1" flipV="1">
            <a:off x="2107389" y="5013870"/>
            <a:ext cx="1360875" cy="331760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直接箭头连接符 18"/>
          <p:cNvCxnSpPr/>
          <p:nvPr/>
        </p:nvCxnSpPr>
        <p:spPr>
          <a:xfrm flipH="1" flipV="1">
            <a:off x="2035951" y="5160993"/>
            <a:ext cx="751875" cy="406115"/>
          </a:xfrm>
          <a:prstGeom prst="straightConnector1">
            <a:avLst/>
          </a:prstGeom>
          <a:ln w="28575"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E003F-B90B-4369-A674-DD54D9CC22BE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23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22" grpId="0"/>
      <p:bldP spid="23" grpId="0"/>
      <p:bldP spid="25" grpId="0"/>
      <p:bldP spid="26" grpId="0"/>
      <p:bldP spid="1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Guided Test Generation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Reduce guided testing as </a:t>
            </a:r>
            <a:r>
              <a:rPr lang="en-SG" i="1" dirty="0" smtClean="0"/>
              <a:t>an optimization problem</a:t>
            </a:r>
            <a:endParaRPr lang="en-SG" dirty="0" smtClean="0"/>
          </a:p>
          <a:p>
            <a:pPr lvl="1"/>
            <a:r>
              <a:rPr lang="en-SG" sz="2000" dirty="0" smtClean="0"/>
              <a:t>Let </a:t>
            </a:r>
            <a:r>
              <a:rPr lang="en-SG" sz="2000" dirty="0"/>
              <a:t>all transition probabilities be random variables, and draw samples by iteratively mutating them. </a:t>
            </a:r>
            <a:endParaRPr lang="en-SG" sz="2000" dirty="0" smtClean="0"/>
          </a:p>
          <a:p>
            <a:pPr lvl="1"/>
            <a:r>
              <a:rPr lang="en-US" sz="2000" dirty="0" smtClean="0"/>
              <a:t>Each stochastic model is a sample</a:t>
            </a:r>
            <a:endParaRPr lang="en-SG" sz="2000" dirty="0" smtClean="0"/>
          </a:p>
          <a:p>
            <a:pPr lvl="1"/>
            <a:endParaRPr lang="en-SG" dirty="0"/>
          </a:p>
          <a:p>
            <a:r>
              <a:rPr lang="en-SG" i="1" dirty="0" smtClean="0">
                <a:solidFill>
                  <a:schemeClr val="accent6">
                    <a:lumMod val="75000"/>
                  </a:schemeClr>
                </a:solidFill>
              </a:rPr>
              <a:t>Allow samples </a:t>
            </a:r>
            <a:r>
              <a:rPr lang="en-SG" i="1" dirty="0">
                <a:solidFill>
                  <a:schemeClr val="accent6">
                    <a:lumMod val="75000"/>
                  </a:schemeClr>
                </a:solidFill>
              </a:rPr>
              <a:t>to be drawn more often from the region with “good” stochastic </a:t>
            </a:r>
            <a:r>
              <a:rPr lang="en-SG" i="1" dirty="0" smtClean="0">
                <a:solidFill>
                  <a:schemeClr val="accent6">
                    <a:lumMod val="75000"/>
                  </a:schemeClr>
                </a:solidFill>
              </a:rPr>
              <a:t>models</a:t>
            </a:r>
            <a:r>
              <a:rPr lang="en-SG" dirty="0" smtClean="0"/>
              <a:t>.</a:t>
            </a:r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905900-1857-4411-8F8C-E0DE70409E6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443794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smtClean="0"/>
              <a:t>By “good</a:t>
            </a:r>
            <a:r>
              <a:rPr lang="en-US" altLang="zh-CN" dirty="0" smtClean="0"/>
              <a:t>”, we mean …</a:t>
            </a:r>
          </a:p>
          <a:p>
            <a:pPr lvl="1"/>
            <a:r>
              <a:rPr lang="en-US" altLang="zh-CN" sz="2000" dirty="0" smtClean="0"/>
              <a:t>favor test suites that can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achieve high coverage</a:t>
            </a:r>
            <a:r>
              <a:rPr lang="en-US" altLang="zh-CN" sz="2000" dirty="0" smtClean="0"/>
              <a:t> and contain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diverse event sequences</a:t>
            </a:r>
          </a:p>
          <a:p>
            <a:pPr lvl="1"/>
            <a:r>
              <a:rPr lang="en-US" altLang="zh-CN" sz="2000" i="1" dirty="0" smtClean="0">
                <a:solidFill>
                  <a:srgbClr val="FF0000"/>
                </a:solidFill>
              </a:rPr>
              <a:t>trigger more program states and behaviors</a:t>
            </a:r>
            <a:r>
              <a:rPr lang="en-US" altLang="zh-CN" sz="2000" dirty="0" smtClean="0"/>
              <a:t>, and thus increase the chance of detecting bugs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9ABB5E-07C0-4A45-811C-31414F799091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25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Objective Function (Cont.)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Three key metrics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Code coverage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measures how thoroughly the app code is tested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1600" dirty="0" smtClean="0"/>
              <a:t>Ting Su, Ke Wu, Weikai Miao, Geguang Pu, Jifeng He, Yuting Chen, and Zhendong Su. 2017. A Survey on Data-Flow Testing. ACM Comput. Surv. 2016.</a:t>
            </a:r>
          </a:p>
          <a:p>
            <a:pPr lvl="2"/>
            <a:r>
              <a:rPr lang="en-US" altLang="zh-CN" sz="1600" dirty="0" smtClean="0"/>
              <a:t>Hong Zhu, Patrick A. V. Hall, and John H. R. May. 1997. Software Unit Test Coverage and Adequacy. ACM Comput. Surv. 1997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Model coverage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how completely the app model is covered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1600" dirty="0" smtClean="0"/>
              <a:t>Atif M. Memon, Mary Lou Sofa, and Martha E. Pollack. 2001. Coverage criteria for GUI testing. FSE’00</a:t>
            </a:r>
          </a:p>
          <a:p>
            <a:pPr lvl="1"/>
            <a:r>
              <a:rPr lang="en-US" altLang="zh-CN" sz="2000" dirty="0" smtClean="0">
                <a:solidFill>
                  <a:srgbClr val="FF0000"/>
                </a:solidFill>
              </a:rPr>
              <a:t>Test diversity </a:t>
            </a:r>
            <a:r>
              <a:rPr lang="en-US" altLang="zh-CN" sz="2000" dirty="0" smtClean="0"/>
              <a:t>(</a:t>
            </a:r>
            <a:r>
              <a:rPr lang="en-US" altLang="zh-CN" sz="2000" b="1" dirty="0" smtClean="0"/>
              <a:t>how diverse the event sequences are in the test suite</a:t>
            </a:r>
            <a:r>
              <a:rPr lang="en-US" altLang="zh-CN" sz="2000" dirty="0" smtClean="0"/>
              <a:t>)</a:t>
            </a:r>
          </a:p>
          <a:p>
            <a:pPr lvl="2"/>
            <a:r>
              <a:rPr lang="en-US" altLang="zh-CN" sz="1600" dirty="0" smtClean="0"/>
              <a:t>Borislav Nikolik. 2006. Test diversity. IST’06</a:t>
            </a:r>
          </a:p>
          <a:p>
            <a:pPr lvl="2"/>
            <a:r>
              <a:rPr lang="en-US" altLang="zh-CN" sz="1600" dirty="0" smtClean="0"/>
              <a:t>Qing Xie and Atif M. Memon. 2006. Studying the Characteristics of a "Good" GUI Test Suite. ISSRE’06</a:t>
            </a:r>
            <a:endParaRPr lang="zh-CN" altLang="en-US" sz="1600" dirty="0" smtClean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85800" y="5698629"/>
            <a:ext cx="7772400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1907704" y="2679018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Line Coverage </a:t>
            </a:r>
            <a:r>
              <a:rPr lang="en-US" i="1" dirty="0" smtClean="0"/>
              <a:t>for open-source apps, and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Method Coverage </a:t>
            </a:r>
            <a:r>
              <a:rPr lang="en-US" i="1" dirty="0" smtClean="0"/>
              <a:t>for closed-source apps</a:t>
            </a:r>
            <a:endParaRPr lang="en-SG" i="1" dirty="0"/>
          </a:p>
        </p:txBody>
      </p:sp>
      <p:sp>
        <p:nvSpPr>
          <p:cNvPr id="6" name="TextBox 5"/>
          <p:cNvSpPr txBox="1"/>
          <p:nvPr/>
        </p:nvSpPr>
        <p:spPr>
          <a:xfrm>
            <a:off x="1908740" y="4012116"/>
            <a:ext cx="4752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Event Coverage </a:t>
            </a:r>
            <a:r>
              <a:rPr lang="en-US" i="1" dirty="0" smtClean="0"/>
              <a:t>of the app model</a:t>
            </a:r>
            <a:endParaRPr lang="en-SG" i="1" dirty="0"/>
          </a:p>
        </p:txBody>
      </p:sp>
      <p:sp>
        <p:nvSpPr>
          <p:cNvPr id="7" name="TextBox 6"/>
          <p:cNvSpPr txBox="1"/>
          <p:nvPr/>
        </p:nvSpPr>
        <p:spPr>
          <a:xfrm>
            <a:off x="1907704" y="4869736"/>
            <a:ext cx="47525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 smtClean="0"/>
              <a:t>Convert event sequences into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vectors</a:t>
            </a:r>
            <a:r>
              <a:rPr lang="en-US" i="1" dirty="0" smtClean="0"/>
              <a:t>, and compute their </a:t>
            </a:r>
            <a:r>
              <a:rPr lang="en-US" i="1" dirty="0" smtClean="0">
                <a:solidFill>
                  <a:schemeClr val="accent6">
                    <a:lumMod val="75000"/>
                  </a:schemeClr>
                </a:solidFill>
              </a:rPr>
              <a:t>cosine similarity as diversity</a:t>
            </a:r>
            <a:endParaRPr lang="en-SG" i="1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1C7E2D-883D-4C11-9017-24136269D590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26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Evaluation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RQ1. Model </a:t>
            </a:r>
            <a:r>
              <a:rPr lang="en-US" altLang="zh-CN" dirty="0" smtClean="0"/>
              <a:t>Construction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r>
              <a:rPr lang="en-US" altLang="zh-CN" dirty="0" smtClean="0"/>
              <a:t> RQ2. Code Coverage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r>
              <a:rPr lang="en-US" altLang="zh-CN" dirty="0" smtClean="0"/>
              <a:t>RQ3. Fault Detection</a:t>
            </a:r>
          </a:p>
          <a:p>
            <a:pPr marL="457200" lvl="1" indent="0">
              <a:buNone/>
            </a:pPr>
            <a:endParaRPr lang="en-US" altLang="zh-CN" sz="2200" dirty="0" smtClean="0"/>
          </a:p>
          <a:p>
            <a:r>
              <a:rPr lang="en-US" altLang="zh-CN" dirty="0"/>
              <a:t>RQ4. Usability and </a:t>
            </a:r>
            <a:r>
              <a:rPr lang="en-US" altLang="zh-CN" dirty="0" smtClean="0"/>
              <a:t>Effectiveness</a:t>
            </a:r>
            <a:endParaRPr lang="en-US" altLang="zh-CN" dirty="0"/>
          </a:p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87B7C2-35FE-4ADB-97DF-ED99383E0332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183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RQ1: </a:t>
            </a:r>
            <a:r>
              <a:rPr lang="en-US" altLang="zh-CN" dirty="0"/>
              <a:t>Model Construction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 smtClean="0"/>
              <a:t>Comparison tools</a:t>
            </a:r>
          </a:p>
          <a:p>
            <a:pPr lvl="1"/>
            <a:r>
              <a:rPr kumimoji="1" lang="en-US" altLang="zh-CN" sz="2000" dirty="0" err="1" smtClean="0"/>
              <a:t>MobiGuitar</a:t>
            </a:r>
            <a:r>
              <a:rPr kumimoji="1" lang="en-US" altLang="zh-CN" sz="2000" dirty="0" smtClean="0"/>
              <a:t>-Systematic (“</a:t>
            </a:r>
            <a:r>
              <a:rPr kumimoji="1" lang="en-US" altLang="zh-CN" sz="2000" b="1" dirty="0" smtClean="0"/>
              <a:t>M-S</a:t>
            </a:r>
            <a:r>
              <a:rPr kumimoji="1" lang="en-US" altLang="zh-CN" sz="2000" dirty="0" smtClean="0"/>
              <a:t>”)</a:t>
            </a:r>
          </a:p>
          <a:p>
            <a:pPr lvl="2"/>
            <a:r>
              <a:rPr kumimoji="1" lang="en-US" altLang="zh-CN" sz="1600" dirty="0" smtClean="0"/>
              <a:t>Breadth-first Exploration of GUIs</a:t>
            </a:r>
          </a:p>
          <a:p>
            <a:pPr lvl="1"/>
            <a:r>
              <a:rPr kumimoji="1" lang="en-US" altLang="zh-CN" sz="2000" dirty="0" err="1" smtClean="0"/>
              <a:t>MobiGuitar</a:t>
            </a:r>
            <a:r>
              <a:rPr kumimoji="1" lang="en-US" altLang="zh-CN" sz="2000" dirty="0" smtClean="0"/>
              <a:t>-Random (“</a:t>
            </a:r>
            <a:r>
              <a:rPr kumimoji="1" lang="en-US" altLang="zh-CN" sz="2000" b="1" dirty="0" smtClean="0"/>
              <a:t>M-R</a:t>
            </a:r>
            <a:r>
              <a:rPr kumimoji="1" lang="en-US" altLang="zh-CN" sz="2000" dirty="0" smtClean="0"/>
              <a:t>”)</a:t>
            </a:r>
          </a:p>
          <a:p>
            <a:pPr lvl="2"/>
            <a:r>
              <a:rPr kumimoji="1" lang="en-US" altLang="zh-CN" sz="1600" dirty="0" smtClean="0"/>
              <a:t>Random Exploration of GUIs</a:t>
            </a:r>
          </a:p>
          <a:p>
            <a:pPr lvl="1"/>
            <a:r>
              <a:rPr kumimoji="1" lang="en-US" altLang="zh-CN" sz="2000" dirty="0" smtClean="0"/>
              <a:t>PUMA (“</a:t>
            </a:r>
            <a:r>
              <a:rPr kumimoji="1" lang="en-US" altLang="zh-CN" sz="2000" b="1" dirty="0" smtClean="0"/>
              <a:t>PU</a:t>
            </a:r>
            <a:r>
              <a:rPr kumimoji="1" lang="en-US" altLang="zh-CN" sz="2000" dirty="0" smtClean="0"/>
              <a:t>”)</a:t>
            </a:r>
          </a:p>
          <a:p>
            <a:pPr lvl="2"/>
            <a:r>
              <a:rPr kumimoji="1" lang="en-SG" sz="1600" i="1" dirty="0"/>
              <a:t>S</a:t>
            </a:r>
            <a:r>
              <a:rPr kumimoji="1" lang="en-SG" sz="1600" i="1" dirty="0" smtClean="0"/>
              <a:t>equentially</a:t>
            </a:r>
            <a:r>
              <a:rPr kumimoji="1" lang="en-SG" sz="1600" dirty="0" smtClean="0"/>
              <a:t> </a:t>
            </a:r>
            <a:r>
              <a:rPr kumimoji="1" lang="en-SG" sz="1600" dirty="0"/>
              <a:t>explore GUIs, and stops exploring when all app states </a:t>
            </a:r>
            <a:r>
              <a:rPr kumimoji="1" lang="en-SG" sz="1600" dirty="0" smtClean="0"/>
              <a:t>were </a:t>
            </a:r>
            <a:r>
              <a:rPr kumimoji="1" lang="en-SG" sz="1600" dirty="0"/>
              <a:t>visited.</a:t>
            </a:r>
            <a:endParaRPr kumimoji="1" lang="en-US" altLang="zh-CN" sz="1600" dirty="0"/>
          </a:p>
          <a:p>
            <a:pPr lvl="1"/>
            <a:r>
              <a:rPr kumimoji="1" lang="en-US" altLang="zh-CN" sz="2000" dirty="0" smtClean="0"/>
              <a:t>Stoat (“</a:t>
            </a:r>
            <a:r>
              <a:rPr kumimoji="1" lang="en-US" altLang="zh-CN" sz="2000" b="1" dirty="0" smtClean="0"/>
              <a:t>St</a:t>
            </a:r>
            <a:r>
              <a:rPr kumimoji="1" lang="en-US" altLang="zh-CN" sz="2000" dirty="0" smtClean="0"/>
              <a:t>”)</a:t>
            </a:r>
          </a:p>
          <a:p>
            <a:pPr lvl="2"/>
            <a:r>
              <a:rPr kumimoji="1" lang="en-US" altLang="zh-CN" sz="1600" dirty="0" smtClean="0"/>
              <a:t>Weighted UI Exploration + Static Analysis</a:t>
            </a:r>
            <a:endParaRPr kumimoji="1" lang="en-US" altLang="zh-CN" dirty="0"/>
          </a:p>
          <a:p>
            <a:r>
              <a:rPr kumimoji="1" lang="en-US" altLang="zh-CN" dirty="0" smtClean="0"/>
              <a:t>Subjects</a:t>
            </a:r>
          </a:p>
          <a:p>
            <a:pPr lvl="1"/>
            <a:r>
              <a:rPr kumimoji="1" lang="en-US" altLang="zh-CN" sz="2000" dirty="0" smtClean="0">
                <a:solidFill>
                  <a:srgbClr val="FF0000"/>
                </a:solidFill>
              </a:rPr>
              <a:t>93</a:t>
            </a:r>
            <a:r>
              <a:rPr kumimoji="1" lang="en-US" altLang="zh-CN" sz="2000" dirty="0" smtClean="0"/>
              <a:t> open-source apps from F-droid (including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68</a:t>
            </a:r>
            <a:r>
              <a:rPr kumimoji="1" lang="en-US" altLang="zh-CN" sz="2000" dirty="0" smtClean="0"/>
              <a:t> widely-used subjects from previous work, and </a:t>
            </a:r>
            <a:r>
              <a:rPr kumimoji="1" lang="en-US" altLang="zh-CN" sz="2000" dirty="0" smtClean="0">
                <a:solidFill>
                  <a:srgbClr val="FF0000"/>
                </a:solidFill>
              </a:rPr>
              <a:t>25</a:t>
            </a:r>
            <a:r>
              <a:rPr kumimoji="1" lang="en-US" altLang="zh-CN" sz="2000" dirty="0" smtClean="0"/>
              <a:t> subjects randomly selected from F-droid).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CBD0E1-8678-43AE-8565-F146C0A39290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79300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RQ1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SG" dirty="0" smtClean="0"/>
              <a:t>Stoat can </a:t>
            </a:r>
            <a:r>
              <a:rPr lang="en-SG" dirty="0"/>
              <a:t>cover more app </a:t>
            </a:r>
            <a:r>
              <a:rPr lang="en-SG" dirty="0" err="1"/>
              <a:t>behaviors</a:t>
            </a:r>
            <a:r>
              <a:rPr lang="en-SG" dirty="0"/>
              <a:t>, and produce more complete </a:t>
            </a:r>
            <a:r>
              <a:rPr lang="en-SG" dirty="0" smtClean="0"/>
              <a:t>models</a:t>
            </a:r>
          </a:p>
          <a:p>
            <a:pPr lvl="1"/>
            <a:r>
              <a:rPr lang="en-SG" sz="2000" dirty="0"/>
              <a:t>Stoat covers </a:t>
            </a:r>
            <a:r>
              <a:rPr lang="en-SG" sz="2000" i="1" dirty="0">
                <a:solidFill>
                  <a:srgbClr val="FF0000"/>
                </a:solidFill>
              </a:rPr>
              <a:t>31%</a:t>
            </a:r>
            <a:r>
              <a:rPr lang="en-SG" sz="2000" dirty="0"/>
              <a:t> and 17% more code, respectively</a:t>
            </a:r>
            <a:r>
              <a:rPr lang="en-SG" sz="2000" dirty="0" smtClean="0"/>
              <a:t>, than </a:t>
            </a:r>
            <a:r>
              <a:rPr lang="en-SG" sz="2000" dirty="0"/>
              <a:t>M-S and M-R, and </a:t>
            </a:r>
            <a:r>
              <a:rPr lang="en-SG" sz="2000" i="1" dirty="0">
                <a:solidFill>
                  <a:srgbClr val="FF0000"/>
                </a:solidFill>
              </a:rPr>
              <a:t>23%</a:t>
            </a:r>
            <a:r>
              <a:rPr lang="en-SG" sz="2000" dirty="0"/>
              <a:t> more than PUMA.</a:t>
            </a:r>
            <a:endParaRPr lang="en-SG" sz="2000" dirty="0" smtClean="0"/>
          </a:p>
          <a:p>
            <a:pPr lvl="1"/>
            <a:endParaRPr kumimoji="1" lang="zh-CN" alt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411760" y="3221395"/>
            <a:ext cx="8372283" cy="29532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5220072" y="3221395"/>
            <a:ext cx="6085041" cy="321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TextBox 4"/>
          <p:cNvSpPr txBox="1"/>
          <p:nvPr/>
        </p:nvSpPr>
        <p:spPr>
          <a:xfrm>
            <a:off x="2303748" y="6072835"/>
            <a:ext cx="45365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Results of model </a:t>
            </a:r>
            <a:r>
              <a:rPr lang="en-SG" b="1" i="1" dirty="0" smtClean="0"/>
              <a:t>construction: Line coverage</a:t>
            </a:r>
            <a:endParaRPr lang="en-SG" b="1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7C338B-F736-4A3A-8D3A-16BF501A8780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106785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A Simple Cookbook App -- </a:t>
            </a:r>
            <a:r>
              <a:rPr kumimoji="1" lang="en-US" altLang="zh-CN" i="1" dirty="0" smtClean="0"/>
              <a:t>Bites</a:t>
            </a:r>
            <a:endParaRPr kumimoji="1" lang="zh-CN" altLang="en-US" i="1" dirty="0"/>
          </a:p>
        </p:txBody>
      </p:sp>
      <p:pic>
        <p:nvPicPr>
          <p:cNvPr id="4" name="内容占位符 3" descr="example_app.png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1915" y="1600200"/>
            <a:ext cx="6360169" cy="4525963"/>
          </a:xfrm>
        </p:spPr>
      </p:pic>
      <p:sp>
        <p:nvSpPr>
          <p:cNvPr id="3" name="TextBox 2"/>
          <p:cNvSpPr txBox="1"/>
          <p:nvPr/>
        </p:nvSpPr>
        <p:spPr>
          <a:xfrm>
            <a:off x="115300" y="6505357"/>
            <a:ext cx="656307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i="1" dirty="0"/>
              <a:t>Bites</a:t>
            </a:r>
            <a:r>
              <a:rPr lang="en-US" sz="1400" dirty="0"/>
              <a:t>: https://code.google.com/archive/p/bites-android/</a:t>
            </a:r>
            <a:endParaRPr lang="en-SG" sz="1400" dirty="0"/>
          </a:p>
        </p:txBody>
      </p:sp>
      <p:sp>
        <p:nvSpPr>
          <p:cNvPr id="5" name="Oval 4"/>
          <p:cNvSpPr/>
          <p:nvPr/>
        </p:nvSpPr>
        <p:spPr>
          <a:xfrm>
            <a:off x="1763688" y="3068960"/>
            <a:ext cx="792088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47886" y="3941296"/>
            <a:ext cx="129614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Create recipes</a:t>
            </a:r>
            <a:endParaRPr lang="en-SG" sz="1400" dirty="0"/>
          </a:p>
        </p:txBody>
      </p:sp>
      <p:cxnSp>
        <p:nvCxnSpPr>
          <p:cNvPr id="8" name="Straight Arrow Connector 7"/>
          <p:cNvCxnSpPr>
            <a:endCxn id="5" idx="2"/>
          </p:cNvCxnSpPr>
          <p:nvPr/>
        </p:nvCxnSpPr>
        <p:spPr>
          <a:xfrm flipV="1">
            <a:off x="1028060" y="3320988"/>
            <a:ext cx="735628" cy="64979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/>
          <p:cNvSpPr/>
          <p:nvPr/>
        </p:nvSpPr>
        <p:spPr>
          <a:xfrm>
            <a:off x="1712742" y="2133283"/>
            <a:ext cx="792088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TextBox 11"/>
          <p:cNvSpPr txBox="1"/>
          <p:nvPr/>
        </p:nvSpPr>
        <p:spPr>
          <a:xfrm>
            <a:off x="0" y="1201143"/>
            <a:ext cx="205612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Add recipes from SMSs or files downloaded from Browser</a:t>
            </a:r>
            <a:endParaRPr lang="en-SG" sz="1400" dirty="0"/>
          </a:p>
        </p:txBody>
      </p:sp>
      <p:cxnSp>
        <p:nvCxnSpPr>
          <p:cNvPr id="14" name="Straight Arrow Connector 13"/>
          <p:cNvCxnSpPr>
            <a:stCxn id="12" idx="2"/>
            <a:endCxn id="11" idx="1"/>
          </p:cNvCxnSpPr>
          <p:nvPr/>
        </p:nvCxnSpPr>
        <p:spPr>
          <a:xfrm>
            <a:off x="1028060" y="1939807"/>
            <a:ext cx="800681" cy="26729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/>
          <p:nvPr/>
        </p:nvSpPr>
        <p:spPr>
          <a:xfrm>
            <a:off x="4573045" y="2816770"/>
            <a:ext cx="792088" cy="504056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4839115" y="1508919"/>
            <a:ext cx="129974" cy="130164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3835217" y="1137710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Send Ingredients via SMSs</a:t>
            </a:r>
            <a:endParaRPr lang="en-SG" sz="1400" dirty="0"/>
          </a:p>
        </p:txBody>
      </p:sp>
      <p:sp>
        <p:nvSpPr>
          <p:cNvPr id="22" name="Oval 21"/>
          <p:cNvSpPr/>
          <p:nvPr/>
        </p:nvSpPr>
        <p:spPr>
          <a:xfrm>
            <a:off x="3835217" y="3320826"/>
            <a:ext cx="792088" cy="3889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23" name="Straight Arrow Connector 22"/>
          <p:cNvCxnSpPr>
            <a:stCxn id="25" idx="2"/>
          </p:cNvCxnSpPr>
          <p:nvPr/>
        </p:nvCxnSpPr>
        <p:spPr>
          <a:xfrm flipH="1">
            <a:off x="4540403" y="1620386"/>
            <a:ext cx="3247306" cy="19513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57793" y="1097166"/>
            <a:ext cx="30598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Interact with a third-party app to </a:t>
            </a:r>
            <a:r>
              <a:rPr lang="en-SG" sz="1400" dirty="0" smtClean="0"/>
              <a:t>manage the shopping list</a:t>
            </a:r>
            <a:endParaRPr lang="en-US" sz="1400" dirty="0" smtClean="0"/>
          </a:p>
        </p:txBody>
      </p:sp>
      <p:cxnSp>
        <p:nvCxnSpPr>
          <p:cNvPr id="30" name="Straight Arrow Connector 29"/>
          <p:cNvCxnSpPr>
            <a:endCxn id="11" idx="3"/>
          </p:cNvCxnSpPr>
          <p:nvPr/>
        </p:nvCxnSpPr>
        <p:spPr>
          <a:xfrm flipV="1">
            <a:off x="761090" y="2563522"/>
            <a:ext cx="1067651" cy="21897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-77352" y="2768042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Share recipes via SMSs or emails</a:t>
            </a:r>
            <a:endParaRPr lang="en-SG" sz="1400" dirty="0"/>
          </a:p>
        </p:txBody>
      </p:sp>
      <p:sp>
        <p:nvSpPr>
          <p:cNvPr id="34" name="Oval 33"/>
          <p:cNvSpPr/>
          <p:nvPr/>
        </p:nvSpPr>
        <p:spPr>
          <a:xfrm>
            <a:off x="5868144" y="4603197"/>
            <a:ext cx="792088" cy="388950"/>
          </a:xfrm>
          <a:prstGeom prst="ellipse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cxnSp>
        <p:nvCxnSpPr>
          <p:cNvPr id="35" name="Straight Arrow Connector 34"/>
          <p:cNvCxnSpPr/>
          <p:nvPr/>
        </p:nvCxnSpPr>
        <p:spPr>
          <a:xfrm flipH="1">
            <a:off x="6578144" y="3244957"/>
            <a:ext cx="1804765" cy="153523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7349760" y="2937180"/>
            <a:ext cx="3059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/>
              <a:t>Fill in cooking methods</a:t>
            </a:r>
            <a:endParaRPr lang="en-SG" sz="1400" dirty="0"/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11B259-B4CB-4FE9-B934-A7CD74EBAA4B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8275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  <p:bldP spid="11" grpId="0" animBg="1"/>
      <p:bldP spid="12" grpId="0"/>
      <p:bldP spid="16" grpId="0" animBg="1"/>
      <p:bldP spid="20" grpId="0"/>
      <p:bldP spid="22" grpId="0" animBg="1"/>
      <p:bldP spid="25" grpId="0"/>
      <p:bldP spid="32" grpId="0"/>
      <p:bldP spid="34" grpId="0" animBg="1"/>
      <p:bldP spid="3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RQ1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SG" dirty="0" smtClean="0"/>
              <a:t>Stoat achieves higher code coverage, but the </a:t>
            </a:r>
            <a:r>
              <a:rPr lang="en-SG" dirty="0"/>
              <a:t>models </a:t>
            </a:r>
            <a:r>
              <a:rPr lang="en-SG" dirty="0" smtClean="0"/>
              <a:t>are still compact.</a:t>
            </a:r>
            <a:endParaRPr lang="en-SG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1764704" y="2780928"/>
            <a:ext cx="9216881" cy="31242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-1792766" y="2838497"/>
            <a:ext cx="3382823" cy="32159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TextBox 5"/>
          <p:cNvSpPr txBox="1"/>
          <p:nvPr/>
        </p:nvSpPr>
        <p:spPr>
          <a:xfrm>
            <a:off x="2303747" y="5960864"/>
            <a:ext cx="5148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Results of model </a:t>
            </a:r>
            <a:r>
              <a:rPr lang="en-SG" b="1" i="1" dirty="0" smtClean="0"/>
              <a:t>construction: Model Complexity</a:t>
            </a:r>
            <a:endParaRPr lang="en-SG" b="1" i="1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575E2-96B9-4170-8FC8-06236C216508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1641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RQ2: </a:t>
            </a:r>
            <a:r>
              <a:rPr lang="en-US" altLang="zh-CN" dirty="0"/>
              <a:t>Code </a:t>
            </a:r>
            <a:r>
              <a:rPr lang="en-US" altLang="zh-CN" dirty="0" smtClean="0"/>
              <a:t>Coverage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Comparison </a:t>
            </a:r>
            <a:r>
              <a:rPr kumimoji="1" lang="en-US" altLang="zh-CN" dirty="0" smtClean="0"/>
              <a:t>tools</a:t>
            </a:r>
          </a:p>
          <a:p>
            <a:pPr lvl="1"/>
            <a:r>
              <a:rPr kumimoji="1" lang="en-US" altLang="zh-CN" sz="2000" dirty="0" smtClean="0"/>
              <a:t>A3E (systematic exploration, “</a:t>
            </a:r>
            <a:r>
              <a:rPr kumimoji="1" lang="en-US" altLang="zh-CN" sz="2000" b="1" dirty="0" smtClean="0"/>
              <a:t>A</a:t>
            </a:r>
            <a:r>
              <a:rPr kumimoji="1" lang="en-US" altLang="zh-CN" sz="2000" dirty="0" smtClean="0"/>
              <a:t>”)</a:t>
            </a:r>
            <a:endParaRPr kumimoji="1" lang="en-US" altLang="zh-CN" sz="2000" dirty="0"/>
          </a:p>
          <a:p>
            <a:pPr lvl="1"/>
            <a:r>
              <a:rPr kumimoji="1" lang="en-US" altLang="zh-CN" sz="2000" dirty="0" smtClean="0"/>
              <a:t>Monkey (random </a:t>
            </a:r>
            <a:r>
              <a:rPr kumimoji="1" lang="en-US" altLang="zh-CN" sz="2000" dirty="0"/>
              <a:t>t</a:t>
            </a:r>
            <a:r>
              <a:rPr kumimoji="1" lang="en-US" altLang="zh-CN" sz="2000" dirty="0" smtClean="0"/>
              <a:t>esting, “</a:t>
            </a:r>
            <a:r>
              <a:rPr kumimoji="1" lang="en-US" altLang="zh-CN" sz="2000" b="1" dirty="0" smtClean="0"/>
              <a:t>M</a:t>
            </a:r>
            <a:r>
              <a:rPr kumimoji="1" lang="en-US" altLang="zh-CN" sz="2000" dirty="0" smtClean="0"/>
              <a:t>”</a:t>
            </a:r>
            <a:r>
              <a:rPr kumimoji="1" lang="en-US" altLang="zh-CN" sz="2000" dirty="0"/>
              <a:t>)</a:t>
            </a:r>
          </a:p>
          <a:p>
            <a:pPr lvl="1"/>
            <a:r>
              <a:rPr kumimoji="1" lang="en-US" altLang="zh-CN" sz="2000" dirty="0" err="1" smtClean="0"/>
              <a:t>Sapienz</a:t>
            </a:r>
            <a:r>
              <a:rPr kumimoji="1" lang="en-US" altLang="zh-CN" sz="2000" dirty="0" smtClean="0"/>
              <a:t> (genetic algorithm, “</a:t>
            </a:r>
            <a:r>
              <a:rPr kumimoji="1" lang="en-US" altLang="zh-CN" sz="2000" b="1" dirty="0" smtClean="0"/>
              <a:t>Sa</a:t>
            </a:r>
            <a:r>
              <a:rPr kumimoji="1" lang="en-US" altLang="zh-CN" sz="2000" dirty="0" smtClean="0"/>
              <a:t>”)</a:t>
            </a:r>
            <a:endParaRPr kumimoji="1" lang="en-US" altLang="zh-CN" sz="2000" dirty="0"/>
          </a:p>
          <a:p>
            <a:pPr lvl="1"/>
            <a:r>
              <a:rPr kumimoji="1" lang="en-US" altLang="zh-CN" sz="2000" dirty="0"/>
              <a:t>Stoat </a:t>
            </a:r>
            <a:r>
              <a:rPr kumimoji="1" lang="en-US" altLang="zh-CN" sz="2000" dirty="0" smtClean="0"/>
              <a:t>(model-based testing, “</a:t>
            </a:r>
            <a:r>
              <a:rPr kumimoji="1" lang="en-US" altLang="zh-CN" sz="2000" b="1" dirty="0"/>
              <a:t>St</a:t>
            </a:r>
            <a:r>
              <a:rPr kumimoji="1" lang="en-US" altLang="zh-CN" sz="2000" dirty="0"/>
              <a:t>”)</a:t>
            </a:r>
          </a:p>
          <a:p>
            <a:endParaRPr kumimoji="1" lang="en-US" altLang="zh-CN" dirty="0"/>
          </a:p>
          <a:p>
            <a:r>
              <a:rPr kumimoji="1" lang="en-US" altLang="zh-CN" dirty="0"/>
              <a:t>Subjects</a:t>
            </a:r>
          </a:p>
          <a:p>
            <a:pPr lvl="1"/>
            <a:r>
              <a:rPr kumimoji="1" lang="en-US" altLang="zh-CN" sz="2000" dirty="0"/>
              <a:t>93 open-source apps from F-droid.</a:t>
            </a:r>
          </a:p>
          <a:p>
            <a:endParaRPr kumimoji="1" lang="zh-CN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AEAEEE-CE3F-43E7-80A4-1B8BE65B6B49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65450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Results of RQ2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/>
          <a:lstStyle/>
          <a:p>
            <a:r>
              <a:rPr lang="en-SG" dirty="0" smtClean="0"/>
              <a:t>A3E, Monkey, </a:t>
            </a:r>
            <a:r>
              <a:rPr lang="en-SG" dirty="0" err="1" smtClean="0"/>
              <a:t>Sapienz</a:t>
            </a:r>
            <a:r>
              <a:rPr lang="en-SG" dirty="0" smtClean="0"/>
              <a:t>, and Stoat achieve </a:t>
            </a:r>
            <a:r>
              <a:rPr lang="en-SG" i="1" dirty="0"/>
              <a:t>25%</a:t>
            </a:r>
            <a:r>
              <a:rPr lang="en-SG" dirty="0"/>
              <a:t>, </a:t>
            </a:r>
            <a:r>
              <a:rPr lang="en-SG" i="1" dirty="0"/>
              <a:t>52%</a:t>
            </a:r>
            <a:r>
              <a:rPr lang="en-SG" dirty="0"/>
              <a:t>, </a:t>
            </a:r>
            <a:r>
              <a:rPr lang="en-SG" i="1" dirty="0"/>
              <a:t>51%</a:t>
            </a:r>
            <a:r>
              <a:rPr lang="en-SG" dirty="0"/>
              <a:t>, and </a:t>
            </a:r>
            <a:r>
              <a:rPr lang="en-SG" i="1" dirty="0">
                <a:solidFill>
                  <a:srgbClr val="FF0000"/>
                </a:solidFill>
              </a:rPr>
              <a:t>60%</a:t>
            </a:r>
            <a:r>
              <a:rPr lang="en-SG" dirty="0"/>
              <a:t> line coverage, </a:t>
            </a:r>
            <a:r>
              <a:rPr lang="en-SG" dirty="0" smtClean="0"/>
              <a:t>respectively</a:t>
            </a:r>
            <a:r>
              <a:rPr lang="en-SG" dirty="0"/>
              <a:t>. </a:t>
            </a:r>
            <a:endParaRPr kumimoji="1" lang="zh-CN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59632" y="2852936"/>
            <a:ext cx="7226604" cy="238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2483768" y="5424939"/>
            <a:ext cx="50999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Results of code coverage grouped by app sizes.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89E724-6CE7-44F7-ACE4-139061516652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99166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RQ3: </a:t>
            </a:r>
            <a:r>
              <a:rPr lang="en-US" altLang="zh-CN" dirty="0"/>
              <a:t>Fault Detection</a:t>
            </a:r>
            <a:r>
              <a:rPr kumimoji="1" lang="en-US" altLang="zh-CN" dirty="0" smtClean="0"/>
              <a:t> 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25878" y="1488360"/>
            <a:ext cx="4911234" cy="18295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129963" y="3400545"/>
            <a:ext cx="6884073" cy="23201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3851920" y="2854970"/>
            <a:ext cx="2376264" cy="28599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TextBox 7"/>
          <p:cNvSpPr txBox="1"/>
          <p:nvPr/>
        </p:nvSpPr>
        <p:spPr>
          <a:xfrm>
            <a:off x="735355" y="5660619"/>
            <a:ext cx="76922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SG" b="1" i="1" dirty="0"/>
              <a:t>Results </a:t>
            </a:r>
            <a:r>
              <a:rPr lang="en-SG" b="1" i="1" dirty="0" smtClean="0"/>
              <a:t>of pair-wise </a:t>
            </a:r>
            <a:r>
              <a:rPr lang="en-SG" b="1" i="1" dirty="0"/>
              <a:t>c</a:t>
            </a:r>
            <a:r>
              <a:rPr lang="en-SG" b="1" i="1" dirty="0" smtClean="0"/>
              <a:t>omparison of  app </a:t>
            </a:r>
            <a:r>
              <a:rPr lang="en-SG" b="1" i="1" dirty="0"/>
              <a:t>c</a:t>
            </a:r>
            <a:r>
              <a:rPr lang="en-SG" b="1" i="1" dirty="0" smtClean="0"/>
              <a:t>rashes by Monkey, </a:t>
            </a:r>
            <a:r>
              <a:rPr lang="en-SG" b="1" i="1" dirty="0" err="1" smtClean="0"/>
              <a:t>Sapienz</a:t>
            </a:r>
            <a:r>
              <a:rPr lang="en-SG" b="1" i="1" dirty="0" smtClean="0"/>
              <a:t>, and Stoat.</a:t>
            </a:r>
            <a:endParaRPr lang="en-SG" b="1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6721D2-7697-4F74-BE76-764ADB9FEBAE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9298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Comparison with Monkey/</a:t>
            </a:r>
            <a:r>
              <a:rPr kumimoji="1" lang="en-US" altLang="zh-CN" dirty="0" err="1" smtClean="0"/>
              <a:t>Sapienz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299376" cy="4525963"/>
          </a:xfrm>
        </p:spPr>
        <p:txBody>
          <a:bodyPr>
            <a:normAutofit/>
          </a:bodyPr>
          <a:lstStyle/>
          <a:p>
            <a:r>
              <a:rPr lang="en-SG" dirty="0"/>
              <a:t>Finding 1: Stoat is more effective in </a:t>
            </a:r>
            <a:r>
              <a:rPr lang="en-SG" dirty="0" smtClean="0"/>
              <a:t>UI exploration</a:t>
            </a:r>
          </a:p>
          <a:p>
            <a:pPr lvl="1"/>
            <a:r>
              <a:rPr lang="en-SG" sz="2000" dirty="0" err="1"/>
              <a:t>Sapienz</a:t>
            </a:r>
            <a:r>
              <a:rPr lang="en-SG" sz="2000" dirty="0"/>
              <a:t> and Stoat on average </a:t>
            </a:r>
            <a:r>
              <a:rPr lang="en-SG" sz="2000" dirty="0">
                <a:solidFill>
                  <a:srgbClr val="FF0000"/>
                </a:solidFill>
              </a:rPr>
              <a:t>take 56 and 60 minutes to finish the initial phase</a:t>
            </a:r>
            <a:r>
              <a:rPr lang="en-SG" sz="2000" dirty="0"/>
              <a:t>, and </a:t>
            </a:r>
            <a:r>
              <a:rPr lang="en-SG" sz="2000" i="1" dirty="0">
                <a:solidFill>
                  <a:srgbClr val="FF0000"/>
                </a:solidFill>
              </a:rPr>
              <a:t>require 45 and 23 minutes to reach peak coverage</a:t>
            </a:r>
            <a:r>
              <a:rPr lang="en-SG" sz="2000" dirty="0"/>
              <a:t>, </a:t>
            </a:r>
            <a:r>
              <a:rPr lang="en-SG" sz="2000" dirty="0" smtClean="0"/>
              <a:t>respectively</a:t>
            </a:r>
          </a:p>
          <a:p>
            <a:pPr lvl="1"/>
            <a:endParaRPr lang="en-US" sz="2000" dirty="0" smtClean="0"/>
          </a:p>
          <a:p>
            <a:pPr lvl="1"/>
            <a:endParaRPr lang="en-SG" sz="2000" dirty="0" smtClean="0"/>
          </a:p>
          <a:p>
            <a:pPr lvl="1"/>
            <a:endParaRPr lang="en-US" altLang="zh-CN" sz="20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4192" y="3050839"/>
            <a:ext cx="2448272" cy="2743884"/>
          </a:xfrm>
          <a:prstGeom prst="rect">
            <a:avLst/>
          </a:prstGeom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9F5B2-0007-4A86-8C21-51917B0961E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95585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Comparison with Monkey/</a:t>
            </a:r>
            <a:r>
              <a:rPr kumimoji="1" lang="en-US" altLang="zh-CN" dirty="0" err="1" smtClean="0"/>
              <a:t>Sapienz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299376" cy="4525963"/>
          </a:xfrm>
        </p:spPr>
        <p:txBody>
          <a:bodyPr>
            <a:normAutofit/>
          </a:bodyPr>
          <a:lstStyle/>
          <a:p>
            <a:r>
              <a:rPr lang="en-SG" dirty="0" smtClean="0"/>
              <a:t>Finding </a:t>
            </a:r>
            <a:r>
              <a:rPr lang="en-SG" dirty="0"/>
              <a:t>2: Stoat is more effective in detecting deep </a:t>
            </a:r>
            <a:r>
              <a:rPr lang="en-SG" dirty="0" smtClean="0"/>
              <a:t>crashes</a:t>
            </a:r>
          </a:p>
          <a:p>
            <a:pPr lvl="1"/>
            <a:r>
              <a:rPr lang="en-SG" sz="2000" dirty="0" err="1"/>
              <a:t>Sapienz</a:t>
            </a:r>
            <a:r>
              <a:rPr lang="en-SG" sz="2000" dirty="0"/>
              <a:t> generates new tests by randomly </a:t>
            </a:r>
            <a:r>
              <a:rPr lang="en-SG" sz="2000" i="1" dirty="0" err="1">
                <a:solidFill>
                  <a:srgbClr val="FF0000"/>
                </a:solidFill>
              </a:rPr>
              <a:t>crossovering</a:t>
            </a:r>
            <a:r>
              <a:rPr lang="en-SG" sz="2000" i="1" dirty="0">
                <a:solidFill>
                  <a:srgbClr val="FF0000"/>
                </a:solidFill>
              </a:rPr>
              <a:t> and mutating sequences</a:t>
            </a:r>
            <a:r>
              <a:rPr lang="en-SG" sz="2000" dirty="0"/>
              <a:t>. It may produce many “infeasible" ones, and is less likely to reach deep </a:t>
            </a:r>
            <a:r>
              <a:rPr lang="en-SG" sz="2000" dirty="0" smtClean="0"/>
              <a:t>code.</a:t>
            </a:r>
          </a:p>
          <a:p>
            <a:pPr lvl="1"/>
            <a:r>
              <a:rPr lang="en-SG" sz="2000" dirty="0" smtClean="0"/>
              <a:t>Stoat </a:t>
            </a:r>
            <a:r>
              <a:rPr lang="en-SG" sz="2000" i="1" dirty="0">
                <a:solidFill>
                  <a:srgbClr val="FF0000"/>
                </a:solidFill>
              </a:rPr>
              <a:t>guides test generation from an app’s </a:t>
            </a:r>
            <a:r>
              <a:rPr lang="en-SG" sz="2000" i="1" dirty="0" err="1">
                <a:solidFill>
                  <a:srgbClr val="FF0000"/>
                </a:solidFill>
              </a:rPr>
              <a:t>behavior</a:t>
            </a:r>
            <a:r>
              <a:rPr lang="en-SG" sz="2000" i="1" dirty="0">
                <a:solidFill>
                  <a:srgbClr val="FF0000"/>
                </a:solidFill>
              </a:rPr>
              <a:t> model </a:t>
            </a:r>
            <a:r>
              <a:rPr lang="en-SG" sz="2000" dirty="0"/>
              <a:t>(captures all possible compositions of events), which is more likely to generate meaningful and diverse sequences to reveal deep </a:t>
            </a:r>
            <a:r>
              <a:rPr lang="en-SG" sz="2000" dirty="0" smtClean="0"/>
              <a:t>bugs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76" y="4100463"/>
            <a:ext cx="3204903" cy="27575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0DC22C-FD2F-4A8C-889D-8C3380316939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37218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23528" y="0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Comparison with Monkey/</a:t>
            </a:r>
            <a:r>
              <a:rPr kumimoji="1" lang="en-US" altLang="zh-CN" dirty="0" err="1" smtClean="0"/>
              <a:t>Sapienz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0" y="1268760"/>
            <a:ext cx="9299376" cy="4525963"/>
          </a:xfrm>
        </p:spPr>
        <p:txBody>
          <a:bodyPr>
            <a:normAutofit/>
          </a:bodyPr>
          <a:lstStyle/>
          <a:p>
            <a:r>
              <a:rPr lang="en-SG" dirty="0" smtClean="0"/>
              <a:t>Finding </a:t>
            </a:r>
            <a:r>
              <a:rPr lang="en-SG" dirty="0"/>
              <a:t>3: </a:t>
            </a:r>
            <a:r>
              <a:rPr lang="en-SG" dirty="0" smtClean="0"/>
              <a:t>System-level </a:t>
            </a:r>
            <a:r>
              <a:rPr lang="en-SG" dirty="0"/>
              <a:t>events can reveal more unexpected </a:t>
            </a:r>
            <a:r>
              <a:rPr lang="en-SG" dirty="0" smtClean="0"/>
              <a:t>crashes</a:t>
            </a:r>
          </a:p>
          <a:p>
            <a:pPr lvl="1"/>
            <a:r>
              <a:rPr lang="en-SG" sz="2000" dirty="0" smtClean="0"/>
              <a:t>An app </a:t>
            </a:r>
            <a:r>
              <a:rPr lang="en-SG" sz="2000" i="1" dirty="0" smtClean="0"/>
              <a:t>mileage</a:t>
            </a:r>
            <a:r>
              <a:rPr lang="en-SG" sz="2000" dirty="0" smtClean="0"/>
              <a:t> </a:t>
            </a:r>
            <a:r>
              <a:rPr lang="en-SG" sz="2000" dirty="0"/>
              <a:t>was crashed by </a:t>
            </a:r>
            <a:r>
              <a:rPr lang="en-SG" sz="2000" i="1" dirty="0" err="1" smtClean="0">
                <a:solidFill>
                  <a:srgbClr val="FF0000"/>
                </a:solidFill>
              </a:rPr>
              <a:t>IllegalArgumentException</a:t>
            </a:r>
            <a:r>
              <a:rPr lang="en-SG" sz="2000" dirty="0" smtClean="0">
                <a:solidFill>
                  <a:srgbClr val="FF0000"/>
                </a:solidFill>
              </a:rPr>
              <a:t> </a:t>
            </a:r>
            <a:r>
              <a:rPr lang="en-SG" sz="2000" dirty="0"/>
              <a:t>when Stoat launches its chart activities </a:t>
            </a:r>
            <a:r>
              <a:rPr lang="en-SG" sz="2000" dirty="0" smtClean="0"/>
              <a:t>and sends </a:t>
            </a:r>
            <a:r>
              <a:rPr lang="en-SG" sz="2000" dirty="0"/>
              <a:t>them empty intents. </a:t>
            </a:r>
            <a:endParaRPr lang="en-SG" sz="2000" dirty="0" smtClean="0"/>
          </a:p>
          <a:p>
            <a:pPr lvl="1"/>
            <a:r>
              <a:rPr lang="en-SG" sz="2000" dirty="0" smtClean="0"/>
              <a:t>It directly </a:t>
            </a:r>
            <a:r>
              <a:rPr lang="en-SG" sz="2000" dirty="0"/>
              <a:t>takes the null </a:t>
            </a:r>
            <a:r>
              <a:rPr lang="en-SG" sz="2000" dirty="0" smtClean="0"/>
              <a:t>values to </a:t>
            </a:r>
            <a:r>
              <a:rPr lang="en-SG" sz="2000" dirty="0"/>
              <a:t>make database queries </a:t>
            </a:r>
            <a:r>
              <a:rPr lang="en-SG" sz="2000" i="1" dirty="0">
                <a:solidFill>
                  <a:srgbClr val="FF0000"/>
                </a:solidFill>
              </a:rPr>
              <a:t>without any sanitization</a:t>
            </a:r>
            <a:r>
              <a:rPr lang="en-SG" sz="2000" dirty="0"/>
              <a:t>.</a:t>
            </a:r>
            <a:endParaRPr lang="zh-CN" altLang="en-US" sz="20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876" y="3531741"/>
            <a:ext cx="3204903" cy="2757537"/>
          </a:xfrm>
          <a:prstGeom prst="rect">
            <a:avLst/>
          </a:prstGeom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3C7F55-4551-47E7-AF7C-5316080B6FF4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470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59815"/>
            <a:ext cx="8229600" cy="1143000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RQ4: </a:t>
            </a:r>
            <a:r>
              <a:rPr lang="en-US" altLang="zh-CN" dirty="0"/>
              <a:t>Usability and Effectiveness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269269"/>
            <a:ext cx="8229600" cy="4525963"/>
          </a:xfrm>
        </p:spPr>
        <p:txBody>
          <a:bodyPr/>
          <a:lstStyle/>
          <a:p>
            <a:r>
              <a:rPr kumimoji="1" lang="en-US" altLang="zh-CN" dirty="0" smtClean="0"/>
              <a:t>Subjects</a:t>
            </a:r>
          </a:p>
          <a:p>
            <a:pPr lvl="1"/>
            <a:r>
              <a:rPr kumimoji="1" lang="en-US" altLang="zh-CN" sz="2000" dirty="0" smtClean="0">
                <a:solidFill>
                  <a:srgbClr val="FF0000"/>
                </a:solidFill>
              </a:rPr>
              <a:t>1661</a:t>
            </a:r>
            <a:r>
              <a:rPr kumimoji="1" lang="en-US" altLang="zh-CN" sz="2000" dirty="0" smtClean="0"/>
              <a:t> most popular apps from Google Play</a:t>
            </a:r>
            <a:endParaRPr kumimoji="1" lang="en-US" altLang="zh-CN" dirty="0"/>
          </a:p>
          <a:p>
            <a:r>
              <a:rPr kumimoji="1" lang="en-US" altLang="zh-CN" dirty="0" smtClean="0"/>
              <a:t>Results</a:t>
            </a:r>
          </a:p>
          <a:p>
            <a:pPr lvl="1"/>
            <a:r>
              <a:rPr lang="en-US" altLang="zh-CN" sz="2000" dirty="0" smtClean="0"/>
              <a:t>Detected </a:t>
            </a:r>
            <a:r>
              <a:rPr lang="en-US" altLang="zh-CN" sz="2000" i="1" dirty="0">
                <a:solidFill>
                  <a:srgbClr val="FF0000"/>
                </a:solidFill>
              </a:rPr>
              <a:t>2110 unique 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previously-unknown </a:t>
            </a:r>
            <a:r>
              <a:rPr lang="en-US" altLang="zh-CN" sz="2000" i="1" dirty="0">
                <a:solidFill>
                  <a:srgbClr val="FF0000"/>
                </a:solidFill>
              </a:rPr>
              <a:t>crashes</a:t>
            </a:r>
            <a:r>
              <a:rPr lang="en-US" altLang="zh-CN" sz="2000" dirty="0"/>
              <a:t> from 691 apps </a:t>
            </a:r>
          </a:p>
          <a:p>
            <a:pPr lvl="1"/>
            <a:r>
              <a:rPr lang="en-US" altLang="zh-CN" sz="2000" dirty="0"/>
              <a:t>452 crashes from model construction, 1927 </a:t>
            </a:r>
            <a:r>
              <a:rPr lang="en-US" altLang="zh-CN" sz="2000" dirty="0" smtClean="0"/>
              <a:t>from </a:t>
            </a:r>
            <a:r>
              <a:rPr lang="en-US" altLang="zh-CN" sz="2000" dirty="0"/>
              <a:t>Gibbs sampling, and </a:t>
            </a:r>
            <a:r>
              <a:rPr lang="en-US" altLang="zh-CN" sz="2000" dirty="0" smtClean="0"/>
              <a:t>269 </a:t>
            </a:r>
            <a:r>
              <a:rPr lang="en-US" altLang="zh-CN" sz="2000" dirty="0"/>
              <a:t>are </a:t>
            </a:r>
            <a:r>
              <a:rPr lang="en-US" altLang="zh-CN" sz="2000" dirty="0" smtClean="0"/>
              <a:t>detected </a:t>
            </a:r>
            <a:r>
              <a:rPr lang="en-US" altLang="zh-CN" sz="2000" dirty="0"/>
              <a:t>in both phases. 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581100" y="3933056"/>
            <a:ext cx="3981799" cy="21255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2915816" y="6058592"/>
            <a:ext cx="3791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 smtClean="0"/>
              <a:t>Distribution of found app crashes</a:t>
            </a:r>
            <a:endParaRPr lang="en-SG" b="1" i="1" dirty="0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1E47-1746-4A0F-819C-F21FB5ECEB7C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1997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RQ4 (Cont.)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 smtClean="0"/>
              <a:t>Results</a:t>
            </a:r>
          </a:p>
          <a:p>
            <a:pPr lvl="1"/>
            <a:r>
              <a:rPr lang="en-US" altLang="zh-CN" sz="2000" i="1" dirty="0" smtClean="0">
                <a:solidFill>
                  <a:srgbClr val="FF0000"/>
                </a:solidFill>
              </a:rPr>
              <a:t>43 </a:t>
            </a:r>
            <a:r>
              <a:rPr lang="en-US" altLang="zh-CN" sz="2000" i="1" dirty="0">
                <a:solidFill>
                  <a:srgbClr val="FF0000"/>
                </a:solidFill>
              </a:rPr>
              <a:t>developers </a:t>
            </a:r>
            <a:r>
              <a:rPr lang="en-US" altLang="zh-CN" sz="2000" dirty="0"/>
              <a:t>have replied that they are </a:t>
            </a:r>
            <a:r>
              <a:rPr lang="en-US" altLang="zh-CN" sz="2000" dirty="0" smtClean="0"/>
              <a:t>investigating </a:t>
            </a:r>
            <a:r>
              <a:rPr lang="en-US" altLang="zh-CN" sz="2000" dirty="0"/>
              <a:t>our </a:t>
            </a:r>
            <a:r>
              <a:rPr lang="en-US" altLang="zh-CN" sz="2000" dirty="0" smtClean="0"/>
              <a:t>bug reports.</a:t>
            </a:r>
            <a:endParaRPr lang="en-US" altLang="zh-CN" sz="2000" dirty="0"/>
          </a:p>
          <a:p>
            <a:pPr lvl="1"/>
            <a:r>
              <a:rPr lang="en-US" altLang="zh-CN" sz="2000" i="1" dirty="0" smtClean="0">
                <a:solidFill>
                  <a:srgbClr val="FF0000"/>
                </a:solidFill>
              </a:rPr>
              <a:t>20 </a:t>
            </a:r>
            <a:r>
              <a:rPr lang="en-US" altLang="zh-CN" sz="2000" i="1" dirty="0">
                <a:solidFill>
                  <a:srgbClr val="FF0000"/>
                </a:solidFill>
              </a:rPr>
              <a:t>of our reported crashes </a:t>
            </a:r>
            <a:r>
              <a:rPr lang="en-US" altLang="zh-CN" sz="2000" dirty="0"/>
              <a:t>have been </a:t>
            </a:r>
            <a:r>
              <a:rPr lang="en-US" altLang="zh-CN" sz="2000" dirty="0" smtClean="0"/>
              <a:t>confirmed</a:t>
            </a:r>
            <a:r>
              <a:rPr lang="en-US" altLang="zh-CN" sz="2000" dirty="0"/>
              <a:t>, and </a:t>
            </a:r>
            <a:r>
              <a:rPr lang="en-US" altLang="zh-CN" sz="2000" dirty="0">
                <a:solidFill>
                  <a:schemeClr val="accent6">
                    <a:lumMod val="75000"/>
                  </a:schemeClr>
                </a:solidFill>
              </a:rPr>
              <a:t>8 </a:t>
            </a:r>
            <a:r>
              <a:rPr lang="en-US" altLang="zh-CN" sz="2000" dirty="0"/>
              <a:t>have already been </a:t>
            </a:r>
            <a:r>
              <a:rPr lang="en-US" altLang="zh-CN" sz="2000" dirty="0" smtClean="0"/>
              <a:t>fixed</a:t>
            </a:r>
            <a:r>
              <a:rPr lang="en-US" altLang="zh-CN" sz="2000" dirty="0"/>
              <a:t>. </a:t>
            </a:r>
          </a:p>
          <a:p>
            <a:endParaRPr kumimoji="1" lang="zh-CN" altLang="en-US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-31187" y="3501008"/>
            <a:ext cx="9206374" cy="2138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2E6C4E-4176-4CBA-AC93-2A58800B0C4D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21951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Conclusion</a:t>
            </a:r>
            <a:endParaRPr lang="en-SG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Goal</a:t>
            </a:r>
          </a:p>
          <a:p>
            <a:pPr lvl="1"/>
            <a:r>
              <a:rPr lang="en-SG" sz="2000" dirty="0"/>
              <a:t>thoroughly test the functionalities of an </a:t>
            </a:r>
            <a:r>
              <a:rPr lang="en-SG" sz="2000" dirty="0" smtClean="0"/>
              <a:t>app, </a:t>
            </a:r>
            <a:r>
              <a:rPr lang="en-SG" sz="2000" dirty="0"/>
              <a:t>and validate the app’s </a:t>
            </a:r>
            <a:r>
              <a:rPr lang="en-SG" sz="2000" dirty="0" err="1"/>
              <a:t>behavior</a:t>
            </a:r>
            <a:r>
              <a:rPr lang="en-SG" sz="2000" dirty="0"/>
              <a:t> by enforcing various </a:t>
            </a:r>
            <a:r>
              <a:rPr lang="en-SG" sz="2000" dirty="0" smtClean="0"/>
              <a:t>user/system-level interactions</a:t>
            </a:r>
          </a:p>
          <a:p>
            <a:r>
              <a:rPr lang="en-US" dirty="0" smtClean="0"/>
              <a:t>Proposal: </a:t>
            </a:r>
            <a:r>
              <a:rPr lang="en-US" dirty="0" smtClean="0">
                <a:solidFill>
                  <a:srgbClr val="FF0000"/>
                </a:solidFill>
              </a:rPr>
              <a:t>Stoat 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en-US" altLang="zh-CN" b="1" u="sng" dirty="0">
                <a:solidFill>
                  <a:srgbClr val="FF0000"/>
                </a:solidFill>
              </a:rPr>
              <a:t>Sto</a:t>
            </a:r>
            <a:r>
              <a:rPr lang="en-US" altLang="zh-CN" dirty="0">
                <a:solidFill>
                  <a:srgbClr val="FF0000"/>
                </a:solidFill>
              </a:rPr>
              <a:t>chastic model </a:t>
            </a:r>
            <a:r>
              <a:rPr lang="en-US" altLang="zh-CN" b="1" u="sng" dirty="0">
                <a:solidFill>
                  <a:srgbClr val="FF0000"/>
                </a:solidFill>
              </a:rPr>
              <a:t>A</a:t>
            </a:r>
            <a:r>
              <a:rPr lang="en-US" altLang="zh-CN" dirty="0">
                <a:solidFill>
                  <a:srgbClr val="FF0000"/>
                </a:solidFill>
              </a:rPr>
              <a:t>pp </a:t>
            </a:r>
            <a:r>
              <a:rPr lang="en-US" altLang="zh-CN" b="1" u="sng" dirty="0">
                <a:solidFill>
                  <a:srgbClr val="FF0000"/>
                </a:solidFill>
              </a:rPr>
              <a:t>T</a:t>
            </a:r>
            <a:r>
              <a:rPr lang="en-US" altLang="zh-CN" dirty="0">
                <a:solidFill>
                  <a:srgbClr val="FF0000"/>
                </a:solidFill>
              </a:rPr>
              <a:t>ester</a:t>
            </a:r>
            <a:r>
              <a:rPr lang="en-US" altLang="zh-CN" dirty="0" smtClean="0">
                <a:solidFill>
                  <a:srgbClr val="FF0000"/>
                </a:solidFill>
              </a:rPr>
              <a:t>)</a:t>
            </a:r>
          </a:p>
          <a:p>
            <a:pPr lvl="1"/>
            <a:r>
              <a:rPr lang="en-US" sz="2000" dirty="0" smtClean="0"/>
              <a:t>A </a:t>
            </a:r>
            <a:r>
              <a:rPr lang="en-US" sz="2000" b="1" i="1" dirty="0" smtClean="0"/>
              <a:t>Guided, Stochastic</a:t>
            </a:r>
            <a:r>
              <a:rPr lang="en-US" sz="2000" dirty="0" smtClean="0"/>
              <a:t> model-based GUI testing approach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Model Construction</a:t>
            </a:r>
            <a:r>
              <a:rPr lang="en-US" sz="2000" dirty="0" smtClean="0"/>
              <a:t> (</a:t>
            </a:r>
            <a:r>
              <a:rPr lang="en-US" sz="2000" i="1" dirty="0" smtClean="0"/>
              <a:t>Weighted UI Exploration, Static Analysis</a:t>
            </a:r>
            <a:r>
              <a:rPr lang="en-US" sz="2000" dirty="0" smtClean="0"/>
              <a:t>)</a:t>
            </a:r>
          </a:p>
          <a:p>
            <a:pPr lvl="1"/>
            <a:r>
              <a:rPr lang="en-US" sz="2000" dirty="0" smtClean="0">
                <a:solidFill>
                  <a:srgbClr val="FF0000"/>
                </a:solidFill>
              </a:rPr>
              <a:t>Guided Test Generation </a:t>
            </a:r>
            <a:r>
              <a:rPr lang="en-US" sz="2000" dirty="0" smtClean="0"/>
              <a:t>(</a:t>
            </a:r>
            <a:r>
              <a:rPr lang="en-US" sz="2000" i="1" dirty="0" smtClean="0"/>
              <a:t>Gibbs Sampling-guided Optimization</a:t>
            </a:r>
            <a:r>
              <a:rPr lang="en-US" sz="2000" dirty="0" smtClean="0"/>
              <a:t>)</a:t>
            </a:r>
          </a:p>
          <a:p>
            <a:r>
              <a:rPr lang="en-US" dirty="0" smtClean="0"/>
              <a:t>Stoat </a:t>
            </a:r>
            <a:r>
              <a:rPr lang="en-US" dirty="0"/>
              <a:t>is available at </a:t>
            </a:r>
            <a:r>
              <a:rPr lang="en-US" u="sng" dirty="0">
                <a:hlinkClick r:id="rId2"/>
              </a:rPr>
              <a:t>https://</a:t>
            </a:r>
            <a:r>
              <a:rPr lang="en-US" u="sng" dirty="0" smtClean="0">
                <a:hlinkClick r:id="rId2"/>
              </a:rPr>
              <a:t>tingsu.github.io/files/stoat.html</a:t>
            </a:r>
            <a:r>
              <a:rPr lang="en-US" u="sng" dirty="0" smtClean="0"/>
              <a:t> </a:t>
            </a:r>
          </a:p>
          <a:p>
            <a:pPr lvl="1"/>
            <a:endParaRPr lang="en-SG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D5EA2B-D8C1-47D1-B1C3-6268811B694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39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30160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Mobile Apps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781128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dirty="0" smtClean="0"/>
              <a:t>Mobile apps (Android, </a:t>
            </a:r>
            <a:r>
              <a:rPr lang="en-US" altLang="zh-CN" dirty="0" err="1" smtClean="0"/>
              <a:t>iOS</a:t>
            </a:r>
            <a:r>
              <a:rPr lang="en-US" altLang="zh-CN" dirty="0" smtClean="0"/>
              <a:t>, </a:t>
            </a:r>
            <a:r>
              <a:rPr lang="mr-IN" altLang="zh-CN" dirty="0" smtClean="0"/>
              <a:t>…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 smtClean="0"/>
              <a:t>Ubiquitous</a:t>
            </a:r>
          </a:p>
          <a:p>
            <a:pPr lvl="2"/>
            <a:r>
              <a:rPr lang="en-US" altLang="zh-CN" sz="2000" dirty="0" smtClean="0"/>
              <a:t>3 Million+ apps on Google Play, and 50K+ new apps each month</a:t>
            </a:r>
          </a:p>
          <a:p>
            <a:pPr lvl="1"/>
            <a:r>
              <a:rPr lang="en-US" altLang="zh-CN" dirty="0" smtClean="0"/>
              <a:t>Event-centric programs</a:t>
            </a:r>
          </a:p>
          <a:p>
            <a:pPr lvl="2"/>
            <a:r>
              <a:rPr lang="en-US" altLang="zh-CN" dirty="0" smtClean="0"/>
              <a:t>accept inputs via Graphical User Interface (GUI)</a:t>
            </a:r>
          </a:p>
          <a:p>
            <a:pPr lvl="1"/>
            <a:r>
              <a:rPr lang="en-US" altLang="zh-CN" dirty="0" smtClean="0"/>
              <a:t>Complex environment interplay</a:t>
            </a:r>
          </a:p>
          <a:p>
            <a:pPr lvl="2"/>
            <a:r>
              <a:rPr lang="en-US" altLang="zh-CN" sz="2000" dirty="0" smtClean="0"/>
              <a:t>users, fragmentations (different </a:t>
            </a:r>
            <a:r>
              <a:rPr lang="en-US" altLang="zh-CN" sz="2000" dirty="0" err="1" smtClean="0"/>
              <a:t>OSes</a:t>
            </a:r>
            <a:r>
              <a:rPr lang="en-US" altLang="zh-CN" sz="2000" dirty="0" smtClean="0"/>
              <a:t>, SDKs, sensors), other apps</a:t>
            </a:r>
          </a:p>
          <a:p>
            <a:r>
              <a:rPr lang="en-US" altLang="zh-CN" dirty="0" smtClean="0">
                <a:solidFill>
                  <a:srgbClr val="FF0000"/>
                </a:solidFill>
              </a:rPr>
              <a:t>However, ensuring app quality is challenging</a:t>
            </a:r>
          </a:p>
          <a:p>
            <a:pPr lvl="1"/>
            <a:r>
              <a:rPr lang="en-US" altLang="zh-CN" dirty="0" smtClean="0"/>
              <a:t>Time-to-market pressure, manual testing, …</a:t>
            </a:r>
          </a:p>
          <a:p>
            <a:pPr lvl="1"/>
            <a:r>
              <a:rPr lang="en-US" altLang="zh-CN" dirty="0" smtClean="0"/>
              <a:t>only test usage scenarios that are believed to be important</a:t>
            </a:r>
          </a:p>
          <a:p>
            <a:pPr lvl="1"/>
            <a:r>
              <a:rPr lang="en-US" altLang="zh-CN" dirty="0" smtClean="0"/>
              <a:t>Inadequately consider the effects of environment interplay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E9FB1-BED0-4CD8-9567-833FB2D064D8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010506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Existing Research Work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686800" cy="4525963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zh-CN" dirty="0" smtClean="0"/>
              <a:t>Random Testing/Fuzzing </a:t>
            </a:r>
          </a:p>
          <a:p>
            <a:pPr lvl="1"/>
            <a:r>
              <a:rPr kumimoji="1" lang="en-US" altLang="zh-CN" sz="2000" dirty="0" smtClean="0"/>
              <a:t>Google Monkey, Dynodroid</a:t>
            </a:r>
            <a:r>
              <a:rPr kumimoji="1" lang="en-US" altLang="zh-CN" sz="1600" dirty="0" smtClean="0"/>
              <a:t>[</a:t>
            </a:r>
            <a:r>
              <a:rPr kumimoji="1" lang="en-US" altLang="zh-CN" sz="1800" dirty="0" smtClean="0"/>
              <a:t>FSE’13</a:t>
            </a:r>
            <a:r>
              <a:rPr kumimoji="1" lang="en-US" altLang="zh-CN" sz="1600" dirty="0" smtClean="0"/>
              <a:t>]</a:t>
            </a:r>
          </a:p>
          <a:p>
            <a:r>
              <a:rPr kumimoji="1" lang="en-US" altLang="zh-CN" dirty="0" smtClean="0"/>
              <a:t>Symbolic Execution</a:t>
            </a:r>
          </a:p>
          <a:p>
            <a:pPr lvl="1"/>
            <a:r>
              <a:rPr kumimoji="1" lang="en-US" altLang="zh-CN" sz="2000" dirty="0" err="1" smtClean="0"/>
              <a:t>ACTeve</a:t>
            </a:r>
            <a:r>
              <a:rPr kumimoji="1" lang="en-US" altLang="zh-CN" sz="1800" dirty="0" smtClean="0"/>
              <a:t>[FSE’12]</a:t>
            </a:r>
            <a:r>
              <a:rPr kumimoji="1" lang="en-US" altLang="zh-CN" sz="2000" dirty="0" smtClean="0"/>
              <a:t>, JPF-Android</a:t>
            </a:r>
            <a:r>
              <a:rPr kumimoji="1" lang="en-US" altLang="zh-CN" sz="1800" dirty="0" smtClean="0"/>
              <a:t>[SSEN’12]</a:t>
            </a:r>
          </a:p>
          <a:p>
            <a:r>
              <a:rPr kumimoji="1" lang="en-US" altLang="zh-CN" dirty="0" smtClean="0"/>
              <a:t>Evolutionary (Genetic) Algorithm </a:t>
            </a:r>
          </a:p>
          <a:p>
            <a:pPr lvl="1"/>
            <a:r>
              <a:rPr kumimoji="1" lang="en-US" altLang="zh-CN" sz="2000" dirty="0" err="1" smtClean="0"/>
              <a:t>Evodroid</a:t>
            </a:r>
            <a:r>
              <a:rPr kumimoji="1" lang="en-US" altLang="zh-CN" sz="1800" dirty="0" smtClean="0"/>
              <a:t>[FSE’14], </a:t>
            </a:r>
            <a:r>
              <a:rPr kumimoji="1" lang="en-US" altLang="zh-CN" sz="2000" dirty="0" err="1"/>
              <a:t>Sapienz</a:t>
            </a:r>
            <a:r>
              <a:rPr kumimoji="1" lang="en-US" altLang="zh-CN" sz="1800" dirty="0"/>
              <a:t>[ISSTA’16]</a:t>
            </a:r>
            <a:endParaRPr kumimoji="1" lang="en-US" altLang="zh-CN" sz="1800" dirty="0" smtClean="0"/>
          </a:p>
          <a:p>
            <a:r>
              <a:rPr kumimoji="1" lang="en-US" altLang="zh-CN" i="1" dirty="0" smtClean="0">
                <a:solidFill>
                  <a:srgbClr val="FF0000"/>
                </a:solidFill>
              </a:rPr>
              <a:t>Model-based Testing (MBT)</a:t>
            </a:r>
          </a:p>
          <a:p>
            <a:pPr lvl="1"/>
            <a:r>
              <a:rPr kumimoji="1" lang="en-US" altLang="zh-CN" sz="2000" dirty="0" err="1" smtClean="0"/>
              <a:t>GUIRipper</a:t>
            </a:r>
            <a:r>
              <a:rPr kumimoji="1" lang="en-US" altLang="zh-CN" sz="1800" dirty="0" smtClean="0"/>
              <a:t>[ASE’12]</a:t>
            </a:r>
            <a:r>
              <a:rPr kumimoji="1" lang="en-US" altLang="zh-CN" sz="2000" dirty="0" smtClean="0"/>
              <a:t>,</a:t>
            </a:r>
            <a:r>
              <a:rPr kumimoji="1" lang="zh-CN" altLang="en-US" sz="2000" dirty="0" smtClean="0"/>
              <a:t> </a:t>
            </a:r>
            <a:r>
              <a:rPr kumimoji="1" lang="en-US" altLang="zh-CN" sz="2000" dirty="0" smtClean="0"/>
              <a:t>ORBIT</a:t>
            </a:r>
            <a:r>
              <a:rPr kumimoji="1" lang="en-US" altLang="zh-CN" sz="1800" dirty="0" smtClean="0"/>
              <a:t>[FASE’13]</a:t>
            </a:r>
            <a:r>
              <a:rPr kumimoji="1" lang="en-US" altLang="zh-CN" sz="2000" dirty="0" smtClean="0"/>
              <a:t>, </a:t>
            </a:r>
            <a:r>
              <a:rPr lang="en-SG" sz="2000" dirty="0" smtClean="0"/>
              <a:t>A3E[</a:t>
            </a:r>
            <a:r>
              <a:rPr kumimoji="1" lang="en-US" altLang="zh-CN" sz="2000" dirty="0"/>
              <a:t>OOPSALA’13</a:t>
            </a:r>
            <a:r>
              <a:rPr lang="en-SG" sz="2000" dirty="0" smtClean="0"/>
              <a:t>], </a:t>
            </a:r>
            <a:r>
              <a:rPr kumimoji="1" lang="en-US" altLang="zh-CN" sz="2000" dirty="0" err="1" smtClean="0"/>
              <a:t>SwiftHand</a:t>
            </a:r>
            <a:r>
              <a:rPr kumimoji="1" lang="en-US" altLang="zh-CN" sz="1800" dirty="0" smtClean="0"/>
              <a:t>[OOPSALA’13</a:t>
            </a:r>
            <a:r>
              <a:rPr kumimoji="1" lang="en-US" altLang="zh-CN" sz="1800" dirty="0"/>
              <a:t>]</a:t>
            </a:r>
            <a:r>
              <a:rPr kumimoji="1" lang="en-US" altLang="zh-CN" sz="2000" dirty="0"/>
              <a:t>, </a:t>
            </a:r>
            <a:r>
              <a:rPr kumimoji="1" lang="en-US" altLang="zh-CN" sz="2000" dirty="0" smtClean="0"/>
              <a:t>PUMA</a:t>
            </a:r>
            <a:r>
              <a:rPr kumimoji="1" lang="en-US" altLang="zh-CN" sz="1800" dirty="0" smtClean="0"/>
              <a:t>[MobiSys’14]</a:t>
            </a:r>
            <a:r>
              <a:rPr kumimoji="1" lang="en-US" altLang="zh-CN" sz="2000" dirty="0" smtClean="0"/>
              <a:t>, </a:t>
            </a:r>
            <a:r>
              <a:rPr kumimoji="1" lang="en-US" altLang="zh-CN" sz="2000" dirty="0" err="1"/>
              <a:t>MobiGuitar</a:t>
            </a:r>
            <a:r>
              <a:rPr kumimoji="1" lang="en-US" altLang="zh-CN" sz="2000" dirty="0" smtClean="0"/>
              <a:t>[IEEE Software’15]</a:t>
            </a:r>
          </a:p>
          <a:p>
            <a:r>
              <a:rPr kumimoji="1" lang="en-US" altLang="zh-CN" dirty="0"/>
              <a:t>Other </a:t>
            </a:r>
            <a:r>
              <a:rPr kumimoji="1" lang="en-US" altLang="zh-CN" dirty="0" smtClean="0"/>
              <a:t>Approaches</a:t>
            </a:r>
          </a:p>
          <a:p>
            <a:pPr lvl="1"/>
            <a:r>
              <a:rPr kumimoji="1" lang="en-US" altLang="zh-CN" sz="2100" dirty="0" err="1" smtClean="0"/>
              <a:t>MonkeyLab</a:t>
            </a:r>
            <a:r>
              <a:rPr kumimoji="1" lang="en-US" altLang="zh-CN" sz="2100" dirty="0" smtClean="0"/>
              <a:t>[MSR’15</a:t>
            </a:r>
            <a:r>
              <a:rPr kumimoji="1" lang="en-US" altLang="zh-CN" sz="2100" dirty="0"/>
              <a:t>], </a:t>
            </a:r>
            <a:r>
              <a:rPr kumimoji="1" lang="en-US" altLang="zh-CN" sz="2100" dirty="0" err="1"/>
              <a:t>CrashScope</a:t>
            </a:r>
            <a:r>
              <a:rPr kumimoji="1" lang="en-US" altLang="zh-CN" sz="2100" dirty="0"/>
              <a:t>[ICST’16], </a:t>
            </a:r>
            <a:r>
              <a:rPr kumimoji="1" lang="en-US" altLang="zh-CN" sz="2100" dirty="0" err="1"/>
              <a:t>TrimDroid</a:t>
            </a:r>
            <a:r>
              <a:rPr kumimoji="1" lang="en-US" altLang="zh-CN" sz="2100" dirty="0"/>
              <a:t>[ICSE’16]</a:t>
            </a:r>
          </a:p>
          <a:p>
            <a:pPr lvl="1"/>
            <a:endParaRPr kumimoji="1" lang="en-US" altLang="zh-CN" sz="2000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0E974B-400D-4C51-B8A0-48F6445DD64E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3030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Challenges for MBT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781128"/>
          </a:xfrm>
        </p:spPr>
        <p:txBody>
          <a:bodyPr>
            <a:normAutofit/>
          </a:bodyPr>
          <a:lstStyle/>
          <a:p>
            <a:r>
              <a:rPr kumimoji="1" lang="en-US" altLang="zh-CN" dirty="0" smtClean="0"/>
              <a:t>Path Explosion Problem</a:t>
            </a:r>
          </a:p>
          <a:p>
            <a:pPr lvl="1"/>
            <a:r>
              <a:rPr lang="en-US" altLang="zh-CN" sz="2000" i="1" dirty="0" smtClean="0"/>
              <a:t>Bites</a:t>
            </a:r>
            <a:r>
              <a:rPr lang="en-US" altLang="zh-CN" sz="2000" dirty="0" smtClean="0"/>
              <a:t>, 1027 LOC</a:t>
            </a:r>
            <a:r>
              <a:rPr lang="en-US" altLang="zh-CN" sz="2000" dirty="0" smtClean="0">
                <a:solidFill>
                  <a:srgbClr val="FF0000"/>
                </a:solidFill>
              </a:rPr>
              <a:t>, its </a:t>
            </a:r>
            <a:r>
              <a:rPr lang="en-US" altLang="zh-CN" sz="2000" dirty="0">
                <a:solidFill>
                  <a:srgbClr val="FF0000"/>
                </a:solidFill>
              </a:rPr>
              <a:t>model has 21 states and 70 </a:t>
            </a:r>
            <a:r>
              <a:rPr lang="en-US" altLang="zh-CN" sz="2000" dirty="0" smtClean="0">
                <a:solidFill>
                  <a:srgbClr val="FF0000"/>
                </a:solidFill>
              </a:rPr>
              <a:t>transitions</a:t>
            </a:r>
            <a:r>
              <a:rPr lang="en-US" altLang="zh-CN" sz="2000" dirty="0" smtClean="0"/>
              <a:t>.</a:t>
            </a:r>
          </a:p>
          <a:p>
            <a:pPr lvl="1"/>
            <a:r>
              <a:rPr lang="en-US" altLang="zh-CN" sz="2000" dirty="0" smtClean="0"/>
              <a:t>6 </a:t>
            </a:r>
            <a:r>
              <a:rPr lang="en-US" altLang="zh-CN" sz="2000" dirty="0"/>
              <a:t>one-event </a:t>
            </a:r>
            <a:r>
              <a:rPr lang="en-US" altLang="zh-CN" sz="2000" dirty="0" smtClean="0"/>
              <a:t>tests, </a:t>
            </a:r>
            <a:r>
              <a:rPr lang="en-US" altLang="zh-CN" sz="2000" dirty="0"/>
              <a:t>36 two-event </a:t>
            </a:r>
            <a:r>
              <a:rPr lang="en-US" altLang="zh-CN" sz="2000" dirty="0" smtClean="0"/>
              <a:t>tests, </a:t>
            </a:r>
            <a:r>
              <a:rPr lang="en-US" altLang="zh-CN" sz="2000" dirty="0">
                <a:solidFill>
                  <a:srgbClr val="FF0000"/>
                </a:solidFill>
              </a:rPr>
              <a:t>567K</a:t>
            </a:r>
            <a:r>
              <a:rPr lang="en-US" altLang="zh-CN" sz="2000" dirty="0"/>
              <a:t> three-event </a:t>
            </a:r>
            <a:r>
              <a:rPr lang="en-US" altLang="zh-CN" sz="2000" dirty="0" smtClean="0"/>
              <a:t>tests</a:t>
            </a:r>
          </a:p>
          <a:p>
            <a:pPr lvl="1"/>
            <a:r>
              <a:rPr lang="en-US" altLang="zh-CN" sz="2000" dirty="0"/>
              <a:t>Generate/Execute exhaustive tests from model </a:t>
            </a:r>
            <a:r>
              <a:rPr lang="en-US" altLang="zh-CN" sz="2000" dirty="0">
                <a:solidFill>
                  <a:srgbClr val="FF0000"/>
                </a:solidFill>
              </a:rPr>
              <a:t>is </a:t>
            </a:r>
            <a:r>
              <a:rPr lang="en-US" altLang="zh-CN" sz="2000" i="1" dirty="0">
                <a:solidFill>
                  <a:srgbClr val="FF0000"/>
                </a:solidFill>
              </a:rPr>
              <a:t>impossible/ineffective</a:t>
            </a:r>
            <a:r>
              <a:rPr lang="en-US" altLang="zh-CN" sz="2000" dirty="0">
                <a:solidFill>
                  <a:srgbClr val="FF0000"/>
                </a:solidFill>
              </a:rPr>
              <a:t> </a:t>
            </a:r>
            <a:endParaRPr lang="en-US" altLang="zh-CN" sz="2000" dirty="0" smtClean="0">
              <a:solidFill>
                <a:srgbClr val="FF0000"/>
              </a:solidFill>
            </a:endParaRPr>
          </a:p>
          <a:p>
            <a:pPr marL="342900" lvl="1" indent="-342900">
              <a:buFont typeface="Arial" pitchFamily="34" charset="0"/>
              <a:buChar char="•"/>
            </a:pPr>
            <a:r>
              <a:rPr kumimoji="1" lang="en-US" altLang="zh-CN" sz="3200" dirty="0"/>
              <a:t> No app models </a:t>
            </a:r>
            <a:r>
              <a:rPr kumimoji="1" lang="en-US" altLang="zh-CN" sz="3200" dirty="0" smtClean="0"/>
              <a:t>is available</a:t>
            </a:r>
            <a:endParaRPr kumimoji="1" lang="en-US" altLang="zh-CN" sz="3200" dirty="0"/>
          </a:p>
          <a:p>
            <a:pPr lvl="1"/>
            <a:r>
              <a:rPr lang="en-US" altLang="zh-CN" sz="2000" dirty="0" smtClean="0"/>
              <a:t>Existing reverse-engineering tools achieves fairly low coverage (</a:t>
            </a:r>
            <a:r>
              <a:rPr lang="en-US" altLang="zh-CN" sz="2000" i="1" dirty="0" smtClean="0">
                <a:solidFill>
                  <a:srgbClr val="FF0000"/>
                </a:solidFill>
              </a:rPr>
              <a:t>only half of the coverage achieved by Monkey</a:t>
            </a:r>
            <a:r>
              <a:rPr lang="en-US" altLang="zh-CN" sz="2000" dirty="0" smtClean="0"/>
              <a:t>)</a:t>
            </a:r>
          </a:p>
          <a:p>
            <a:pPr lvl="1"/>
            <a:r>
              <a:rPr lang="en-US" altLang="zh-CN" sz="2000" dirty="0" smtClean="0"/>
              <a:t>Incomplete UI exploration</a:t>
            </a:r>
          </a:p>
          <a:p>
            <a:r>
              <a:rPr lang="en-US" altLang="zh-CN" dirty="0" smtClean="0"/>
              <a:t>Inadequate testing strategies</a:t>
            </a:r>
          </a:p>
          <a:p>
            <a:pPr lvl="1"/>
            <a:r>
              <a:rPr lang="en-US" altLang="zh-CN" sz="2000" dirty="0" smtClean="0"/>
              <a:t>Only consider </a:t>
            </a:r>
            <a:r>
              <a:rPr lang="en-US" altLang="zh-CN" sz="2000" dirty="0"/>
              <a:t>UI-level </a:t>
            </a:r>
            <a:r>
              <a:rPr lang="en-US" altLang="zh-CN" sz="2000" dirty="0" smtClean="0"/>
              <a:t>events, neglect </a:t>
            </a:r>
            <a:r>
              <a:rPr lang="en-US" altLang="zh-CN" sz="2000" dirty="0" smtClean="0">
                <a:solidFill>
                  <a:srgbClr val="FF0000"/>
                </a:solidFill>
              </a:rPr>
              <a:t>system-level events</a:t>
            </a:r>
          </a:p>
          <a:p>
            <a:pPr lvl="1"/>
            <a:r>
              <a:rPr lang="en-US" altLang="zh-CN" sz="2000" dirty="0" smtClean="0"/>
              <a:t>Only target at model-based coverage, neglect </a:t>
            </a:r>
            <a:r>
              <a:rPr lang="en-US" altLang="zh-CN" sz="2000" dirty="0" smtClean="0">
                <a:solidFill>
                  <a:srgbClr val="FF0000"/>
                </a:solidFill>
              </a:rPr>
              <a:t>code coverage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endParaRPr lang="en-US" altLang="zh-CN" dirty="0"/>
          </a:p>
          <a:p>
            <a:endParaRPr lang="en-US" altLang="zh-CN" sz="2400" dirty="0"/>
          </a:p>
          <a:p>
            <a:pPr lvl="1"/>
            <a:endParaRPr lang="en-US" altLang="zh-CN" sz="2000" dirty="0"/>
          </a:p>
          <a:p>
            <a:pPr lvl="1"/>
            <a:endParaRPr lang="en-US" altLang="zh-CN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89AB4-2F35-47A6-8E03-2773C37E9FFF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2022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Our Approach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/>
              <a:t>Stoat (</a:t>
            </a:r>
            <a:r>
              <a:rPr lang="en-US" altLang="zh-CN" b="1" u="sng" dirty="0" smtClean="0"/>
              <a:t>Sto</a:t>
            </a:r>
            <a:r>
              <a:rPr lang="en-US" altLang="zh-CN" dirty="0" smtClean="0"/>
              <a:t>chastic model </a:t>
            </a:r>
            <a:r>
              <a:rPr lang="en-US" altLang="zh-CN" b="1" u="sng" dirty="0" smtClean="0"/>
              <a:t>A</a:t>
            </a:r>
            <a:r>
              <a:rPr lang="en-US" altLang="zh-CN" dirty="0" smtClean="0"/>
              <a:t>pp </a:t>
            </a:r>
            <a:r>
              <a:rPr lang="en-US" altLang="zh-CN" b="1" u="sng" dirty="0" smtClean="0"/>
              <a:t>T</a:t>
            </a:r>
            <a:r>
              <a:rPr lang="en-US" altLang="zh-CN" dirty="0" smtClean="0"/>
              <a:t>ester)</a:t>
            </a:r>
          </a:p>
          <a:p>
            <a:pPr lvl="1"/>
            <a:r>
              <a:rPr lang="en-US" altLang="zh-CN" i="1" dirty="0" smtClean="0">
                <a:solidFill>
                  <a:srgbClr val="FF0000"/>
                </a:solidFill>
              </a:rPr>
              <a:t>A guided</a:t>
            </a:r>
            <a:r>
              <a:rPr lang="en-US" altLang="zh-CN" dirty="0" smtClean="0"/>
              <a:t>, </a:t>
            </a:r>
            <a:r>
              <a:rPr lang="en-US" altLang="zh-CN" i="1" dirty="0" smtClean="0">
                <a:solidFill>
                  <a:srgbClr val="FF0000"/>
                </a:solidFill>
              </a:rPr>
              <a:t>stochastic</a:t>
            </a:r>
            <a:r>
              <a:rPr lang="en-US" altLang="zh-CN" dirty="0" smtClean="0"/>
              <a:t> </a:t>
            </a:r>
            <a:r>
              <a:rPr lang="en-US" altLang="zh-CN" i="1" dirty="0" smtClean="0"/>
              <a:t>model-based</a:t>
            </a:r>
            <a:r>
              <a:rPr lang="en-US" altLang="zh-CN" dirty="0" smtClean="0"/>
              <a:t> GUI testing approach </a:t>
            </a:r>
          </a:p>
          <a:p>
            <a:pPr lvl="1"/>
            <a:r>
              <a:rPr lang="en-US" altLang="zh-CN" dirty="0" smtClean="0"/>
              <a:t>A </a:t>
            </a:r>
            <a:r>
              <a:rPr lang="en-US" altLang="zh-CN" i="1" dirty="0" smtClean="0">
                <a:solidFill>
                  <a:srgbClr val="FF0000"/>
                </a:solidFill>
              </a:rPr>
              <a:t>fully-automatic</a:t>
            </a:r>
            <a:r>
              <a:rPr lang="en-US" altLang="zh-CN" dirty="0" smtClean="0"/>
              <a:t> tool for testing/fuzzing Android apps</a:t>
            </a:r>
          </a:p>
          <a:p>
            <a:pPr lvl="1"/>
            <a:endParaRPr lang="en-US" altLang="zh-CN" dirty="0" smtClean="0"/>
          </a:p>
          <a:p>
            <a:r>
              <a:rPr lang="en-US" altLang="zh-CN" dirty="0" smtClean="0"/>
              <a:t>Given an app as input, 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Model Construction</a:t>
            </a:r>
          </a:p>
          <a:p>
            <a:pPr lvl="2"/>
            <a:r>
              <a:rPr lang="en-US" altLang="zh-CN" dirty="0"/>
              <a:t>U</a:t>
            </a:r>
            <a:r>
              <a:rPr lang="en-US" altLang="zh-CN" dirty="0" smtClean="0"/>
              <a:t>se </a:t>
            </a:r>
            <a:r>
              <a:rPr lang="en-US" altLang="zh-CN" i="1" dirty="0" smtClean="0">
                <a:solidFill>
                  <a:srgbClr val="FF0000"/>
                </a:solidFill>
              </a:rPr>
              <a:t>dynamic/static analysis</a:t>
            </a:r>
            <a:r>
              <a:rPr lang="en-US" altLang="zh-CN" dirty="0" smtClean="0"/>
              <a:t> to learn a stochastic model</a:t>
            </a:r>
            <a:endParaRPr lang="en-US" altLang="zh-CN" dirty="0"/>
          </a:p>
          <a:p>
            <a:pPr marL="971550" lvl="1" indent="-514350">
              <a:buFont typeface="+mj-lt"/>
              <a:buAutoNum type="arabicPeriod"/>
            </a:pPr>
            <a:r>
              <a:rPr lang="en-US" altLang="zh-CN" dirty="0" smtClean="0"/>
              <a:t>Test Generation</a:t>
            </a:r>
          </a:p>
          <a:p>
            <a:pPr lvl="2"/>
            <a:r>
              <a:rPr lang="en-US" altLang="zh-CN" dirty="0"/>
              <a:t>A</a:t>
            </a:r>
            <a:r>
              <a:rPr lang="en-US" altLang="zh-CN" dirty="0" smtClean="0"/>
              <a:t>dopt </a:t>
            </a:r>
            <a:r>
              <a:rPr lang="en-US" altLang="zh-CN" i="1" dirty="0" smtClean="0">
                <a:solidFill>
                  <a:srgbClr val="FF0000"/>
                </a:solidFill>
              </a:rPr>
              <a:t>Gibbs sampling</a:t>
            </a:r>
            <a:r>
              <a:rPr lang="en-US" altLang="zh-CN" dirty="0" smtClean="0"/>
              <a:t> to iteratively </a:t>
            </a:r>
            <a:r>
              <a:rPr lang="en-US" altLang="zh-CN" dirty="0" smtClean="0">
                <a:solidFill>
                  <a:srgbClr val="FF0000"/>
                </a:solidFill>
              </a:rPr>
              <a:t>mutate/refine</a:t>
            </a:r>
            <a:r>
              <a:rPr lang="en-US" altLang="zh-CN" dirty="0" smtClean="0"/>
              <a:t> the model and guide testing towards </a:t>
            </a:r>
            <a:r>
              <a:rPr lang="en-US" altLang="zh-CN" dirty="0" smtClean="0">
                <a:solidFill>
                  <a:srgbClr val="FF0000"/>
                </a:solidFill>
              </a:rPr>
              <a:t>“</a:t>
            </a:r>
            <a:r>
              <a:rPr lang="en-US" altLang="zh-CN" i="1" dirty="0" smtClean="0">
                <a:solidFill>
                  <a:srgbClr val="FF0000"/>
                </a:solidFill>
              </a:rPr>
              <a:t>fruitful</a:t>
            </a:r>
            <a:r>
              <a:rPr lang="en-US" altLang="zh-CN" dirty="0" smtClean="0">
                <a:solidFill>
                  <a:srgbClr val="FF0000"/>
                </a:solidFill>
              </a:rPr>
              <a:t>” </a:t>
            </a:r>
            <a:r>
              <a:rPr lang="en-US" altLang="zh-CN" dirty="0" smtClean="0"/>
              <a:t>regions</a:t>
            </a:r>
          </a:p>
          <a:p>
            <a:pPr lvl="2"/>
            <a:r>
              <a:rPr lang="en-US" altLang="zh-CN" dirty="0"/>
              <a:t>V</a:t>
            </a:r>
            <a:r>
              <a:rPr lang="en-US" altLang="zh-CN" dirty="0" smtClean="0"/>
              <a:t>alidate </a:t>
            </a:r>
            <a:r>
              <a:rPr lang="en-US" altLang="zh-CN" dirty="0"/>
              <a:t>apps with various </a:t>
            </a:r>
            <a:r>
              <a:rPr lang="en-US" altLang="zh-CN" i="1" dirty="0">
                <a:solidFill>
                  <a:srgbClr val="FF0000"/>
                </a:solidFill>
              </a:rPr>
              <a:t>user/system-level</a:t>
            </a:r>
            <a:r>
              <a:rPr lang="en-US" altLang="zh-CN" dirty="0"/>
              <a:t> </a:t>
            </a:r>
            <a:r>
              <a:rPr lang="en-US" altLang="zh-CN" dirty="0" smtClean="0"/>
              <a:t>events </a:t>
            </a:r>
          </a:p>
          <a:p>
            <a:pPr lvl="2"/>
            <a:endParaRPr lang="en-US" altLang="zh-CN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583F2C-6705-4496-A11F-9E7804AC4256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451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/>
              <a:t>Evaluation Results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 smtClean="0"/>
              <a:t>Subjects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93</a:t>
            </a:r>
            <a:r>
              <a:rPr lang="en-US" altLang="zh-CN" sz="2200" dirty="0" smtClean="0"/>
              <a:t> open-source android apps from F-droid</a:t>
            </a:r>
          </a:p>
          <a:p>
            <a:pPr lvl="1"/>
            <a:r>
              <a:rPr lang="en-US" altLang="zh-CN" sz="2200" dirty="0" smtClean="0">
                <a:solidFill>
                  <a:srgbClr val="FF0000"/>
                </a:solidFill>
              </a:rPr>
              <a:t>1661</a:t>
            </a:r>
            <a:r>
              <a:rPr lang="en-US" altLang="zh-CN" sz="2200" dirty="0" smtClean="0"/>
              <a:t> closed-source, most popular apps from Google Play</a:t>
            </a:r>
          </a:p>
          <a:p>
            <a:pPr marL="0" indent="0">
              <a:buNone/>
            </a:pPr>
            <a:endParaRPr lang="en-US" altLang="zh-CN" dirty="0" smtClean="0"/>
          </a:p>
          <a:p>
            <a:r>
              <a:rPr lang="en-US" altLang="zh-CN" dirty="0" smtClean="0"/>
              <a:t>Results</a:t>
            </a:r>
          </a:p>
          <a:p>
            <a:pPr lvl="1"/>
            <a:r>
              <a:rPr lang="en-US" altLang="zh-CN" sz="2200" dirty="0"/>
              <a:t>M</a:t>
            </a:r>
            <a:r>
              <a:rPr lang="en-US" altLang="zh-CN" sz="2200" dirty="0" smtClean="0"/>
              <a:t>odels produced by </a:t>
            </a:r>
            <a:r>
              <a:rPr lang="en-US" altLang="zh-CN" sz="2200" i="1" dirty="0" smtClean="0"/>
              <a:t>Stoat</a:t>
            </a:r>
            <a:r>
              <a:rPr lang="en-US" altLang="zh-CN" sz="2200" dirty="0" smtClean="0"/>
              <a:t> cover </a:t>
            </a:r>
            <a:r>
              <a:rPr lang="en-US" altLang="zh-CN" sz="2200" dirty="0" smtClean="0">
                <a:solidFill>
                  <a:srgbClr val="FF0000"/>
                </a:solidFill>
              </a:rPr>
              <a:t>17~31% more code</a:t>
            </a:r>
            <a:r>
              <a:rPr lang="en-US" altLang="zh-CN" sz="2200" dirty="0" smtClean="0"/>
              <a:t> than those by </a:t>
            </a:r>
            <a:r>
              <a:rPr lang="en-US" altLang="zh-CN" sz="2200" i="1" dirty="0" err="1" smtClean="0"/>
              <a:t>MobiGuitar</a:t>
            </a:r>
            <a:r>
              <a:rPr lang="en-US" altLang="zh-CN" sz="2200" dirty="0" smtClean="0"/>
              <a:t> and </a:t>
            </a:r>
            <a:r>
              <a:rPr lang="en-US" altLang="zh-CN" sz="2200" i="1" dirty="0" smtClean="0"/>
              <a:t>PUMA</a:t>
            </a:r>
            <a:r>
              <a:rPr lang="en-US" altLang="zh-CN" sz="2200" dirty="0" smtClean="0"/>
              <a:t>. </a:t>
            </a:r>
          </a:p>
          <a:p>
            <a:pPr lvl="1"/>
            <a:r>
              <a:rPr lang="en-US" altLang="zh-CN" sz="2200" dirty="0" smtClean="0"/>
              <a:t>Stoat </a:t>
            </a:r>
            <a:r>
              <a:rPr lang="en-US" altLang="zh-CN" sz="2200" dirty="0"/>
              <a:t>detects </a:t>
            </a:r>
            <a:r>
              <a:rPr lang="en-US" altLang="zh-CN" sz="2200" dirty="0" smtClean="0">
                <a:solidFill>
                  <a:srgbClr val="FF0000"/>
                </a:solidFill>
              </a:rPr>
              <a:t>3X </a:t>
            </a:r>
            <a:r>
              <a:rPr lang="en-US" altLang="zh-CN" sz="2200" dirty="0">
                <a:solidFill>
                  <a:srgbClr val="FF0000"/>
                </a:solidFill>
              </a:rPr>
              <a:t>more unique crashes </a:t>
            </a:r>
            <a:r>
              <a:rPr lang="en-US" altLang="zh-CN" sz="2200" dirty="0"/>
              <a:t>than </a:t>
            </a:r>
            <a:r>
              <a:rPr lang="en-US" altLang="zh-CN" sz="2200" i="1" dirty="0" smtClean="0"/>
              <a:t>Monkey</a:t>
            </a:r>
            <a:r>
              <a:rPr lang="en-US" altLang="zh-CN" sz="2200" dirty="0" smtClean="0"/>
              <a:t> </a:t>
            </a:r>
            <a:r>
              <a:rPr lang="en-US" altLang="zh-CN" sz="2200" dirty="0"/>
              <a:t>and </a:t>
            </a:r>
            <a:r>
              <a:rPr lang="en-US" altLang="zh-CN" sz="2200" i="1" dirty="0" err="1"/>
              <a:t>Sapienz</a:t>
            </a:r>
            <a:r>
              <a:rPr lang="en-US" altLang="zh-CN" sz="2200" dirty="0"/>
              <a:t>. </a:t>
            </a:r>
            <a:endParaRPr lang="en-US" altLang="zh-CN" sz="2200" dirty="0" smtClean="0"/>
          </a:p>
          <a:p>
            <a:pPr lvl="1"/>
            <a:endParaRPr lang="en-US" altLang="zh-CN" sz="2200" dirty="0" smtClean="0"/>
          </a:p>
          <a:p>
            <a:pPr lvl="1"/>
            <a:r>
              <a:rPr lang="en-US" altLang="zh-CN" sz="2200" dirty="0" smtClean="0"/>
              <a:t>Stoat detects </a:t>
            </a:r>
            <a:r>
              <a:rPr lang="en-US" altLang="zh-CN" sz="2200" dirty="0" smtClean="0">
                <a:solidFill>
                  <a:srgbClr val="FF0000"/>
                </a:solidFill>
              </a:rPr>
              <a:t>2110</a:t>
            </a:r>
            <a:r>
              <a:rPr lang="en-US" altLang="zh-CN" sz="2200" dirty="0" smtClean="0"/>
              <a:t> </a:t>
            </a:r>
            <a:r>
              <a:rPr lang="en-US" altLang="zh-CN" sz="2200" dirty="0" smtClean="0">
                <a:solidFill>
                  <a:srgbClr val="FF0000"/>
                </a:solidFill>
              </a:rPr>
              <a:t>unique previously-unknown </a:t>
            </a:r>
            <a:r>
              <a:rPr lang="en-US" altLang="zh-CN" sz="2200" dirty="0">
                <a:solidFill>
                  <a:srgbClr val="FF0000"/>
                </a:solidFill>
              </a:rPr>
              <a:t>crashes</a:t>
            </a:r>
            <a:r>
              <a:rPr lang="en-US" altLang="zh-CN" sz="2200" dirty="0"/>
              <a:t> from </a:t>
            </a:r>
            <a:r>
              <a:rPr lang="en-US" altLang="zh-CN" sz="2200" dirty="0" smtClean="0"/>
              <a:t>1661 Google Play apps</a:t>
            </a:r>
            <a:endParaRPr lang="en-US" altLang="zh-CN" sz="2200" dirty="0"/>
          </a:p>
        </p:txBody>
      </p:sp>
      <p:sp>
        <p:nvSpPr>
          <p:cNvPr id="4" name="TextBox 3"/>
          <p:cNvSpPr txBox="1"/>
          <p:nvPr/>
        </p:nvSpPr>
        <p:spPr>
          <a:xfrm>
            <a:off x="251520" y="6237312"/>
            <a:ext cx="547260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F-droid: </a:t>
            </a:r>
            <a:r>
              <a:rPr lang="en-US" sz="1400" dirty="0">
                <a:hlinkClick r:id="rId2"/>
              </a:rPr>
              <a:t>https://f-droid.org/packages</a:t>
            </a:r>
            <a:r>
              <a:rPr lang="en-US" sz="1400" dirty="0" smtClean="0">
                <a:hlinkClick r:id="rId2"/>
              </a:rPr>
              <a:t>/</a:t>
            </a:r>
            <a:r>
              <a:rPr lang="en-US" sz="1400" dirty="0" smtClean="0"/>
              <a:t> </a:t>
            </a:r>
          </a:p>
          <a:p>
            <a:r>
              <a:rPr lang="en-US" sz="1400" dirty="0" smtClean="0"/>
              <a:t>Google </a:t>
            </a:r>
            <a:r>
              <a:rPr lang="en-US" sz="1400" dirty="0"/>
              <a:t>Play: </a:t>
            </a:r>
            <a:r>
              <a:rPr lang="en-US" sz="1400" dirty="0">
                <a:hlinkClick r:id="rId3"/>
              </a:rPr>
              <a:t>https://</a:t>
            </a:r>
            <a:r>
              <a:rPr lang="en-US" sz="1400" dirty="0" smtClean="0">
                <a:hlinkClick r:id="rId3"/>
              </a:rPr>
              <a:t>play.google.com/store/apps?hl=en</a:t>
            </a:r>
            <a:r>
              <a:rPr lang="en-US" sz="1400" dirty="0" smtClean="0"/>
              <a:t> </a:t>
            </a:r>
            <a:endParaRPr lang="en-SG" sz="140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07E7E-A3C5-4FC4-A2A3-73604BB280A7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8</a:t>
            </a:fld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 smtClean="0"/>
              <a:t>Workflow of Our Approach</a:t>
            </a:r>
            <a:endParaRPr kumimoji="1" lang="zh-CN" altLang="en-US" dirty="0"/>
          </a:p>
        </p:txBody>
      </p:sp>
      <p:pic>
        <p:nvPicPr>
          <p:cNvPr id="4" name="内容占位符 3" descr="framework_detail.png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14489" y="1600200"/>
            <a:ext cx="6315021" cy="4525963"/>
          </a:xfrm>
        </p:spPr>
      </p:pic>
      <p:sp>
        <p:nvSpPr>
          <p:cNvPr id="3" name="Rectangle 2"/>
          <p:cNvSpPr/>
          <p:nvPr/>
        </p:nvSpPr>
        <p:spPr>
          <a:xfrm>
            <a:off x="1979712" y="1988840"/>
            <a:ext cx="2160240" cy="2880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5" name="Rectangle 4"/>
          <p:cNvSpPr/>
          <p:nvPr/>
        </p:nvSpPr>
        <p:spPr>
          <a:xfrm>
            <a:off x="1979712" y="2315418"/>
            <a:ext cx="2160240" cy="46551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8" name="Rectangle 7"/>
          <p:cNvSpPr/>
          <p:nvPr/>
        </p:nvSpPr>
        <p:spPr>
          <a:xfrm>
            <a:off x="5868144" y="1861309"/>
            <a:ext cx="2160240" cy="127965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9" name="Rectangle 8"/>
          <p:cNvSpPr/>
          <p:nvPr/>
        </p:nvSpPr>
        <p:spPr>
          <a:xfrm>
            <a:off x="6444208" y="5142033"/>
            <a:ext cx="1080120" cy="5912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0" name="Rectangle 9"/>
          <p:cNvSpPr/>
          <p:nvPr/>
        </p:nvSpPr>
        <p:spPr>
          <a:xfrm>
            <a:off x="5076056" y="3584639"/>
            <a:ext cx="1512168" cy="70845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2" name="Rectangle 11"/>
          <p:cNvSpPr/>
          <p:nvPr/>
        </p:nvSpPr>
        <p:spPr>
          <a:xfrm>
            <a:off x="3862762" y="4102222"/>
            <a:ext cx="1213294" cy="354229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3" name="Rectangle 12"/>
          <p:cNvSpPr/>
          <p:nvPr/>
        </p:nvSpPr>
        <p:spPr>
          <a:xfrm>
            <a:off x="2593002" y="3599337"/>
            <a:ext cx="1546949" cy="3203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4" name="Rectangle 13"/>
          <p:cNvSpPr/>
          <p:nvPr/>
        </p:nvSpPr>
        <p:spPr>
          <a:xfrm>
            <a:off x="2699792" y="4653711"/>
            <a:ext cx="1162970" cy="4883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5" name="Rectangle 14"/>
          <p:cNvSpPr/>
          <p:nvPr/>
        </p:nvSpPr>
        <p:spPr>
          <a:xfrm>
            <a:off x="4860032" y="4640981"/>
            <a:ext cx="1584176" cy="33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16" name="Rectangle 15"/>
          <p:cNvSpPr/>
          <p:nvPr/>
        </p:nvSpPr>
        <p:spPr>
          <a:xfrm>
            <a:off x="3888235" y="5447863"/>
            <a:ext cx="1584176" cy="33305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SG"/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FC8998-8D43-4E42-BE40-7D2C52CDDB35}" type="datetime1">
              <a:rPr lang="zh-CN" altLang="en-US" smtClean="0"/>
              <a:t>2017/10/29</a:t>
            </a:fld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36CC210-4AB2-4150-B1F0-88D7A6C2B5E2}" type="slidenum">
              <a:rPr lang="zh-CN" altLang="en-US" smtClean="0"/>
              <a:pPr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10939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  <p:bldP spid="8" grpId="0" animBg="1"/>
      <p:bldP spid="9" grpId="0" animBg="1"/>
      <p:bldP spid="10" grpId="0" animBg="1"/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12412</TotalTime>
  <Words>2258</Words>
  <Application>Microsoft Office PowerPoint</Application>
  <PresentationFormat>On-screen Show (4:3)</PresentationFormat>
  <Paragraphs>471</Paragraphs>
  <Slides>39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4" baseType="lpstr">
      <vt:lpstr>Mangal</vt:lpstr>
      <vt:lpstr>宋体</vt:lpstr>
      <vt:lpstr>Arial</vt:lpstr>
      <vt:lpstr>Calibri</vt:lpstr>
      <vt:lpstr>Office 主题</vt:lpstr>
      <vt:lpstr>Guided, Stochastic Model-Based GUI Testing of Android Apps </vt:lpstr>
      <vt:lpstr>Mobile Apps</vt:lpstr>
      <vt:lpstr>A Simple Cookbook App -- Bites</vt:lpstr>
      <vt:lpstr>Mobile Apps</vt:lpstr>
      <vt:lpstr>Existing Research Work</vt:lpstr>
      <vt:lpstr>Challenges for MBT</vt:lpstr>
      <vt:lpstr>Our Approach</vt:lpstr>
      <vt:lpstr>Evaluation Results</vt:lpstr>
      <vt:lpstr>Workflow of Our Approach</vt:lpstr>
      <vt:lpstr>Test Suite Optimization (Sampling)</vt:lpstr>
      <vt:lpstr>Our Approach</vt:lpstr>
      <vt:lpstr>Our Approach</vt:lpstr>
      <vt:lpstr>Model Construction</vt:lpstr>
      <vt:lpstr>App State</vt:lpstr>
      <vt:lpstr>PowerPoint Presentation</vt:lpstr>
      <vt:lpstr>Dynamic analysis</vt:lpstr>
      <vt:lpstr>Transition Probability</vt:lpstr>
      <vt:lpstr>Static Analysis</vt:lpstr>
      <vt:lpstr>A Simple Cookbook App -- Bites</vt:lpstr>
      <vt:lpstr>Model of Bites Produced by Stoat</vt:lpstr>
      <vt:lpstr>Our Approach</vt:lpstr>
      <vt:lpstr>Gibbs Sampling</vt:lpstr>
      <vt:lpstr>Gibbs Sampling (Cont.)</vt:lpstr>
      <vt:lpstr>Guided Test Generation</vt:lpstr>
      <vt:lpstr>Objective Function</vt:lpstr>
      <vt:lpstr>Objective Function (Cont.)</vt:lpstr>
      <vt:lpstr>Evaluation</vt:lpstr>
      <vt:lpstr>RQ1: Model Construction</vt:lpstr>
      <vt:lpstr>Results of RQ1</vt:lpstr>
      <vt:lpstr>Results of RQ1</vt:lpstr>
      <vt:lpstr>RQ2: Code Coverage </vt:lpstr>
      <vt:lpstr>Results of RQ2</vt:lpstr>
      <vt:lpstr>RQ3: Fault Detection </vt:lpstr>
      <vt:lpstr>Comparison with Monkey/Sapienz</vt:lpstr>
      <vt:lpstr>Comparison with Monkey/Sapienz</vt:lpstr>
      <vt:lpstr>Comparison with Monkey/Sapienz</vt:lpstr>
      <vt:lpstr>RQ4: Usability and Effectiveness</vt:lpstr>
      <vt:lpstr>RQ4 (Cont.)</vt:lpstr>
      <vt:lpstr>Conclusion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Guided, Stochastic Model-Based GUI Testing of Android Apps</dc:title>
  <dc:creator>User</dc:creator>
  <cp:lastModifiedBy>tingsu</cp:lastModifiedBy>
  <cp:revision>1116</cp:revision>
  <dcterms:created xsi:type="dcterms:W3CDTF">2017-07-07T06:10:16Z</dcterms:created>
  <dcterms:modified xsi:type="dcterms:W3CDTF">2017-10-29T11:41:31Z</dcterms:modified>
</cp:coreProperties>
</file>