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0" r:id="rId3"/>
    <p:sldId id="422" r:id="rId4"/>
    <p:sldId id="432" r:id="rId5"/>
    <p:sldId id="433" r:id="rId6"/>
    <p:sldId id="424" r:id="rId7"/>
    <p:sldId id="434" r:id="rId8"/>
    <p:sldId id="425" r:id="rId9"/>
    <p:sldId id="426" r:id="rId10"/>
    <p:sldId id="423" r:id="rId11"/>
    <p:sldId id="430" r:id="rId12"/>
    <p:sldId id="427" r:id="rId13"/>
    <p:sldId id="428" r:id="rId14"/>
    <p:sldId id="429" r:id="rId15"/>
    <p:sldId id="431" r:id="rId16"/>
    <p:sldId id="4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T" initials="XT" lastIdx="2" clrIdx="0">
    <p:extLst>
      <p:ext uri="{19B8F6BF-5375-455C-9EA6-DF929625EA0E}">
        <p15:presenceInfo xmlns:p15="http://schemas.microsoft.com/office/powerpoint/2012/main" userId="43d5d94aa199fb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853" autoAdjust="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6T14:28:03.33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  <p:cm authorId="1" dt="2019-04-26T14:28:05.692" idx="2">
    <p:pos x="106" y="10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3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03/10/2020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Image to Sentence Generation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SUN, TING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@SUN, Ting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E-89 Deep Learning, Spring  2019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II (LSTM) </a:t>
            </a:r>
            <a:r>
              <a:rPr lang="en-US" dirty="0"/>
              <a:t>Structure and Dimensions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3D471C-223F-4DC4-845F-39239E0B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199"/>
            <a:ext cx="5867400" cy="43054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712E0-4868-43F3-8982-2986F25A80BE}"/>
              </a:ext>
            </a:extLst>
          </p:cNvPr>
          <p:cNvSpPr txBox="1"/>
          <p:nvPr/>
        </p:nvSpPr>
        <p:spPr>
          <a:xfrm>
            <a:off x="5181600" y="3581400"/>
            <a:ext cx="365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second model structure is inspired by Jason </a:t>
            </a:r>
            <a:r>
              <a:rPr lang="en-US" sz="1400" dirty="0" err="1"/>
              <a:t>Browlee’s</a:t>
            </a:r>
            <a:r>
              <a:rPr lang="en-US" sz="1400" dirty="0"/>
              <a:t> experiment on 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global average pooling in input1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another LSTM after </a:t>
            </a:r>
            <a:r>
              <a:rPr lang="en-US" sz="1400" dirty="0" err="1"/>
              <a:t>emebedding</a:t>
            </a:r>
            <a:r>
              <a:rPr lang="en-US" sz="1400" dirty="0"/>
              <a:t> layer in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additional LSTM on the language decoder model</a:t>
            </a:r>
          </a:p>
        </p:txBody>
      </p:sp>
    </p:spTree>
    <p:extLst>
      <p:ext uri="{BB962C8B-B14F-4D97-AF65-F5344CB8AC3E}">
        <p14:creationId xmlns:p14="http://schemas.microsoft.com/office/powerpoint/2010/main" val="358547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Continued….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D2701-5561-44AF-9A82-4F4DAE0E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82836"/>
            <a:ext cx="3119040" cy="2209800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4818EF7-4C17-4AEA-A504-7C596606B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5783" y="1143000"/>
            <a:ext cx="4647919" cy="34105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FB83C6-1F90-4701-B7AA-17AD1FEC47D0}"/>
              </a:ext>
            </a:extLst>
          </p:cNvPr>
          <p:cNvCxnSpPr/>
          <p:nvPr/>
        </p:nvCxnSpPr>
        <p:spPr>
          <a:xfrm flipH="1">
            <a:off x="7620000" y="1343239"/>
            <a:ext cx="609600" cy="609600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55E1B-2598-4BD6-B90C-EA7ECE09E1D6}"/>
              </a:ext>
            </a:extLst>
          </p:cNvPr>
          <p:cNvCxnSpPr/>
          <p:nvPr/>
        </p:nvCxnSpPr>
        <p:spPr>
          <a:xfrm flipH="1">
            <a:off x="6342461" y="2967622"/>
            <a:ext cx="609600" cy="6096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6802C23-3CFE-4A9D-87D6-54911E7D501A}"/>
              </a:ext>
            </a:extLst>
          </p:cNvPr>
          <p:cNvSpPr/>
          <p:nvPr/>
        </p:nvSpPr>
        <p:spPr>
          <a:xfrm>
            <a:off x="7523702" y="742493"/>
            <a:ext cx="1524000" cy="55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Increase to 256</a:t>
            </a:r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15A94B-B695-469E-9913-B329B77E28D6}"/>
              </a:ext>
            </a:extLst>
          </p:cNvPr>
          <p:cNvSpPr/>
          <p:nvPr/>
        </p:nvSpPr>
        <p:spPr>
          <a:xfrm>
            <a:off x="7010400" y="2657034"/>
            <a:ext cx="1828800" cy="55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Dropout Layer or L2 Reg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17E64F-0B26-462B-A09B-D3CA343BEF82}"/>
              </a:ext>
            </a:extLst>
          </p:cNvPr>
          <p:cNvCxnSpPr/>
          <p:nvPr/>
        </p:nvCxnSpPr>
        <p:spPr>
          <a:xfrm flipH="1">
            <a:off x="6342461" y="3561217"/>
            <a:ext cx="609600" cy="6096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893C24C-51E6-4923-B3D1-AE7C42C5D294}"/>
              </a:ext>
            </a:extLst>
          </p:cNvPr>
          <p:cNvSpPr/>
          <p:nvPr/>
        </p:nvSpPr>
        <p:spPr>
          <a:xfrm>
            <a:off x="7010400" y="3313004"/>
            <a:ext cx="1828800" cy="55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Dropout Layer or L2 Reg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Beam Search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" name="Picture 9" descr="C:\Users\user\AppData\Local\Microsoft\Windows\INetCache\Content.MSO\9BD338A9.tmp">
            <a:extLst>
              <a:ext uri="{FF2B5EF4-FFF2-40B4-BE49-F238E27FC236}">
                <a16:creationId xmlns:a16="http://schemas.microsoft.com/office/drawing/2014/main" id="{00249039-8BE5-4E4C-A810-E38BA906D8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4526"/>
            <a:ext cx="3347720" cy="224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user\AppData\Local\Microsoft\Windows\INetCache\Content.MSO\AA2ECFA0.tmp">
            <a:extLst>
              <a:ext uri="{FF2B5EF4-FFF2-40B4-BE49-F238E27FC236}">
                <a16:creationId xmlns:a16="http://schemas.microsoft.com/office/drawing/2014/main" id="{B71D9663-A0C0-4A8B-90DC-C8F544441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94526"/>
            <a:ext cx="3124200" cy="22344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98447C-5901-4A68-A8F9-08620AA98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6599"/>
              </p:ext>
            </p:extLst>
          </p:nvPr>
        </p:nvGraphicFramePr>
        <p:xfrm>
          <a:off x="403679" y="4038600"/>
          <a:ext cx="3629842" cy="1264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521">
                  <a:extLst>
                    <a:ext uri="{9D8B030D-6E8A-4147-A177-3AD203B41FA5}">
                      <a16:colId xmlns:a16="http://schemas.microsoft.com/office/drawing/2014/main" val="3562326734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571931355"/>
                    </a:ext>
                  </a:extLst>
                </a:gridCol>
              </a:tblGrid>
              <a:tr h="252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Beam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 Line: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417639"/>
                  </a:ext>
                </a:extLst>
              </a:tr>
              <a:tr h="252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Man in blue shirt is riding bike on the road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134382"/>
                  </a:ext>
                </a:extLst>
              </a:tr>
              <a:tr h="252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Man in blue shirt is riding bike on the street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910326"/>
                  </a:ext>
                </a:extLst>
              </a:tr>
              <a:tr h="252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Man is riding bike on the road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749913"/>
                  </a:ext>
                </a:extLst>
              </a:tr>
              <a:tr h="252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Young boy is riding bike through the woods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82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49EC32-510E-4EF9-B3A2-BA0C71BAE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63037"/>
              </p:ext>
            </p:extLst>
          </p:nvPr>
        </p:nvGraphicFramePr>
        <p:xfrm>
          <a:off x="4649787" y="4038599"/>
          <a:ext cx="3427413" cy="1264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070">
                  <a:extLst>
                    <a:ext uri="{9D8B030D-6E8A-4147-A177-3AD203B41FA5}">
                      <a16:colId xmlns:a16="http://schemas.microsoft.com/office/drawing/2014/main" val="475667305"/>
                    </a:ext>
                  </a:extLst>
                </a:gridCol>
                <a:gridCol w="2537343">
                  <a:extLst>
                    <a:ext uri="{9D8B030D-6E8A-4147-A177-3AD203B41FA5}">
                      <a16:colId xmlns:a16="http://schemas.microsoft.com/office/drawing/2014/main" val="4248960166"/>
                    </a:ext>
                  </a:extLst>
                </a:gridCol>
              </a:tblGrid>
              <a:tr h="23114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Beam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Predicted Line: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065118"/>
                  </a:ext>
                </a:extLst>
              </a:tr>
              <a:tr h="218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the car is driving on the track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660671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b="1" dirty="0">
                          <a:effectLst/>
                        </a:rPr>
                        <a:t>race car is driving on dirt road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426804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group of people on campground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220022"/>
                  </a:ext>
                </a:extLst>
              </a:tr>
              <a:tr h="197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group of people on campground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4009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628902-A7EF-4817-8102-9228CEBC754E}"/>
              </a:ext>
            </a:extLst>
          </p:cNvPr>
          <p:cNvSpPr txBox="1"/>
          <p:nvPr/>
        </p:nvSpPr>
        <p:spPr>
          <a:xfrm>
            <a:off x="403678" y="5403627"/>
            <a:ext cx="805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paper uses </a:t>
            </a:r>
            <a:r>
              <a:rPr lang="en-US" dirty="0">
                <a:cs typeface="Tahoma" pitchFamily="2"/>
              </a:rPr>
              <a:t>Beam size of 20, and found that beam size=1 degrades results by 2 BLEU points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99DD9-CA19-48B3-9E55-27451A23E1E1}"/>
              </a:ext>
            </a:extLst>
          </p:cNvPr>
          <p:cNvSpPr txBox="1"/>
          <p:nvPr/>
        </p:nvSpPr>
        <p:spPr>
          <a:xfrm>
            <a:off x="381000" y="6125517"/>
            <a:ext cx="838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 err="1"/>
              <a:t>Vinyals</a:t>
            </a:r>
            <a:r>
              <a:rPr lang="en-US" sz="1000" dirty="0"/>
              <a:t>, Oriol, </a:t>
            </a:r>
            <a:r>
              <a:rPr lang="en-US" sz="1000" dirty="0" err="1"/>
              <a:t>Toshev</a:t>
            </a:r>
            <a:r>
              <a:rPr lang="en-US" sz="1000" dirty="0"/>
              <a:t>, Alexander, </a:t>
            </a:r>
            <a:r>
              <a:rPr lang="en-US" sz="1000" dirty="0" err="1"/>
              <a:t>Bengio</a:t>
            </a:r>
            <a:r>
              <a:rPr lang="en-US" sz="1000" dirty="0"/>
              <a:t>, </a:t>
            </a:r>
            <a:r>
              <a:rPr lang="en-US" sz="1000" dirty="0" err="1"/>
              <a:t>Samy</a:t>
            </a:r>
            <a:r>
              <a:rPr lang="en-US" sz="1000" dirty="0"/>
              <a:t>, and Erhan, Dumitru. Show and tell: A neural image caption generator</a:t>
            </a:r>
          </a:p>
        </p:txBody>
      </p:sp>
    </p:spTree>
    <p:extLst>
      <p:ext uri="{BB962C8B-B14F-4D97-AF65-F5344CB8AC3E}">
        <p14:creationId xmlns:p14="http://schemas.microsoft.com/office/powerpoint/2010/main" val="174031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Composite BLEU Score Predictions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3D857BAD-5638-4304-BD85-6E34AC29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64" y="1524000"/>
            <a:ext cx="2895600" cy="19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9E597A-EE01-45DA-AD04-221A4BC4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2575"/>
            <a:ext cx="36576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380AB3-C22A-4E97-A7B8-C3A702EC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04390"/>
              </p:ext>
            </p:extLst>
          </p:nvPr>
        </p:nvGraphicFramePr>
        <p:xfrm>
          <a:off x="152400" y="3566999"/>
          <a:ext cx="4495799" cy="2819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293">
                  <a:extLst>
                    <a:ext uri="{9D8B030D-6E8A-4147-A177-3AD203B41FA5}">
                      <a16:colId xmlns:a16="http://schemas.microsoft.com/office/drawing/2014/main" val="2586891435"/>
                    </a:ext>
                  </a:extLst>
                </a:gridCol>
                <a:gridCol w="1134271">
                  <a:extLst>
                    <a:ext uri="{9D8B030D-6E8A-4147-A177-3AD203B41FA5}">
                      <a16:colId xmlns:a16="http://schemas.microsoft.com/office/drawing/2014/main" val="3232277095"/>
                    </a:ext>
                  </a:extLst>
                </a:gridCol>
                <a:gridCol w="2855235">
                  <a:extLst>
                    <a:ext uri="{9D8B030D-6E8A-4147-A177-3AD203B41FA5}">
                      <a16:colId xmlns:a16="http://schemas.microsoft.com/office/drawing/2014/main" val="2528531800"/>
                    </a:ext>
                  </a:extLst>
                </a:gridCol>
              </a:tblGrid>
              <a:tr h="367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Beam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Composite BLEU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47677"/>
                  </a:ext>
                </a:extLst>
              </a:tr>
              <a:tr h="3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0.074303819978587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['two','dogs','are','walking','on','the','beach']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349610"/>
                  </a:ext>
                </a:extLst>
              </a:tr>
              <a:tr h="3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0.2949892420597484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['two', 'dogs', 'play', 'in', 'the', 'snow']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294030"/>
                  </a:ext>
                </a:extLst>
              </a:tr>
              <a:tr h="3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0.2949892420597484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['two', 'dogs', 'play', 'in', 'the', 'snow']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264485"/>
                  </a:ext>
                </a:extLst>
              </a:tr>
              <a:tr h="3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0.2949892420597484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['two', 'dogs', 'play', 'in', 'the', 'snow']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321180"/>
                  </a:ext>
                </a:extLst>
              </a:tr>
              <a:tr h="3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0.2949892420597484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['two', 'dogs', 'play', 'in', 'the', 'snow']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058678"/>
                  </a:ext>
                </a:extLst>
              </a:tr>
              <a:tr h="3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0.4423069034595409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effectLst/>
                        </a:rPr>
                        <a:t>group','of','dogs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', '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effectLst/>
                        </a:rPr>
                        <a:t>play','in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', '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effectLst/>
                        </a:rPr>
                        <a:t>the','snow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']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091533"/>
                  </a:ext>
                </a:extLst>
              </a:tr>
              <a:tr h="3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0.4423069034595409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['group', 'of', 'dogs', 'play', '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effectLst/>
                        </a:rPr>
                        <a:t>in','the','snow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']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891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3B3D09-BB66-4CB4-AC9F-D8BE91962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13891"/>
              </p:ext>
            </p:extLst>
          </p:nvPr>
        </p:nvGraphicFramePr>
        <p:xfrm>
          <a:off x="4876800" y="3566999"/>
          <a:ext cx="4038601" cy="2875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7664623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82102349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3269468341"/>
                    </a:ext>
                  </a:extLst>
                </a:gridCol>
              </a:tblGrid>
              <a:tr h="531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Beam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Composite BLEU 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775745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0.1311010247638203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['man','is','swimming','underwater','into','the','water']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090292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0.1948232308322818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['surfer', 'is', 'swimming', 'underwater', 'into', 'the', 'water']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72755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0.2554484575664864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['surfer', 'is', 'splashed', 'in', 'the', 'water']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798930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0.2554484575664864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['surfer', 'is', 'splashing', 'in', 'the', 'water']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662699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</a:rPr>
                        <a:t>0.2554484575664864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['surfer', 'is', 'splashing', 'in', 'the', 'water']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520797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0.1581256632951305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['young', 'boy', 'splashes', 'in', 'the', 'water']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844891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0.1581256632951305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['young', 'boy', 'splashes', 'in', 'the', 'water']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99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45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Predictions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196" name="Picture 4" descr="Image result for thumbs up">
            <a:extLst>
              <a:ext uri="{FF2B5EF4-FFF2-40B4-BE49-F238E27FC236}">
                <a16:creationId xmlns:a16="http://schemas.microsoft.com/office/drawing/2014/main" id="{A7E00F5E-AC56-4B59-B7A7-1AE81632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51" y="649134"/>
            <a:ext cx="1087898" cy="10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thumbs down">
            <a:extLst>
              <a:ext uri="{FF2B5EF4-FFF2-40B4-BE49-F238E27FC236}">
                <a16:creationId xmlns:a16="http://schemas.microsoft.com/office/drawing/2014/main" id="{25A2C8F5-FBCE-4D15-B85B-0B0FD72C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188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86FFAA2-1D97-4BFB-89A4-DD8D3C51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" y="1743704"/>
            <a:ext cx="2017251" cy="176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684CE11-F791-445E-A823-68FADA6667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16" y="3587222"/>
            <a:ext cx="30480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Arial" panose="020B0604020202020204" pitchFamily="34" charset="0"/>
              </a:rPr>
              <a:t>brown dog is running through the grass </a:t>
            </a: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651AFEBC-9D32-453D-B068-0A22CCF0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258" y="1779698"/>
            <a:ext cx="2352213" cy="18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7914A0D1-F04D-4124-89A5-C130FEED53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59239" y="3793514"/>
            <a:ext cx="1565161" cy="321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C7D6251-2FAB-4C7E-85A1-BAF4984B5E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5503" y="3587895"/>
            <a:ext cx="28956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200" b="1" dirty="0">
                <a:latin typeface="Arial" panose="020B0604020202020204" pitchFamily="34" charset="0"/>
              </a:rPr>
              <a:t>the skier is going through the air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213" name="Picture 21">
            <a:extLst>
              <a:ext uri="{FF2B5EF4-FFF2-40B4-BE49-F238E27FC236}">
                <a16:creationId xmlns:a16="http://schemas.microsoft.com/office/drawing/2014/main" id="{DAC201A5-E540-47D7-A977-8B4E89B5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74" y="4021425"/>
            <a:ext cx="2781475" cy="186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1A11B20A-E167-4C73-8F73-0090A05A03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31413" y="5970938"/>
            <a:ext cx="251460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200" b="1" dirty="0">
                <a:latin typeface="Arial" panose="020B0604020202020204" pitchFamily="34" charset="0"/>
              </a:rPr>
              <a:t>Two men are walking on the beach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360EE53-AA64-4EC3-B3E8-201C39A0033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512" y="5977938"/>
            <a:ext cx="245268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200" b="1" dirty="0">
                <a:latin typeface="Arial" panose="020B0604020202020204" pitchFamily="34" charset="0"/>
              </a:rPr>
              <a:t>Young girls pose for the camera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31B58D2-EA37-4003-9D51-F2BD619424D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42" y="1911206"/>
            <a:ext cx="3293110" cy="205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3D28DDB-FE5E-4F58-A159-C73CAADCF2E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4227501"/>
            <a:ext cx="2628900" cy="184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83B62E8A-C5B6-43AD-B61D-27ACF320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2" y="3843482"/>
            <a:ext cx="2232288" cy="210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87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37FC-0683-44BA-9C23-9C04CE4E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19200"/>
            <a:ext cx="7162801" cy="5029200"/>
          </a:xfrm>
        </p:spPr>
        <p:txBody>
          <a:bodyPr/>
          <a:lstStyle/>
          <a:p>
            <a:pPr lvl="0"/>
            <a:r>
              <a:rPr lang="en-US" dirty="0"/>
              <a:t>Create LSTM model with attention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Experiment more on regularization as the model tends to overfit early in the training process.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Create mini batch in the fit generator.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Experiment on larger corpus like Flickr30k and MS  COCO with higher computing power.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Utilize inception_v3 network and explore more model structures.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took a baby step towards..</a:t>
            </a:r>
          </a:p>
          <a:p>
            <a:pPr lvl="0"/>
            <a:r>
              <a:rPr lang="en-US" dirty="0"/>
              <a:t>The neural network architecture was inspired by my image captioning project.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future work">
            <a:extLst>
              <a:ext uri="{FF2B5EF4-FFF2-40B4-BE49-F238E27FC236}">
                <a16:creationId xmlns:a16="http://schemas.microsoft.com/office/drawing/2014/main" id="{49B30F0A-D329-49E1-8340-A1CF4F48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08" y="1524000"/>
            <a:ext cx="319186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8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 https://youtu.be/15jtsoqUzhk</a:t>
            </a:r>
          </a:p>
          <a:p>
            <a:r>
              <a:rPr lang="en-US" dirty="0"/>
              <a:t>15 minutes (long): https://youtu.be/j5n95kx9W0g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Goal: </a:t>
            </a:r>
            <a:r>
              <a:rPr lang="en-US" altLang="zh-CN" dirty="0"/>
              <a:t>automatically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 using properly formed English. Also called Neural Image Captioning or NIC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 A field in Artificial Intelligence that connects </a:t>
            </a:r>
            <a:r>
              <a:rPr lang="en-US" b="1" dirty="0"/>
              <a:t>computer vision </a:t>
            </a:r>
            <a:r>
              <a:rPr lang="en-US" dirty="0"/>
              <a:t>and </a:t>
            </a:r>
            <a:r>
              <a:rPr lang="en-US" b="1" dirty="0"/>
              <a:t>natural language processing.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This report explores five different </a:t>
            </a:r>
            <a:r>
              <a:rPr lang="en-US" dirty="0" err="1"/>
              <a:t>Keras</a:t>
            </a:r>
            <a:r>
              <a:rPr lang="en-US" dirty="0"/>
              <a:t> model architectures from features generated on VGG16 and InceptionV3 </a:t>
            </a:r>
            <a:r>
              <a:rPr lang="en-US" dirty="0" err="1"/>
              <a:t>Convenet</a:t>
            </a:r>
            <a:r>
              <a:rPr lang="en-US" dirty="0"/>
              <a:t> networks, and on GLOVE pre-trained word embeddings.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predicted sequences are generated with beam search and final sentence is predicted from a composite BLEU score for each image.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D1ED12B-8FC1-4E38-8523-C82BE7D612F8}"/>
              </a:ext>
            </a:extLst>
          </p:cNvPr>
          <p:cNvSpPr txBox="1">
            <a:spLocks/>
          </p:cNvSpPr>
          <p:nvPr/>
        </p:nvSpPr>
        <p:spPr bwMode="auto">
          <a:xfrm>
            <a:off x="3276600" y="6143624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@SUN, 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3F5D1-1BA1-4906-8BF9-36D6BDBE3840}"/>
              </a:ext>
            </a:extLst>
          </p:cNvPr>
          <p:cNvSpPr txBox="1"/>
          <p:nvPr/>
        </p:nvSpPr>
        <p:spPr>
          <a:xfrm>
            <a:off x="381000" y="5786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Vinyals</a:t>
            </a:r>
            <a:r>
              <a:rPr lang="en-US" sz="1200" dirty="0"/>
              <a:t>, Oriol, </a:t>
            </a:r>
            <a:r>
              <a:rPr lang="en-US" sz="1200" dirty="0" err="1"/>
              <a:t>Toshev</a:t>
            </a:r>
            <a:r>
              <a:rPr lang="en-US" sz="1200" dirty="0"/>
              <a:t>, Alexander, </a:t>
            </a:r>
            <a:r>
              <a:rPr lang="en-US" sz="1200" dirty="0" err="1"/>
              <a:t>Bengio</a:t>
            </a:r>
            <a:r>
              <a:rPr lang="en-US" sz="1200" dirty="0"/>
              <a:t>, </a:t>
            </a:r>
            <a:r>
              <a:rPr lang="en-US" sz="1200" dirty="0" err="1"/>
              <a:t>Samy</a:t>
            </a:r>
            <a:r>
              <a:rPr lang="en-US" sz="1200" dirty="0"/>
              <a:t>, and Erhan, Dumitru. Show and tell: A neural image caption generator</a:t>
            </a:r>
          </a:p>
          <a:p>
            <a:r>
              <a:rPr lang="en-US" sz="1200" dirty="0"/>
              <a:t>[2] Jason Brownlee’s blog</a:t>
            </a:r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Flow Chart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4922" y="836613"/>
            <a:ext cx="8229600" cy="533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</a:t>
            </a:r>
            <a:r>
              <a:rPr lang="en-US" altLang="en-US" sz="1200" dirty="0" err="1">
                <a:solidFill>
                  <a:srgbClr val="898989"/>
                </a:solidFill>
              </a:rPr>
              <a:t>SUN,Ting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FBEB5-30EA-499C-8DCD-05919274A0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3543"/>
            <a:ext cx="2040890" cy="18783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F7D90CD-D25E-4BF0-A682-04BCD086EE4B}"/>
              </a:ext>
            </a:extLst>
          </p:cNvPr>
          <p:cNvSpPr/>
          <p:nvPr/>
        </p:nvSpPr>
        <p:spPr>
          <a:xfrm>
            <a:off x="2405439" y="2438400"/>
            <a:ext cx="6962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AD84D-201F-4A84-9E47-AA3C5E747562}"/>
              </a:ext>
            </a:extLst>
          </p:cNvPr>
          <p:cNvSpPr txBox="1"/>
          <p:nvPr/>
        </p:nvSpPr>
        <p:spPr>
          <a:xfrm>
            <a:off x="5688329" y="4752142"/>
            <a:ext cx="2057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brown dog is running through the grass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8E47CE-0345-461C-B8B0-C8A77DDD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007" y="1182528"/>
            <a:ext cx="4745029" cy="3038477"/>
          </a:xfrm>
          <a:prstGeom prst="rect">
            <a:avLst/>
          </a:prstGeom>
        </p:spPr>
      </p:pic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EAC1BB9-8F29-4D3D-BB03-08953E90D6F4}"/>
              </a:ext>
            </a:extLst>
          </p:cNvPr>
          <p:cNvSpPr/>
          <p:nvPr/>
        </p:nvSpPr>
        <p:spPr>
          <a:xfrm>
            <a:off x="7965892" y="3124200"/>
            <a:ext cx="873307" cy="1905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93AE1-4BA8-4050-8557-50620DF84F26}"/>
              </a:ext>
            </a:extLst>
          </p:cNvPr>
          <p:cNvSpPr/>
          <p:nvPr/>
        </p:nvSpPr>
        <p:spPr>
          <a:xfrm>
            <a:off x="70477" y="4816932"/>
            <a:ext cx="514426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400" b="1" dirty="0"/>
              <a:t>Encoder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(deep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CNN):</a:t>
            </a:r>
            <a:r>
              <a:rPr lang="zh-CN" altLang="en-US" sz="1400" b="1" dirty="0"/>
              <a:t> </a:t>
            </a:r>
            <a:r>
              <a:rPr lang="en-US" altLang="zh-CN" sz="1400" dirty="0"/>
              <a:t>transform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b="1" dirty="0"/>
              <a:t>image</a:t>
            </a:r>
            <a:r>
              <a:rPr lang="zh-CN" altLang="en-US" sz="1400" dirty="0"/>
              <a:t> </a:t>
            </a:r>
            <a:r>
              <a:rPr lang="en-US" altLang="zh-CN" sz="1400" dirty="0"/>
              <a:t>into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rich</a:t>
            </a:r>
            <a:r>
              <a:rPr lang="zh-CN" altLang="en-US" sz="1400" dirty="0"/>
              <a:t> </a:t>
            </a:r>
            <a:r>
              <a:rPr lang="en-US" altLang="zh-CN" sz="1400" dirty="0"/>
              <a:t>fixed</a:t>
            </a:r>
            <a:r>
              <a:rPr lang="zh-CN" altLang="en-US" sz="1400" dirty="0"/>
              <a:t> </a:t>
            </a:r>
            <a:r>
              <a:rPr lang="en-US" altLang="zh-CN" sz="1400" dirty="0"/>
              <a:t>length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</a:p>
          <a:p>
            <a:endParaRPr lang="en-US" altLang="zh-CN" sz="1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b="1" dirty="0"/>
              <a:t>Decoder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(RNN):</a:t>
            </a:r>
            <a:r>
              <a:rPr lang="zh-CN" altLang="en-US" sz="1400" b="1" dirty="0"/>
              <a:t> </a:t>
            </a:r>
            <a:r>
              <a:rPr lang="en-US" altLang="zh-CN" sz="1400" dirty="0"/>
              <a:t>take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output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encoder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input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generates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target</a:t>
            </a:r>
            <a:r>
              <a:rPr lang="zh-CN" altLang="en-US" sz="1400" dirty="0"/>
              <a:t> </a:t>
            </a:r>
            <a:r>
              <a:rPr lang="en-US" altLang="zh-CN" sz="1400" dirty="0"/>
              <a:t>sentence (</a:t>
            </a:r>
            <a:r>
              <a:rPr lang="en-US" sz="1400" dirty="0">
                <a:solidFill>
                  <a:srgbClr val="FF0000"/>
                </a:solidFill>
              </a:rPr>
              <a:t>LSTM </a:t>
            </a:r>
            <a:r>
              <a:rPr lang="en-US" sz="1400" dirty="0"/>
              <a:t>Networks remembers information for long periods of time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56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And Data Files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file  (Flickr8k):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Images(with image ID)                                              Annotations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D1ED12B-8FC1-4E38-8523-C82BE7D612F8}"/>
              </a:ext>
            </a:extLst>
          </p:cNvPr>
          <p:cNvSpPr txBox="1">
            <a:spLocks/>
          </p:cNvSpPr>
          <p:nvPr/>
        </p:nvSpPr>
        <p:spPr bwMode="auto">
          <a:xfrm>
            <a:off x="3276600" y="6143624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@SUN, 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B5A0B8-34FB-487C-B7E8-DB94205C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7" y="3429000"/>
            <a:ext cx="4259927" cy="281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AC4FA5-8173-4525-83BA-782A2CF0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02538"/>
            <a:ext cx="4572000" cy="1630998"/>
          </a:xfrm>
          <a:prstGeom prst="rect">
            <a:avLst/>
          </a:prstGeom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7FA1FBA-2626-4124-832C-D4EDD5069D51}"/>
              </a:ext>
            </a:extLst>
          </p:cNvPr>
          <p:cNvSpPr/>
          <p:nvPr/>
        </p:nvSpPr>
        <p:spPr>
          <a:xfrm>
            <a:off x="762000" y="1562100"/>
            <a:ext cx="21336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Train: 6000+ </a:t>
            </a:r>
            <a:r>
              <a:rPr lang="en-US" dirty="0" err="1"/>
              <a:t>imgs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CA47165-3FD4-4C20-928F-0AADB942D08C}"/>
              </a:ext>
            </a:extLst>
          </p:cNvPr>
          <p:cNvSpPr/>
          <p:nvPr/>
        </p:nvSpPr>
        <p:spPr>
          <a:xfrm>
            <a:off x="3695700" y="1676400"/>
            <a:ext cx="17907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Dev: 1000 </a:t>
            </a:r>
            <a:r>
              <a:rPr lang="en-US" dirty="0" err="1"/>
              <a:t>imgs</a:t>
            </a:r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2D77B76-B8D2-40E9-991F-C94BCF247E6B}"/>
              </a:ext>
            </a:extLst>
          </p:cNvPr>
          <p:cNvSpPr/>
          <p:nvPr/>
        </p:nvSpPr>
        <p:spPr>
          <a:xfrm>
            <a:off x="6400800" y="1676400"/>
            <a:ext cx="16764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Test: 1000 </a:t>
            </a:r>
            <a:r>
              <a:rPr lang="en-US" dirty="0" err="1"/>
              <a:t>imgs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8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&amp; Feature Generation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D1ED12B-8FC1-4E38-8523-C82BE7D612F8}"/>
              </a:ext>
            </a:extLst>
          </p:cNvPr>
          <p:cNvSpPr txBox="1">
            <a:spLocks/>
          </p:cNvSpPr>
          <p:nvPr/>
        </p:nvSpPr>
        <p:spPr bwMode="auto">
          <a:xfrm>
            <a:off x="3276600" y="6143624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@SUN, 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FCE18-932F-4603-88F4-501C0C6A860F}"/>
              </a:ext>
            </a:extLst>
          </p:cNvPr>
          <p:cNvSpPr/>
          <p:nvPr/>
        </p:nvSpPr>
        <p:spPr>
          <a:xfrm>
            <a:off x="1673449" y="1044011"/>
            <a:ext cx="1625148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Feature Extractor Encoder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A64D2D-FA39-4CF6-A104-82686A81592F}"/>
              </a:ext>
            </a:extLst>
          </p:cNvPr>
          <p:cNvSpPr/>
          <p:nvPr/>
        </p:nvSpPr>
        <p:spPr>
          <a:xfrm>
            <a:off x="239489" y="3733800"/>
            <a:ext cx="1970311" cy="460944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features.pkl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E5A5C1-ECEE-4700-9417-33DE528C37C6}"/>
              </a:ext>
            </a:extLst>
          </p:cNvPr>
          <p:cNvSpPr/>
          <p:nvPr/>
        </p:nvSpPr>
        <p:spPr>
          <a:xfrm>
            <a:off x="2438401" y="3672341"/>
            <a:ext cx="2046512" cy="518659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50"/>
                </a:solidFill>
              </a:rPr>
              <a:t>features2.pkl</a:t>
            </a:r>
          </a:p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9DB683-11FF-4FEE-A3AE-44B73ADBBA05}"/>
              </a:ext>
            </a:extLst>
          </p:cNvPr>
          <p:cNvSpPr/>
          <p:nvPr/>
        </p:nvSpPr>
        <p:spPr>
          <a:xfrm>
            <a:off x="1658935" y="5647754"/>
            <a:ext cx="1485900" cy="518659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sz="1400" dirty="0" err="1">
                <a:solidFill>
                  <a:srgbClr val="00B050"/>
                </a:solidFill>
              </a:rPr>
              <a:t>Features_inception.pkl</a:t>
            </a:r>
            <a:endParaRPr lang="en-US" sz="1400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986D18-0D1D-422C-BFE7-C1A1342F7CD9}"/>
              </a:ext>
            </a:extLst>
          </p:cNvPr>
          <p:cNvSpPr/>
          <p:nvPr/>
        </p:nvSpPr>
        <p:spPr>
          <a:xfrm>
            <a:off x="239489" y="2439482"/>
            <a:ext cx="2046512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VGG16.model.layers.pop()</a:t>
            </a:r>
          </a:p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Model(inputs=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</a:rPr>
              <a:t>model.inputs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, outputs=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</a:rPr>
              <a:t>model.layers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[-1].output</a:t>
            </a:r>
            <a:r>
              <a:rPr lang="en-US" sz="105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D8519-F07C-47D1-B596-2BB0BDE37EAA}"/>
              </a:ext>
            </a:extLst>
          </p:cNvPr>
          <p:cNvSpPr/>
          <p:nvPr/>
        </p:nvSpPr>
        <p:spPr>
          <a:xfrm>
            <a:off x="2514600" y="2438400"/>
            <a:ext cx="20574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VGG16.model.layers.pop()</a:t>
            </a:r>
          </a:p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Model(inputs=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</a:rPr>
              <a:t>model.inputs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, outputs=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</a:rPr>
              <a:t>model.layers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[-3].output)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8F5D8A-090C-4BB2-BC60-06D69CBEE457}"/>
              </a:ext>
            </a:extLst>
          </p:cNvPr>
          <p:cNvSpPr/>
          <p:nvPr/>
        </p:nvSpPr>
        <p:spPr>
          <a:xfrm>
            <a:off x="1455966" y="4611463"/>
            <a:ext cx="2046512" cy="79873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inceptionV3.model.layers.pop()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Model(inputs=</a:t>
            </a:r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model.inputs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outputs=</a:t>
            </a:r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model.layers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[-1].output)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A5BB1-CD9E-41C2-AB8D-E4B279D771A6}"/>
              </a:ext>
            </a:extLst>
          </p:cNvPr>
          <p:cNvSpPr/>
          <p:nvPr/>
        </p:nvSpPr>
        <p:spPr>
          <a:xfrm>
            <a:off x="5219700" y="3262223"/>
            <a:ext cx="17526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Embedding(vocab_size,256)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F8001-D10B-469B-A0E2-42DD234A6785}"/>
              </a:ext>
            </a:extLst>
          </p:cNvPr>
          <p:cNvSpPr/>
          <p:nvPr/>
        </p:nvSpPr>
        <p:spPr>
          <a:xfrm>
            <a:off x="7086600" y="3262224"/>
            <a:ext cx="19050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Glove_Embedding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vocab_size,max_length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F8BA16-F7A2-4F08-9364-3BC7A0EA09D6}"/>
              </a:ext>
            </a:extLst>
          </p:cNvPr>
          <p:cNvSpPr/>
          <p:nvPr/>
        </p:nvSpPr>
        <p:spPr>
          <a:xfrm>
            <a:off x="5994852" y="1044011"/>
            <a:ext cx="1625148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Embedding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Encoder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0694BF0-0C1D-43BB-BE69-914B388B4FD5}"/>
              </a:ext>
            </a:extLst>
          </p:cNvPr>
          <p:cNvSpPr/>
          <p:nvPr/>
        </p:nvSpPr>
        <p:spPr>
          <a:xfrm>
            <a:off x="2320292" y="1883798"/>
            <a:ext cx="23621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79EE971-9C11-4214-A8B8-68E84B445AA7}"/>
              </a:ext>
            </a:extLst>
          </p:cNvPr>
          <p:cNvSpPr/>
          <p:nvPr/>
        </p:nvSpPr>
        <p:spPr>
          <a:xfrm>
            <a:off x="6784566" y="1942878"/>
            <a:ext cx="236218" cy="102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1478B-1ECA-4F6A-AC03-6C2412C4A946}"/>
              </a:ext>
            </a:extLst>
          </p:cNvPr>
          <p:cNvSpPr txBox="1"/>
          <p:nvPr/>
        </p:nvSpPr>
        <p:spPr>
          <a:xfrm>
            <a:off x="2665186" y="4222885"/>
            <a:ext cx="1678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Dimension:(,7,7,512)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07DD8-66B9-4F6D-AAEF-CF9DA5AA32B2}"/>
              </a:ext>
            </a:extLst>
          </p:cNvPr>
          <p:cNvSpPr txBox="1"/>
          <p:nvPr/>
        </p:nvSpPr>
        <p:spPr>
          <a:xfrm>
            <a:off x="5237843" y="4172555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Vocabulary Size: 8766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D10B6-FB87-4834-A6B1-BFDF33856FA6}"/>
              </a:ext>
            </a:extLst>
          </p:cNvPr>
          <p:cNvSpPr txBox="1"/>
          <p:nvPr/>
        </p:nvSpPr>
        <p:spPr>
          <a:xfrm>
            <a:off x="7029172" y="4151095"/>
            <a:ext cx="19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Sentence Length: 34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FBF00D-F598-4BB9-A57F-2A684BB57FB3}"/>
              </a:ext>
            </a:extLst>
          </p:cNvPr>
          <p:cNvSpPr txBox="1"/>
          <p:nvPr/>
        </p:nvSpPr>
        <p:spPr>
          <a:xfrm>
            <a:off x="400957" y="4235409"/>
            <a:ext cx="150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Dimension:(,4096)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F3C951-F809-49AC-BE33-65E7C96555C5}"/>
              </a:ext>
            </a:extLst>
          </p:cNvPr>
          <p:cNvSpPr txBox="1"/>
          <p:nvPr/>
        </p:nvSpPr>
        <p:spPr>
          <a:xfrm>
            <a:off x="1646235" y="6174441"/>
            <a:ext cx="155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Dimension:(,2048)</a:t>
            </a:r>
          </a:p>
        </p:txBody>
      </p:sp>
    </p:spTree>
    <p:extLst>
      <p:ext uri="{BB962C8B-B14F-4D97-AF65-F5344CB8AC3E}">
        <p14:creationId xmlns:p14="http://schemas.microsoft.com/office/powerpoint/2010/main" val="5761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VGG16 Convnet Filter Visualization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EFE165-11BC-4F86-8FDE-5B63FE04CD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1812175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user\AppData\Local\Microsoft\Windows\INetCache\Content.MSO\E5E72690.tmp">
            <a:extLst>
              <a:ext uri="{FF2B5EF4-FFF2-40B4-BE49-F238E27FC236}">
                <a16:creationId xmlns:a16="http://schemas.microsoft.com/office/drawing/2014/main" id="{74ADCB70-3A4C-4350-8B2A-F79C645D61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69" y="1532255"/>
            <a:ext cx="2272665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ser\AppData\Local\Microsoft\Windows\INetCache\Content.MSO\370D9B1E.tmp">
            <a:extLst>
              <a:ext uri="{FF2B5EF4-FFF2-40B4-BE49-F238E27FC236}">
                <a16:creationId xmlns:a16="http://schemas.microsoft.com/office/drawing/2014/main" id="{F71D9137-A4D9-4070-B5E6-1F7A641E8D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32" y="1532255"/>
            <a:ext cx="2280285" cy="220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2583567-35A0-42A3-8975-2B9577959AD2}"/>
              </a:ext>
            </a:extLst>
          </p:cNvPr>
          <p:cNvSpPr txBox="1">
            <a:spLocks/>
          </p:cNvSpPr>
          <p:nvPr/>
        </p:nvSpPr>
        <p:spPr bwMode="auto">
          <a:xfrm>
            <a:off x="457200" y="4191000"/>
            <a:ext cx="32766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block1_conv1</a:t>
            </a:r>
            <a:r>
              <a:rPr lang="en-US" dirty="0"/>
              <a:t> layer activation feature map</a:t>
            </a:r>
          </a:p>
          <a:p>
            <a:r>
              <a:rPr lang="en-US" altLang="zh-CN" dirty="0"/>
              <a:t>Channel Number =18  &amp; Channel Number =8</a:t>
            </a:r>
          </a:p>
          <a:p>
            <a:r>
              <a:rPr lang="en-US" dirty="0"/>
              <a:t>Feature input is decomposed into different filters learned by the network.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Font typeface="Wingdings" pitchFamily="2" charset="2"/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8B61FA-D804-4B92-AD84-8910DA87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09" y="4343400"/>
            <a:ext cx="5268191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329F0C-A202-4D2F-BF78-61071FC8C9DE}"/>
              </a:ext>
            </a:extLst>
          </p:cNvPr>
          <p:cNvSpPr txBox="1"/>
          <p:nvPr/>
        </p:nvSpPr>
        <p:spPr>
          <a:xfrm>
            <a:off x="3810000" y="1203392"/>
            <a:ext cx="168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Channel Number =18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33464-0254-4155-969C-69F218599FDF}"/>
              </a:ext>
            </a:extLst>
          </p:cNvPr>
          <p:cNvSpPr txBox="1"/>
          <p:nvPr/>
        </p:nvSpPr>
        <p:spPr>
          <a:xfrm>
            <a:off x="6172200" y="1203391"/>
            <a:ext cx="155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Channel Number =8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79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VGG16 CAM </a:t>
            </a:r>
            <a:r>
              <a:rPr lang="en-US" dirty="0" err="1"/>
              <a:t>Visaulization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EFE165-11BC-4F86-8FDE-5B63FE04CD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1812175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user\AppData\Local\Microsoft\Windows\INetCache\Content.MSO\DC6394DC.tmp">
            <a:extLst>
              <a:ext uri="{FF2B5EF4-FFF2-40B4-BE49-F238E27FC236}">
                <a16:creationId xmlns:a16="http://schemas.microsoft.com/office/drawing/2014/main" id="{2E078F1F-3AB5-484F-8CB5-646C18F10E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1032351"/>
            <a:ext cx="2581275" cy="256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user\AppData\Local\Microsoft\Windows\INetCache\Content.MSO\9B75BB4A.tmp">
            <a:extLst>
              <a:ext uri="{FF2B5EF4-FFF2-40B4-BE49-F238E27FC236}">
                <a16:creationId xmlns:a16="http://schemas.microsoft.com/office/drawing/2014/main" id="{B23CDB53-1981-4A7F-9F39-189FD83651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3" y="1143000"/>
            <a:ext cx="2725102" cy="261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9B4C8A3-F84A-4C27-9D5A-287689B93E0B}"/>
              </a:ext>
            </a:extLst>
          </p:cNvPr>
          <p:cNvSpPr txBox="1">
            <a:spLocks/>
          </p:cNvSpPr>
          <p:nvPr/>
        </p:nvSpPr>
        <p:spPr bwMode="auto">
          <a:xfrm>
            <a:off x="457200" y="41910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CAM illustrates how intense the input image activates different channels for every layer of the Convnet.</a:t>
            </a:r>
            <a:endParaRPr lang="en-US" b="1" dirty="0"/>
          </a:p>
          <a:p>
            <a:r>
              <a:rPr lang="en-US" b="1" dirty="0"/>
              <a:t>block4_pool</a:t>
            </a:r>
            <a:r>
              <a:rPr lang="en-US" dirty="0"/>
              <a:t>  layer activation heatmap</a:t>
            </a:r>
          </a:p>
          <a:p>
            <a:r>
              <a:rPr lang="en-US" dirty="0"/>
              <a:t>The output class is activated on the part where the head and mouth of the dog are located</a:t>
            </a:r>
            <a:r>
              <a:rPr lang="en-US" altLang="zh-CN" dirty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Font typeface="Wingdings" pitchFamily="2" charset="2"/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320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Performances on Dev Dataset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Content Placeholder 6" descr="C:\Users\user\AppData\Local\Microsoft\Windows\INetCache\Content.MSO\8E50A1E8.tmp">
            <a:extLst>
              <a:ext uri="{FF2B5EF4-FFF2-40B4-BE49-F238E27FC236}">
                <a16:creationId xmlns:a16="http://schemas.microsoft.com/office/drawing/2014/main" id="{06624AB8-6735-43EF-8EF8-5C5EA16853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01" y="887293"/>
            <a:ext cx="6855542" cy="3303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2A59D-01EC-4C2D-8355-66426311812B}"/>
              </a:ext>
            </a:extLst>
          </p:cNvPr>
          <p:cNvSpPr txBox="1"/>
          <p:nvPr/>
        </p:nvSpPr>
        <p:spPr>
          <a:xfrm>
            <a:off x="228600" y="470816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‘GLOVE_LSTM’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9A292462-8E7A-463A-BF0D-09891D7BFEFE}"/>
              </a:ext>
            </a:extLst>
          </p:cNvPr>
          <p:cNvSpPr/>
          <p:nvPr/>
        </p:nvSpPr>
        <p:spPr>
          <a:xfrm>
            <a:off x="46209" y="5127020"/>
            <a:ext cx="2819400" cy="62044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Embedding Encoding Layer:</a:t>
            </a:r>
          </a:p>
          <a:p>
            <a:pPr algn="ctr"/>
            <a:r>
              <a:rPr lang="en-US" sz="1400" dirty="0"/>
              <a:t>L2 Regularization(lambda=0.01)</a:t>
            </a:r>
          </a:p>
        </p:txBody>
      </p:sp>
      <p:sp>
        <p:nvSpPr>
          <p:cNvPr id="15" name="Flowchart: Punched Tape 14">
            <a:extLst>
              <a:ext uri="{FF2B5EF4-FFF2-40B4-BE49-F238E27FC236}">
                <a16:creationId xmlns:a16="http://schemas.microsoft.com/office/drawing/2014/main" id="{C6EF159D-26B7-40A6-95ED-10D0BA661F4B}"/>
              </a:ext>
            </a:extLst>
          </p:cNvPr>
          <p:cNvSpPr/>
          <p:nvPr/>
        </p:nvSpPr>
        <p:spPr>
          <a:xfrm>
            <a:off x="571500" y="5796983"/>
            <a:ext cx="1524000" cy="62044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Decoding Layer:</a:t>
            </a:r>
          </a:p>
          <a:p>
            <a:pPr algn="ctr"/>
            <a:r>
              <a:rPr lang="en-US" sz="1400" dirty="0"/>
              <a:t>Dropout (0.2) 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6212ACA-82D1-4646-ADCD-249068C0DFB1}"/>
              </a:ext>
            </a:extLst>
          </p:cNvPr>
          <p:cNvSpPr txBox="1">
            <a:spLocks/>
          </p:cNvSpPr>
          <p:nvPr/>
        </p:nvSpPr>
        <p:spPr bwMode="auto">
          <a:xfrm>
            <a:off x="3962400" y="4697683"/>
            <a:ext cx="4868026" cy="203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Initial: </a:t>
            </a:r>
            <a:r>
              <a:rPr lang="en-US" sz="1400" dirty="0" err="1">
                <a:solidFill>
                  <a:srgbClr val="00B050"/>
                </a:solidFill>
              </a:rPr>
              <a:t>features.pkl+dense</a:t>
            </a:r>
            <a:r>
              <a:rPr lang="en-US" sz="1400" dirty="0">
                <a:solidFill>
                  <a:srgbClr val="00B050"/>
                </a:solidFill>
              </a:rPr>
              <a:t> in decoder</a:t>
            </a:r>
          </a:p>
          <a:p>
            <a:r>
              <a:rPr lang="en-US" altLang="zh-CN" sz="1400" dirty="0"/>
              <a:t>LSTM: </a:t>
            </a:r>
            <a:r>
              <a:rPr lang="en-US" sz="1400" dirty="0">
                <a:solidFill>
                  <a:srgbClr val="00B050"/>
                </a:solidFill>
              </a:rPr>
              <a:t>features2.pkl +2 LSTM in decoder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GLOVE_LSTM</a:t>
            </a:r>
            <a:r>
              <a:rPr lang="en-US" sz="1400" dirty="0">
                <a:solidFill>
                  <a:srgbClr val="00B050"/>
                </a:solidFill>
              </a:rPr>
              <a:t>: features2.pkl+glove </a:t>
            </a:r>
          </a:p>
          <a:p>
            <a:r>
              <a:rPr lang="en-US" altLang="zh-CN" sz="1400" dirty="0"/>
              <a:t> bi-LSTM: </a:t>
            </a:r>
            <a:r>
              <a:rPr lang="en-US" sz="1400" dirty="0">
                <a:solidFill>
                  <a:srgbClr val="00B050"/>
                </a:solidFill>
              </a:rPr>
              <a:t>features2.pkl + bi-LSTM in decoder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Inception: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Features_inception.pkl</a:t>
            </a:r>
            <a:r>
              <a:rPr lang="en-US" sz="1400" dirty="0">
                <a:solidFill>
                  <a:srgbClr val="00B050"/>
                </a:solidFill>
              </a:rPr>
              <a:t> +LSTM in decoder</a:t>
            </a:r>
          </a:p>
          <a:p>
            <a:endParaRPr lang="en-US" altLang="zh-CN" dirty="0"/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Font typeface="Wingdings" pitchFamily="2" charset="2"/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77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Performances on Dev Dataset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 SUN, 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" name="Picture 9" descr="C:\Users\user\AppData\Local\Microsoft\Windows\INetCache\Content.MSO\3043A836.tmp">
            <a:extLst>
              <a:ext uri="{FF2B5EF4-FFF2-40B4-BE49-F238E27FC236}">
                <a16:creationId xmlns:a16="http://schemas.microsoft.com/office/drawing/2014/main" id="{5FC09600-A07F-485F-B47C-B412223D68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799"/>
            <a:ext cx="6553199" cy="38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8BDC451-7D6F-49E2-A83E-2E07CFBD417A}"/>
              </a:ext>
            </a:extLst>
          </p:cNvPr>
          <p:cNvSpPr txBox="1">
            <a:spLocks/>
          </p:cNvSpPr>
          <p:nvPr/>
        </p:nvSpPr>
        <p:spPr bwMode="auto">
          <a:xfrm>
            <a:off x="838200" y="51816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best BLEU -1 score = </a:t>
            </a:r>
            <a:r>
              <a:rPr lang="en-US" dirty="0"/>
              <a:t>0.595553   (8</a:t>
            </a:r>
            <a:r>
              <a:rPr lang="en-US" baseline="30000" dirty="0"/>
              <a:t>th</a:t>
            </a:r>
            <a:r>
              <a:rPr lang="en-US" dirty="0"/>
              <a:t> epoch of LSTM)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The best BLEU -2 score =  0.351678 (7</a:t>
            </a:r>
            <a:r>
              <a:rPr lang="en-US" altLang="zh-CN" baseline="30000" dirty="0"/>
              <a:t>th</a:t>
            </a:r>
            <a:r>
              <a:rPr lang="en-US" altLang="zh-CN" dirty="0"/>
              <a:t> epoch of bi-LSTM)</a:t>
            </a:r>
          </a:p>
          <a:p>
            <a:r>
              <a:rPr lang="en-US" altLang="zh-CN" dirty="0"/>
              <a:t>Still overfit </a:t>
            </a:r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Font typeface="Wingdings" pitchFamily="2" charset="2"/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68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16508</TotalTime>
  <Words>1205</Words>
  <Application>Microsoft Office PowerPoint</Application>
  <PresentationFormat>On-screen Show (4:3)</PresentationFormat>
  <Paragraphs>273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 Final Project  Image to Sentence Generation  </vt:lpstr>
      <vt:lpstr>Introduction</vt:lpstr>
      <vt:lpstr>System Flow Chart</vt:lpstr>
      <vt:lpstr>Corpus And Data Files</vt:lpstr>
      <vt:lpstr>Data Preprocessing &amp; Feature Generation</vt:lpstr>
      <vt:lpstr>VGG16 Convnet Filter Visualization</vt:lpstr>
      <vt:lpstr>VGG16 CAM Visaulization</vt:lpstr>
      <vt:lpstr>Model Performances on Dev Dataset</vt:lpstr>
      <vt:lpstr>Model Performances on Dev Dataset</vt:lpstr>
      <vt:lpstr>Model II (LSTM) Structure and Dimensions</vt:lpstr>
      <vt:lpstr>To Be Continued….</vt:lpstr>
      <vt:lpstr>Beam Search</vt:lpstr>
      <vt:lpstr>Composite BLEU Score Predictions</vt:lpstr>
      <vt:lpstr>Example Predictions</vt:lpstr>
      <vt:lpstr>Future Work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Ting Sun</cp:lastModifiedBy>
  <cp:revision>978</cp:revision>
  <cp:lastPrinted>2012-11-30T20:59:45Z</cp:lastPrinted>
  <dcterms:created xsi:type="dcterms:W3CDTF">2006-08-16T00:00:00Z</dcterms:created>
  <dcterms:modified xsi:type="dcterms:W3CDTF">2020-03-11T02:11:29Z</dcterms:modified>
</cp:coreProperties>
</file>