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9" r:id="rId3"/>
    <p:sldId id="293" r:id="rId4"/>
    <p:sldId id="296" r:id="rId5"/>
    <p:sldId id="301" r:id="rId6"/>
    <p:sldId id="298" r:id="rId7"/>
    <p:sldId id="297" r:id="rId8"/>
    <p:sldId id="299" r:id="rId9"/>
    <p:sldId id="300" r:id="rId10"/>
    <p:sldId id="285" r:id="rId11"/>
    <p:sldId id="284" r:id="rId12"/>
    <p:sldId id="286" r:id="rId13"/>
    <p:sldId id="292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9F1C9-CAD6-41D3-A072-2EC81BCBF947}" type="datetimeFigureOut">
              <a:rPr lang="en-US" smtClean="0"/>
              <a:t>04/30/2021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43096-83C5-4E9A-87B0-19C738C6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significanc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70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1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42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Test whether 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 values provide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  <a:hlinkClick r:id="rId3" tooltip="Statistical significance"/>
              </a:rPr>
              <a:t>statistically significant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 information about future values of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.</a:t>
            </a:r>
          </a:p>
          <a:p>
            <a:endParaRPr lang="en-US" dirty="0"/>
          </a:p>
          <a:p>
            <a:r>
              <a:rPr lang="en-US" dirty="0"/>
              <a:t>Interpretation: for example : 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1.Trucking Market Demand  causality impact all metrics except Monthly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labour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GDP and ATA truck (even with some with high correlation)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backlog/build, IP, import and export causality impact Real GDP for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02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3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8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4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02156-15C2-0747-9B1A-94FE340CF8A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8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EDF1-5093-49EA-A665-B854A4460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70910-9B6A-4212-BD3D-923D2638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CAB0-B022-4415-9C02-110C310A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FB5-E5D8-4C1B-B246-C888F2232DDF}" type="datetimeFigureOut">
              <a:rPr lang="en-US" smtClean="0"/>
              <a:t>04/30/2021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DC984-CF78-4981-8664-765B589A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8B063-7E28-4C23-9785-C9678823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E488-9CE8-4F43-BEC0-594D774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2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E146-9815-407B-9E7E-54EFC312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C4A82-0807-426A-B0B4-1508C6402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E763-B849-43F5-B06A-1501E14A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FB5-E5D8-4C1B-B246-C888F2232DDF}" type="datetimeFigureOut">
              <a:rPr lang="en-US" smtClean="0"/>
              <a:t>04/30/2021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5710F-D025-468D-92A8-1A181DDD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FE63A-F8AB-4471-8A35-5477D499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E488-9CE8-4F43-BEC0-594D774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1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EF409-F732-48F7-BBDC-49BE63167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7054B-F6F6-4223-9298-99506CA4C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29187-4AD0-4CC0-B459-FEEEC05C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FB5-E5D8-4C1B-B246-C888F2232DDF}" type="datetimeFigureOut">
              <a:rPr lang="en-US" smtClean="0"/>
              <a:t>04/30/2021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9C680-0805-4F33-81A4-98278911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05BDF-5B07-4FE2-99B5-5A21E555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E488-9CE8-4F43-BEC0-594D774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917A-0FB2-4674-A459-6251687D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E5B9-13DE-490F-A749-225E890E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D5E7A-C6D5-43E4-A4B1-F7737E76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FB5-E5D8-4C1B-B246-C888F2232DDF}" type="datetimeFigureOut">
              <a:rPr lang="en-US" smtClean="0"/>
              <a:t>04/30/2021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9E9B5-5CDC-4D00-8716-78CD1AB4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D453-4451-4652-AA8A-BBA7524D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E488-9CE8-4F43-BEC0-594D774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8F20-D490-4D38-8B51-11706691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33D3B-7187-48E8-9DB9-6A752477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0E0C-2974-4E68-95FB-20E77C24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FB5-E5D8-4C1B-B246-C888F2232DDF}" type="datetimeFigureOut">
              <a:rPr lang="en-US" smtClean="0"/>
              <a:t>04/30/2021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B89C-407A-4A07-9117-84ACDE17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09158-AECF-49F4-94C4-E77FC9FF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E488-9CE8-4F43-BEC0-594D774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57A4-7AEE-42FA-9C76-0C1C525D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3E55-6D8A-4BF7-8AF2-4DD1CECE7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30CD9-4B1E-453E-A226-5169ABBD4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8C66D-B5BB-429D-AA77-AF10AC73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FB5-E5D8-4C1B-B246-C888F2232DDF}" type="datetimeFigureOut">
              <a:rPr lang="en-US" smtClean="0"/>
              <a:t>04/30/2021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71D16-04E9-4EFE-8043-0BCA079F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3F2EC-A3ED-429A-815B-05F83A16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E488-9CE8-4F43-BEC0-594D774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E619-02A4-4409-B48B-44625226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1097F-A3BC-4AD3-8120-A6B840A58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1498F-4E1F-48A3-AB6D-3FD017794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C489E-E417-4478-8C53-4337DE11B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667B1-C777-4CC7-8E8A-B6DC36E6B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2C5F1-7792-4D90-A690-6A1CBD07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FB5-E5D8-4C1B-B246-C888F2232DDF}" type="datetimeFigureOut">
              <a:rPr lang="en-US" smtClean="0"/>
              <a:t>04/30/2021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292EC-BC38-4A1E-94F8-FF0AD186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507A9-F714-49A5-B0E2-82800443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E488-9CE8-4F43-BEC0-594D774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0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28E0-9E12-49B2-BD34-325AB5DC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94B4-15B0-49C5-9AE1-49541A2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FB5-E5D8-4C1B-B246-C888F2232DDF}" type="datetimeFigureOut">
              <a:rPr lang="en-US" smtClean="0"/>
              <a:t>04/30/2021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3EAB0-E2B4-4C90-BA39-10CEA706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1E821-1EF0-461B-A41B-410E33B9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E488-9CE8-4F43-BEC0-594D774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3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5D55F-A0D1-4C20-90D5-9D94879A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FB5-E5D8-4C1B-B246-C888F2232DDF}" type="datetimeFigureOut">
              <a:rPr lang="en-US" smtClean="0"/>
              <a:t>04/30/2021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DDF4-FE75-456E-AF2A-3BA4F606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2F0A6-68F1-4E67-B8AD-77A4F6B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E488-9CE8-4F43-BEC0-594D774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7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5A48-A185-49C4-8C7B-3656AC35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15059-7388-4233-ADFE-47B92CCF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3BA21-4AE5-4DC5-ABEF-AFE6CD425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F9-C702-40D2-81F4-2E3FA239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FB5-E5D8-4C1B-B246-C888F2232DDF}" type="datetimeFigureOut">
              <a:rPr lang="en-US" smtClean="0"/>
              <a:t>04/30/2021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02EA9-F931-47CA-B75B-7AF6A79B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408D6-0E62-4C9D-A1D0-C5BE2841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E488-9CE8-4F43-BEC0-594D774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6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E1FA-DD00-4F01-9539-ED49FDBD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2C74D-D3A9-4A12-B581-6FD09BDD4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5B898-8963-456F-A3C8-0D6D810EF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81166-5370-4FAC-9B45-B9C889CF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FB5-E5D8-4C1B-B246-C888F2232DDF}" type="datetimeFigureOut">
              <a:rPr lang="en-US" smtClean="0"/>
              <a:t>04/30/2021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6027F-AEA4-4ABB-B5C2-563B0C36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3DF91-B495-44CD-A4A5-D0E18F21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E488-9CE8-4F43-BEC0-594D774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DFD7C-7F9C-4937-8DC0-62733DAE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66B50-939D-4AE9-9BAE-62EEA9574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B5F9-1ACD-44D8-937F-05F98C30B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3FB5-E5D8-4C1B-B246-C888F2232DDF}" type="datetimeFigureOut">
              <a:rPr lang="en-US" smtClean="0"/>
              <a:t>04/30/2021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AD44C-CA42-4A8F-B08E-B11836E47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1129A-6876-4DBB-B4E0-F79D893E2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FE488-9CE8-4F43-BEC0-594D774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5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9cf06719-f8bc-4383-9fb6-66356e23f102/reports/bf26919b-df92-4fdc-bf2b-80efbe1922e2/ReportSectionff6566e438487d77901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9cf06719-f8bc-4383-9fb6-66356e23f102/reports/bf26919b-df92-4fdc-bf2b-80efbe1922e2/ReportSectionff6566e438487d77901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9cf06719-f8bc-4383-9fb6-66356e23f102/reports/bf26919b-df92-4fdc-bf2b-80efbe1922e2/ReportSectionff6566e438487d77901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532661" y="823003"/>
            <a:ext cx="11458113" cy="1828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800" dirty="0">
                <a:latin typeface="Calibri" charset="0"/>
              </a:rPr>
              <a:t>Transportation Metrics Correlation Analysis</a:t>
            </a:r>
            <a:br>
              <a:rPr lang="en-US" sz="4800" dirty="0">
                <a:latin typeface="Calibri" charset="0"/>
              </a:rPr>
            </a:br>
            <a:br>
              <a:rPr lang="en-US" sz="4800" dirty="0">
                <a:latin typeface="Calibri" charset="0"/>
              </a:rPr>
            </a:br>
            <a:endParaRPr lang="en-US" sz="4800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976" y="2994027"/>
            <a:ext cx="7258051" cy="1752600"/>
          </a:xfrm>
        </p:spPr>
        <p:txBody>
          <a:bodyPr rtlCol="0"/>
          <a:lstStyle/>
          <a:p>
            <a:pPr eaLnBrk="1" fontAlgn="auto" hangingPunct="1"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Ting Sun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044E-8E66-4459-9E1C-3CE7FB08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-75953"/>
            <a:ext cx="10985500" cy="895351"/>
          </a:xfrm>
        </p:spPr>
        <p:txBody>
          <a:bodyPr/>
          <a:lstStyle/>
          <a:p>
            <a:r>
              <a:rPr lang="en-US" sz="2667" b="1"/>
              <a:t>We explored 23 metrics and some Pearson correlations examples </a:t>
            </a:r>
            <a:endParaRPr lang="en-US" sz="32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86FC0-5BD0-4BB0-8542-8941A65AE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A880F-8AD2-9946-B761-4890874CFE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505CD-5E15-4DDB-974D-7B9D6F2F11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9833" y="2905034"/>
            <a:ext cx="6170992" cy="2059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200" b="1" u="sng"/>
              <a:t>Trucking:  </a:t>
            </a:r>
          </a:p>
          <a:p>
            <a:pPr>
              <a:lnSpc>
                <a:spcPct val="50000"/>
              </a:lnSpc>
            </a:pPr>
            <a:r>
              <a:rPr lang="en-US" sz="1200"/>
              <a:t>ATA Truck (Tonnage) Spot Container Rates (HK-LA)    Spot Dry Van TL Pricing (includes fuel)</a:t>
            </a:r>
          </a:p>
          <a:p>
            <a:pPr>
              <a:lnSpc>
                <a:spcPct val="50000"/>
              </a:lnSpc>
            </a:pPr>
            <a:r>
              <a:rPr lang="en-US" sz="1200"/>
              <a:t> Spot Flatbed TL Pricing (includes fuel)  Class 8 Truck Orders Trucking Market Demand Index </a:t>
            </a:r>
          </a:p>
          <a:p>
            <a:pPr>
              <a:lnSpc>
                <a:spcPct val="50000"/>
              </a:lnSpc>
            </a:pPr>
            <a:r>
              <a:rPr lang="en-US" sz="1200" b="1" u="sng"/>
              <a:t>Freight:</a:t>
            </a:r>
          </a:p>
          <a:p>
            <a:pPr>
              <a:lnSpc>
                <a:spcPct val="50000"/>
              </a:lnSpc>
            </a:pPr>
            <a:r>
              <a:rPr lang="en-US" sz="1200"/>
              <a:t>Air Freight Price (Index) Cass Shipment (Index) Volumes (FTKs)    </a:t>
            </a:r>
          </a:p>
          <a:p>
            <a:pPr>
              <a:lnSpc>
                <a:spcPct val="50000"/>
              </a:lnSpc>
            </a:pPr>
            <a:r>
              <a:rPr lang="en-US" sz="1200"/>
              <a:t>Shanghai Pudong Air Cargo (PACTL) (Tonnage) Capacity (AFTKs)</a:t>
            </a:r>
          </a:p>
          <a:p>
            <a:pPr>
              <a:lnSpc>
                <a:spcPct val="50000"/>
              </a:lnSpc>
            </a:pPr>
            <a:r>
              <a:rPr lang="en-US" sz="1200" b="1" u="sng"/>
              <a:t>Rail:</a:t>
            </a:r>
          </a:p>
          <a:p>
            <a:pPr>
              <a:lnSpc>
                <a:spcPct val="50000"/>
              </a:lnSpc>
            </a:pPr>
            <a:r>
              <a:rPr lang="en-US" sz="1200"/>
              <a:t>IANA Domestic Containers   Imports (TEUs) Exports (TEUs)</a:t>
            </a:r>
          </a:p>
          <a:p>
            <a:pPr>
              <a:lnSpc>
                <a:spcPct val="50000"/>
              </a:lnSpc>
            </a:pPr>
            <a:r>
              <a:rPr lang="en-US" sz="1200"/>
              <a:t>VA Export Coal Loadings (Tons 000s)    Weekly Avg. Class I Rail Volumes (Carloads + Intermodal)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251D2-53EE-49F6-8B72-327CFB6D7D30}"/>
              </a:ext>
            </a:extLst>
          </p:cNvPr>
          <p:cNvSpPr txBox="1"/>
          <p:nvPr/>
        </p:nvSpPr>
        <p:spPr>
          <a:xfrm>
            <a:off x="1462468" y="5531701"/>
            <a:ext cx="10443632" cy="861774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r>
              <a:rPr lang="en-US" sz="1600" b="1" u="sng">
                <a:latin typeface="Calibri"/>
              </a:rPr>
              <a:t>Preprocessing: </a:t>
            </a:r>
            <a:endParaRPr lang="en-US" sz="1600" b="1" u="sng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</a:rPr>
              <a:t>'Monthly Labour’: Sum over all companies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</a:rPr>
              <a:t>IP and Real GDP:  quadratic interpolation from quarterly to monthly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C910CD10-3716-4213-90FC-F62A6E5D1277}"/>
              </a:ext>
            </a:extLst>
          </p:cNvPr>
          <p:cNvGraphicFramePr>
            <a:graphicFrameLocks noGrp="1"/>
          </p:cNvGraphicFramePr>
          <p:nvPr/>
        </p:nvGraphicFramePr>
        <p:xfrm>
          <a:off x="746123" y="651342"/>
          <a:ext cx="10191751" cy="2184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749">
                  <a:extLst>
                    <a:ext uri="{9D8B030D-6E8A-4147-A177-3AD203B41FA5}">
                      <a16:colId xmlns:a16="http://schemas.microsoft.com/office/drawing/2014/main" val="1718470481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236548831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68790693"/>
                    </a:ext>
                  </a:extLst>
                </a:gridCol>
                <a:gridCol w="2066927">
                  <a:extLst>
                    <a:ext uri="{9D8B030D-6E8A-4147-A177-3AD203B41FA5}">
                      <a16:colId xmlns:a16="http://schemas.microsoft.com/office/drawing/2014/main" val="406210542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Value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Type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725640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Trailing 3-Month SAAR</a:t>
                      </a:r>
                      <a:endParaRPr lang="en-US" sz="19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8 Truck Orders_lag_1mth</a:t>
                      </a:r>
                      <a:endParaRPr lang="en-US" sz="19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0.948937</a:t>
                      </a:r>
                      <a:endParaRPr lang="en-US" sz="19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Cross-Correlation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5791251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900"/>
                        <a:t>IANA Domestic Containers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ATA Truck (Tonnage)_lead_20mth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0.938335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Cross-Correlation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628814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900"/>
                        <a:t>Monthly </a:t>
                      </a:r>
                      <a:r>
                        <a:rPr lang="en-US" sz="1900" err="1"/>
                        <a:t>Labour</a:t>
                      </a:r>
                      <a:endParaRPr lang="en-US" sz="19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Monthly Labour_lead_1mth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0.993170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Auto-Correlation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65893987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48BA692-F2F9-4AA4-A0C8-51843AC5FB0D}"/>
              </a:ext>
            </a:extLst>
          </p:cNvPr>
          <p:cNvSpPr txBox="1">
            <a:spLocks/>
          </p:cNvSpPr>
          <p:nvPr/>
        </p:nvSpPr>
        <p:spPr bwMode="auto">
          <a:xfrm>
            <a:off x="6389463" y="3679734"/>
            <a:ext cx="6851348" cy="96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2000" b="0" kern="120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2pPr>
            <a:lvl3pPr marL="23495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3pPr>
            <a:lvl4pPr marL="517525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4pPr>
            <a:lvl5pPr marL="801688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1200" b="1" u="sng"/>
              <a:t>Operating/other Metrics: </a:t>
            </a:r>
            <a:endParaRPr lang="en-US" sz="2667"/>
          </a:p>
          <a:p>
            <a:pPr>
              <a:lnSpc>
                <a:spcPct val="50000"/>
              </a:lnSpc>
            </a:pPr>
            <a:r>
              <a:rPr lang="en-US" sz="1200"/>
              <a:t>Monthly Labour   Backlog/Build  Domestic Integrator Volumes   Intl Integrator Volumes   </a:t>
            </a:r>
          </a:p>
          <a:p>
            <a:pPr>
              <a:lnSpc>
                <a:spcPct val="50000"/>
              </a:lnSpc>
            </a:pPr>
            <a:r>
              <a:rPr lang="en-US" sz="1200"/>
              <a:t>Trailing 3-Month SAAR</a:t>
            </a:r>
            <a:endParaRPr lang="en-US" sz="1200" b="1" u="sng"/>
          </a:p>
          <a:p>
            <a:pPr>
              <a:lnSpc>
                <a:spcPct val="50000"/>
              </a:lnSpc>
            </a:pPr>
            <a:r>
              <a:rPr lang="en-US" sz="1200" b="1" u="sng"/>
              <a:t>Macro:     </a:t>
            </a:r>
            <a:r>
              <a:rPr lang="en-US" sz="1200"/>
              <a:t>Real GDP    IP </a:t>
            </a:r>
          </a:p>
        </p:txBody>
      </p:sp>
    </p:spTree>
    <p:extLst>
      <p:ext uri="{BB962C8B-B14F-4D97-AF65-F5344CB8AC3E}">
        <p14:creationId xmlns:p14="http://schemas.microsoft.com/office/powerpoint/2010/main" val="84497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F66A-53BB-4D96-AEE1-8E51966D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092" y="-15090"/>
            <a:ext cx="12563475" cy="895351"/>
          </a:xfrm>
        </p:spPr>
        <p:txBody>
          <a:bodyPr/>
          <a:lstStyle/>
          <a:p>
            <a:r>
              <a:rPr lang="en-US" sz="2667" b="1"/>
              <a:t>With &gt;600K correlation measures, we have observed a lot of highly correlated pairs.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610DE-5EEA-4289-8B35-745604DD9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5822CB-1AED-1945-90A9-F5C83014BF8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F81C0-4CF6-4FB0-8F71-2F37E6348868}"/>
              </a:ext>
            </a:extLst>
          </p:cNvPr>
          <p:cNvSpPr txBox="1"/>
          <p:nvPr/>
        </p:nvSpPr>
        <p:spPr>
          <a:xfrm>
            <a:off x="338668" y="672367"/>
            <a:ext cx="11088913" cy="1477136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>
                <a:latin typeface="Calibri"/>
              </a:rPr>
              <a:t>Consider lag and lead of 24 months, we have a correlation matrix of 1104X 1104. </a:t>
            </a:r>
            <a:endParaRPr lang="en-US" sz="2133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>
                <a:latin typeface="Calibri"/>
              </a:rPr>
              <a:t>Over 600K unique correlation measures.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>
                <a:latin typeface="Calibri"/>
              </a:rPr>
              <a:t>Separated them into ‘cross correlation’ and ‘auto correlation’</a:t>
            </a:r>
          </a:p>
          <a:p>
            <a:pPr algn="l"/>
            <a:endParaRPr lang="en-US" sz="240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B5F730FD-68B3-4840-9432-FB4ADDE2DBC0}"/>
              </a:ext>
            </a:extLst>
          </p:cNvPr>
          <p:cNvGraphicFramePr>
            <a:graphicFrameLocks noGrp="1"/>
          </p:cNvGraphicFramePr>
          <p:nvPr/>
        </p:nvGraphicFramePr>
        <p:xfrm>
          <a:off x="356961" y="1968581"/>
          <a:ext cx="4220121" cy="2036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4464">
                  <a:extLst>
                    <a:ext uri="{9D8B030D-6E8A-4147-A177-3AD203B41FA5}">
                      <a16:colId xmlns:a16="http://schemas.microsoft.com/office/drawing/2014/main" val="2962225538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3808685272"/>
                    </a:ext>
                  </a:extLst>
                </a:gridCol>
                <a:gridCol w="1671337">
                  <a:extLst>
                    <a:ext uri="{9D8B030D-6E8A-4147-A177-3AD203B41FA5}">
                      <a16:colId xmlns:a16="http://schemas.microsoft.com/office/drawing/2014/main" val="785332799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endParaRPr lang="en-US" sz="13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err="1"/>
                        <a:t>AutoCorrelation</a:t>
                      </a:r>
                      <a:endParaRPr lang="en-US" sz="1300"/>
                    </a:p>
                    <a:p>
                      <a:r>
                        <a:rPr lang="en-US" sz="1300"/>
                        <a:t>(4%)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err="1"/>
                        <a:t>CrossCorrelation</a:t>
                      </a:r>
                      <a:r>
                        <a:rPr lang="en-US" sz="1300"/>
                        <a:t> (96%)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5928418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/>
                        <a:t>mean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0.39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15317545"/>
                  </a:ext>
                </a:extLst>
              </a:tr>
              <a:tr h="380948">
                <a:tc>
                  <a:txBody>
                    <a:bodyPr/>
                    <a:lstStyle/>
                    <a:p>
                      <a:r>
                        <a:rPr lang="en-US" sz="1600"/>
                        <a:t>median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0.43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37968488"/>
                  </a:ext>
                </a:extLst>
              </a:tr>
              <a:tr h="380948">
                <a:tc>
                  <a:txBody>
                    <a:bodyPr/>
                    <a:lstStyle/>
                    <a:p>
                      <a:r>
                        <a:rPr lang="en-US" sz="1600"/>
                        <a:t>Min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-0.91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327311501"/>
                  </a:ext>
                </a:extLst>
              </a:tr>
              <a:tr h="380948">
                <a:tc>
                  <a:txBody>
                    <a:bodyPr/>
                    <a:lstStyle/>
                    <a:p>
                      <a:r>
                        <a:rPr lang="en-US" sz="1600"/>
                        <a:t>max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0.99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0.95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2894633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40B25D6-D2B2-4842-A851-A2FBDDF7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307" y="2241645"/>
            <a:ext cx="7224600" cy="364705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43647BB-85E0-46C0-8298-B333ABB8A8EA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4229100"/>
          <a:ext cx="4270723" cy="19778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1595">
                  <a:extLst>
                    <a:ext uri="{9D8B030D-6E8A-4147-A177-3AD203B41FA5}">
                      <a16:colId xmlns:a16="http://schemas.microsoft.com/office/drawing/2014/main" val="242603570"/>
                    </a:ext>
                  </a:extLst>
                </a:gridCol>
                <a:gridCol w="1473201">
                  <a:extLst>
                    <a:ext uri="{9D8B030D-6E8A-4147-A177-3AD203B41FA5}">
                      <a16:colId xmlns:a16="http://schemas.microsoft.com/office/drawing/2014/main" val="1822674399"/>
                    </a:ext>
                  </a:extLst>
                </a:gridCol>
                <a:gridCol w="1685927">
                  <a:extLst>
                    <a:ext uri="{9D8B030D-6E8A-4147-A177-3AD203B41FA5}">
                      <a16:colId xmlns:a16="http://schemas.microsoft.com/office/drawing/2014/main" val="275913171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/>
                        <a:t>Abs(</a:t>
                      </a:r>
                      <a:r>
                        <a:rPr lang="en-US" sz="1600" err="1"/>
                        <a:t>corr</a:t>
                      </a:r>
                      <a:r>
                        <a:rPr lang="en-US" sz="1600"/>
                        <a:t>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AutoCor</a:t>
                      </a:r>
                      <a:r>
                        <a:rPr lang="en-US" sz="1600"/>
                        <a:t>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CrossCor</a:t>
                      </a:r>
                      <a:r>
                        <a:rPr lang="en-US" sz="1600"/>
                        <a:t>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547078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/>
                        <a:t>&gt;0.95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1578 (6%)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1654615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/>
                        <a:t>[0.9,0.95]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1239(5%)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1577(0.3%)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0822858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/>
                        <a:t>[0.75,0.9]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2869(11%)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16155(3%)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0283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9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F66A-53BB-4D96-AEE1-8E51966D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0" y="187551"/>
            <a:ext cx="12563475" cy="514351"/>
          </a:xfrm>
        </p:spPr>
        <p:txBody>
          <a:bodyPr/>
          <a:lstStyle/>
          <a:p>
            <a:r>
              <a:rPr lang="en-US" sz="2667" b="1"/>
              <a:t>An example of time lagged auto correlation: ATA Truck Tonnage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610DE-5EEA-4289-8B35-745604DD9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5822CB-1AED-1945-90A9-F5C83014BF8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61677-E3D3-48F2-999A-5740E8A71DE3}"/>
              </a:ext>
            </a:extLst>
          </p:cNvPr>
          <p:cNvSpPr txBox="1"/>
          <p:nvPr/>
        </p:nvSpPr>
        <p:spPr>
          <a:xfrm>
            <a:off x="1457326" y="1905001"/>
            <a:ext cx="8324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BAC25-6A92-47B0-B38F-2363ADBB4F13}"/>
              </a:ext>
            </a:extLst>
          </p:cNvPr>
          <p:cNvSpPr txBox="1"/>
          <p:nvPr/>
        </p:nvSpPr>
        <p:spPr>
          <a:xfrm>
            <a:off x="1382953" y="4951245"/>
            <a:ext cx="9438504" cy="1272400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>
                <a:latin typeface="Calibri"/>
              </a:rPr>
              <a:t>ATA Truck Tonnage tops the list of auto correlation with highest of 0.985 and lowest around 0.9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>
                <a:latin typeface="Calibri"/>
              </a:rPr>
              <a:t>Correlation is symmetric between lead and lag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>
                <a:latin typeface="Calibri"/>
              </a:rPr>
              <a:t>Auto correlation reaches the highest with lag and lead of 1 month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2189B9-9ED1-4375-BAC3-06488273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2"/>
            <a:ext cx="11896725" cy="41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01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5A3C-D49C-4314-9F4A-21F17616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26" y="1"/>
            <a:ext cx="11842749" cy="895351"/>
          </a:xfrm>
        </p:spPr>
        <p:txBody>
          <a:bodyPr/>
          <a:lstStyle/>
          <a:p>
            <a:r>
              <a:rPr lang="en-US" sz="2667" b="1"/>
              <a:t>Decomposition of some metrics confirmed our hypothesis on their cyclic nature. </a:t>
            </a:r>
            <a:endParaRPr lang="en-US" sz="3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49E1D-1D32-4DDC-8F0A-9DEF88190E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5822CB-1AED-1945-90A9-F5C83014BF8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B09DF-F3FB-4B83-ABAC-726B311A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91" y="671334"/>
            <a:ext cx="8727019" cy="3231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94F518-D2DD-438E-B2C4-3788A416C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00" y="4424102"/>
            <a:ext cx="6025403" cy="2015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0DA576-BC3B-45BA-922C-8F054809C929}"/>
              </a:ext>
            </a:extLst>
          </p:cNvPr>
          <p:cNvSpPr txBox="1"/>
          <p:nvPr/>
        </p:nvSpPr>
        <p:spPr>
          <a:xfrm>
            <a:off x="1344240" y="4075289"/>
            <a:ext cx="453389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67" b="1"/>
              <a:t>Seasonal Decomposition of ATA Truck (Tonnage)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BA9D0-BDE5-4D94-8758-3654183AFB8A}"/>
              </a:ext>
            </a:extLst>
          </p:cNvPr>
          <p:cNvSpPr txBox="1"/>
          <p:nvPr/>
        </p:nvSpPr>
        <p:spPr>
          <a:xfrm>
            <a:off x="7464501" y="4075289"/>
            <a:ext cx="453389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b="1"/>
              <a:t>Seasonal Decomposition of IANA Domestic Containers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CF0B4A-A043-460A-BE5A-904A0A89A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677" y="4424101"/>
            <a:ext cx="5779323" cy="2015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C490ED-641C-4B15-8702-A17F9DB94B0E}"/>
              </a:ext>
            </a:extLst>
          </p:cNvPr>
          <p:cNvSpPr txBox="1"/>
          <p:nvPr/>
        </p:nvSpPr>
        <p:spPr>
          <a:xfrm>
            <a:off x="9490076" y="6416400"/>
            <a:ext cx="225742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33"/>
              <a:t>Starting from 2000-01</a:t>
            </a:r>
          </a:p>
        </p:txBody>
      </p:sp>
    </p:spTree>
    <p:extLst>
      <p:ext uri="{BB962C8B-B14F-4D97-AF65-F5344CB8AC3E}">
        <p14:creationId xmlns:p14="http://schemas.microsoft.com/office/powerpoint/2010/main" val="65974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F66A-53BB-4D96-AEE1-8E51966D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092" y="160337"/>
            <a:ext cx="12563475" cy="895351"/>
          </a:xfrm>
        </p:spPr>
        <p:txBody>
          <a:bodyPr/>
          <a:lstStyle/>
          <a:p>
            <a:r>
              <a:rPr lang="en-US" sz="2667" b="1"/>
              <a:t>Example: Time lagged cross correlation between ATA Truck and IANA Domestic Containers</a:t>
            </a:r>
            <a:br>
              <a:rPr lang="en-US" sz="2667" b="1"/>
            </a:br>
            <a:endParaRPr lang="en-US" sz="2667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610DE-5EEA-4289-8B35-745604DD9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5822CB-1AED-1945-90A9-F5C83014BF8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61677-E3D3-48F2-999A-5740E8A71DE3}"/>
              </a:ext>
            </a:extLst>
          </p:cNvPr>
          <p:cNvSpPr txBox="1"/>
          <p:nvPr/>
        </p:nvSpPr>
        <p:spPr>
          <a:xfrm>
            <a:off x="1457326" y="1905001"/>
            <a:ext cx="8324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05AC1D-1C45-4F33-A10A-DD19AAB0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2" y="1190232"/>
            <a:ext cx="7924800" cy="230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8C922EF-54CB-4E74-A0BE-610EE394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13324"/>
            <a:ext cx="8250596" cy="233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72B3C0-B909-467D-BBE5-DDB171C8D24B}"/>
              </a:ext>
            </a:extLst>
          </p:cNvPr>
          <p:cNvSpPr txBox="1"/>
          <p:nvPr/>
        </p:nvSpPr>
        <p:spPr>
          <a:xfrm>
            <a:off x="8013146" y="1449706"/>
            <a:ext cx="4294981" cy="3858300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marL="380990" indent="-380990">
              <a:buFont typeface="Arial"/>
              <a:buChar char="•"/>
            </a:pPr>
            <a:r>
              <a:rPr lang="en-US" sz="1867"/>
              <a:t>Correlations between ATA Truck(Tonnage) and leads and lags of IANA Containers tops cross-correlation measures (80% of Top 50)</a:t>
            </a:r>
            <a:endParaRPr lang="en-US" sz="2400"/>
          </a:p>
          <a:p>
            <a:pPr marL="380990" indent="-380990">
              <a:buFont typeface="Arial"/>
              <a:buChar char="•"/>
            </a:pPr>
            <a:endParaRPr lang="en-US" sz="1867"/>
          </a:p>
          <a:p>
            <a:pPr marL="380990" indent="-380990">
              <a:buFont typeface="Arial"/>
              <a:buChar char="•"/>
            </a:pPr>
            <a:r>
              <a:rPr lang="en-US" sz="1867"/>
              <a:t>Correlation is maximized at 20th month lag of IANA domestic containers or ATA truck tonnage is pulled forward by 20 months</a:t>
            </a:r>
          </a:p>
          <a:p>
            <a:pPr marL="380990" indent="-380990">
              <a:buFont typeface="Arial"/>
              <a:buChar char="•"/>
            </a:pPr>
            <a:endParaRPr lang="en-US" sz="1867"/>
          </a:p>
          <a:p>
            <a:pPr marL="380990" indent="-380990">
              <a:buFont typeface="Arial"/>
              <a:buChar char="•"/>
            </a:pPr>
            <a:r>
              <a:rPr lang="en-US" sz="1867"/>
              <a:t>ATA truck tonnage leads domestic containers.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/>
          </a:p>
        </p:txBody>
      </p:sp>
    </p:spTree>
    <p:extLst>
      <p:ext uri="{BB962C8B-B14F-4D97-AF65-F5344CB8AC3E}">
        <p14:creationId xmlns:p14="http://schemas.microsoft.com/office/powerpoint/2010/main" val="415479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8CB6547-4C26-47FE-B292-5E7A36F78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3" y="3991095"/>
            <a:ext cx="5843325" cy="185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8CF66A-53BB-4D96-AEE1-8E51966D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092" y="160337"/>
            <a:ext cx="12563475" cy="895351"/>
          </a:xfrm>
        </p:spPr>
        <p:txBody>
          <a:bodyPr>
            <a:normAutofit fontScale="90000"/>
          </a:bodyPr>
          <a:lstStyle/>
          <a:p>
            <a:br>
              <a:rPr lang="en-US" b="1"/>
            </a:br>
            <a:endParaRPr lang="en-US" sz="2667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610DE-5EEA-4289-8B35-745604DD9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5822CB-1AED-1945-90A9-F5C83014BF8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61677-E3D3-48F2-999A-5740E8A71DE3}"/>
              </a:ext>
            </a:extLst>
          </p:cNvPr>
          <p:cNvSpPr txBox="1"/>
          <p:nvPr/>
        </p:nvSpPr>
        <p:spPr>
          <a:xfrm>
            <a:off x="1401234" y="705153"/>
            <a:ext cx="8324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DF5FE-8C73-4BB1-A489-734BA611A508}"/>
              </a:ext>
            </a:extLst>
          </p:cNvPr>
          <p:cNvSpPr/>
          <p:nvPr/>
        </p:nvSpPr>
        <p:spPr>
          <a:xfrm>
            <a:off x="365862" y="72866"/>
            <a:ext cx="8298810" cy="492443"/>
          </a:xfrm>
          <a:prstGeom prst="rect">
            <a:avLst/>
          </a:prstGeom>
        </p:spPr>
        <p:txBody>
          <a:bodyPr wrap="none" lIns="121920" tIns="60960" rIns="121920" bIns="60960" anchor="t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Calibri"/>
              </a:rPr>
              <a:t>Example:  Real GDP and industrial production cross correlation.</a:t>
            </a:r>
            <a:endParaRPr lang="en-US" sz="2400" err="1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60106-ECEE-42F3-B256-D4415E3AF80B}"/>
              </a:ext>
            </a:extLst>
          </p:cNvPr>
          <p:cNvSpPr txBox="1"/>
          <p:nvPr/>
        </p:nvSpPr>
        <p:spPr>
          <a:xfrm>
            <a:off x="3281434" y="5936767"/>
            <a:ext cx="3469519" cy="369332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l"/>
            <a:r>
              <a:rPr lang="en-US" sz="1600">
                <a:solidFill>
                  <a:srgbClr val="C00000"/>
                </a:solidFill>
                <a:latin typeface="Calibri"/>
              </a:rPr>
              <a:t>Synchrony between GDP and IP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B759EA-6D25-4928-934A-56029A17B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15" y="722018"/>
            <a:ext cx="6660093" cy="2921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19FCD7-C3A0-47C0-9805-A3BC89743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3238" y="1353897"/>
            <a:ext cx="5372628" cy="17892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92AEC7-1693-4C1C-BFB2-AF8485260F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3239" y="3775052"/>
            <a:ext cx="5372628" cy="15158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1874F9-C4E6-4103-8A22-D4C1FD0E1248}"/>
              </a:ext>
            </a:extLst>
          </p:cNvPr>
          <p:cNvSpPr txBox="1"/>
          <p:nvPr/>
        </p:nvSpPr>
        <p:spPr>
          <a:xfrm>
            <a:off x="7658101" y="952319"/>
            <a:ext cx="453389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67" b="1"/>
              <a:t>Seasonal Decomposition of GDP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8684A-16AA-41C6-AA23-F5B92394A630}"/>
              </a:ext>
            </a:extLst>
          </p:cNvPr>
          <p:cNvSpPr txBox="1"/>
          <p:nvPr/>
        </p:nvSpPr>
        <p:spPr>
          <a:xfrm>
            <a:off x="7820761" y="3466351"/>
            <a:ext cx="453389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67" b="1"/>
              <a:t>Seasonal Decomposition of IP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243C9-DEF1-48D6-8404-3B017FAE3087}"/>
              </a:ext>
            </a:extLst>
          </p:cNvPr>
          <p:cNvSpPr txBox="1"/>
          <p:nvPr/>
        </p:nvSpPr>
        <p:spPr>
          <a:xfrm>
            <a:off x="9996261" y="5838591"/>
            <a:ext cx="185102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67"/>
              <a:t>*From 2002-01</a:t>
            </a:r>
          </a:p>
        </p:txBody>
      </p:sp>
    </p:spTree>
    <p:extLst>
      <p:ext uri="{BB962C8B-B14F-4D97-AF65-F5344CB8AC3E}">
        <p14:creationId xmlns:p14="http://schemas.microsoft.com/office/powerpoint/2010/main" val="135789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F66A-53BB-4D96-AEE1-8E51966D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08" y="265519"/>
            <a:ext cx="12563475" cy="895351"/>
          </a:xfrm>
        </p:spPr>
        <p:txBody>
          <a:bodyPr/>
          <a:lstStyle/>
          <a:p>
            <a:r>
              <a:rPr lang="en-US" sz="2667" b="1" dirty="0"/>
              <a:t>Recap from last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610DE-5EEA-4289-8B35-745604DD9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5822CB-1AED-1945-90A9-F5C83014BF8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F81C0-4CF6-4FB0-8F71-2F37E6348868}"/>
              </a:ext>
            </a:extLst>
          </p:cNvPr>
          <p:cNvSpPr txBox="1"/>
          <p:nvPr/>
        </p:nvSpPr>
        <p:spPr>
          <a:xfrm>
            <a:off x="567268" y="1041162"/>
            <a:ext cx="11329457" cy="259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 systematically evaluated Pearson (linear) correlations among 23 metrics: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/>
              <a:t>We observed a lot of highly-correlated pairs in both auto-correlation and cross-correlation.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/>
              <a:t>We explored a few pairs in-depth to validate business implications.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We decomposed a few metrics to confirm their cyclic nature </a:t>
            </a:r>
          </a:p>
          <a:p>
            <a:endParaRPr lang="en-US" sz="2400" b="1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728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F66A-53BB-4D96-AEE1-8E51966D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5" y="-163106"/>
            <a:ext cx="12563475" cy="895351"/>
          </a:xfrm>
        </p:spPr>
        <p:txBody>
          <a:bodyPr/>
          <a:lstStyle/>
          <a:p>
            <a:r>
              <a:rPr lang="en-US" sz="2667" b="1" dirty="0"/>
              <a:t>Update since last time – in-depth cross-correlation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610DE-5EEA-4289-8B35-745604DD9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5822CB-1AED-1945-90A9-F5C83014BF8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F81C0-4CF6-4FB0-8F71-2F37E6348868}"/>
              </a:ext>
            </a:extLst>
          </p:cNvPr>
          <p:cNvSpPr txBox="1"/>
          <p:nvPr/>
        </p:nvSpPr>
        <p:spPr>
          <a:xfrm>
            <a:off x="535518" y="676036"/>
            <a:ext cx="11329457" cy="5457969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r>
              <a:rPr lang="en-US" sz="2133" b="1" dirty="0">
                <a:latin typeface="Calibri"/>
              </a:rPr>
              <a:t>Completed in-depth cross-correlation analysis based on previous feedback: 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1867" dirty="0">
                <a:latin typeface="Calibri"/>
              </a:rPr>
              <a:t>Breakdown of Railway carload into eight categories and</a:t>
            </a:r>
            <a:r>
              <a:rPr lang="en-US" sz="1867" dirty="0">
                <a:latin typeface="Calibri"/>
                <a:cs typeface="Calibri"/>
              </a:rPr>
              <a:t> consolidated them into one overall correlation metrics analysis. </a:t>
            </a:r>
            <a:r>
              <a:rPr lang="en-US" sz="1333" b="1" dirty="0">
                <a:latin typeface="Calibri"/>
                <a:cs typeface="Calibri"/>
              </a:rPr>
              <a:t>(</a:t>
            </a:r>
            <a:r>
              <a:rPr lang="en-US" sz="1333" b="1" i="1" dirty="0">
                <a:latin typeface="Calibri"/>
                <a:cs typeface="Calibri"/>
                <a:hlinkClick r:id="rId3"/>
              </a:rPr>
              <a:t>PBI Report</a:t>
            </a:r>
            <a:r>
              <a:rPr lang="en-US" sz="1333" b="1" i="1" dirty="0">
                <a:latin typeface="Calibri"/>
                <a:cs typeface="Calibri"/>
              </a:rPr>
              <a:t> </a:t>
            </a:r>
            <a:r>
              <a:rPr lang="en-US" sz="1333" b="1" i="1" dirty="0">
                <a:solidFill>
                  <a:srgbClr val="002060"/>
                </a:solidFill>
                <a:latin typeface="Calibri"/>
                <a:cs typeface="Calibri"/>
              </a:rPr>
              <a:t>-- </a:t>
            </a:r>
            <a:r>
              <a:rPr lang="en-US" sz="1333" b="1" dirty="0" err="1">
                <a:solidFill>
                  <a:srgbClr val="002060"/>
                </a:solidFill>
                <a:latin typeface="Calibri"/>
                <a:cs typeface="Calibri"/>
              </a:rPr>
              <a:t>CrossCorrelation_DeepDive</a:t>
            </a:r>
            <a:r>
              <a:rPr lang="en-US" sz="1333" b="1" dirty="0">
                <a:latin typeface="Calibri"/>
                <a:cs typeface="Calibri"/>
              </a:rPr>
              <a:t>)</a:t>
            </a:r>
            <a:endParaRPr lang="en-US" sz="1333" b="1" dirty="0">
              <a:latin typeface="Calibri"/>
            </a:endParaRP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</a:rPr>
              <a:t>Agriculture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</a:rPr>
              <a:t>Automotive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</a:rPr>
              <a:t>Chemicals &amp; Petro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</a:rPr>
              <a:t>Coal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</a:rPr>
              <a:t>Forest Products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</a:rPr>
              <a:t>Intermodal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</a:rPr>
              <a:t>Metals &amp; Minerals and Other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</a:rPr>
              <a:t>Reduce from 24-month lead/lag to 12-month period 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1600" dirty="0">
              <a:latin typeface="Calibri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</a:rPr>
              <a:t>We have identified some highly positively correlated pairs, and can further investigate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/>
              </a:rPr>
              <a:t>Minerals &amp; Metals</a:t>
            </a:r>
            <a:r>
              <a:rPr lang="en-US" sz="1600" dirty="0">
                <a:latin typeface="Calibri"/>
              </a:rPr>
              <a:t> with </a:t>
            </a:r>
            <a:r>
              <a:rPr lang="en-US" sz="1600" i="1" dirty="0">
                <a:latin typeface="Calibri"/>
              </a:rPr>
              <a:t>Cass Shipment</a:t>
            </a:r>
            <a:r>
              <a:rPr lang="en-US" sz="1600" dirty="0">
                <a:latin typeface="Calibri"/>
              </a:rPr>
              <a:t> as well as </a:t>
            </a:r>
            <a:r>
              <a:rPr lang="en-US" sz="1600" i="1" dirty="0">
                <a:latin typeface="Calibri"/>
              </a:rPr>
              <a:t>Weekly Avg Class 1 Rail Volume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/>
              </a:rPr>
              <a:t>Chemicals &amp; Petro </a:t>
            </a:r>
            <a:r>
              <a:rPr lang="en-US" sz="1600" dirty="0">
                <a:latin typeface="Calibri"/>
              </a:rPr>
              <a:t>with</a:t>
            </a:r>
            <a:r>
              <a:rPr lang="en-US" sz="1600" i="1" dirty="0">
                <a:latin typeface="Calibri"/>
              </a:rPr>
              <a:t> ATA Truck (Tonnage) _6, IANA Domestic Containers _0, Intermodal_0</a:t>
            </a:r>
          </a:p>
          <a:p>
            <a:pPr marL="380990" indent="-380990">
              <a:buFont typeface="Arial,Sans-Serif" panose="020B0604020202020204" pitchFamily="34" charset="0"/>
              <a:buChar char="•"/>
            </a:pPr>
            <a:endParaRPr lang="en-US" sz="1600" dirty="0">
              <a:solidFill>
                <a:srgbClr val="757272"/>
              </a:solidFill>
              <a:latin typeface="Calibri"/>
              <a:cs typeface="Calibri"/>
            </a:endParaRPr>
          </a:p>
          <a:p>
            <a:pPr marL="380990" indent="-380990"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rgbClr val="757272"/>
                </a:solidFill>
                <a:latin typeface="Calibri"/>
                <a:cs typeface="Calibri"/>
              </a:rPr>
              <a:t>Computed the average 3- month lead and lag metrics across all pairs. (</a:t>
            </a:r>
            <a:r>
              <a:rPr lang="en-US" sz="1333" b="1" i="1" dirty="0">
                <a:solidFill>
                  <a:srgbClr val="757272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PBI Report</a:t>
            </a:r>
            <a:r>
              <a:rPr lang="en-US" sz="1333" b="1" i="1" dirty="0">
                <a:solidFill>
                  <a:srgbClr val="757272"/>
                </a:solidFill>
                <a:latin typeface="Calibri"/>
                <a:cs typeface="Calibri"/>
              </a:rPr>
              <a:t> </a:t>
            </a:r>
            <a:r>
              <a:rPr lang="en-US" sz="1333" b="1" dirty="0">
                <a:solidFill>
                  <a:srgbClr val="002060"/>
                </a:solidFill>
                <a:latin typeface="Calibri"/>
                <a:cs typeface="Calibri"/>
              </a:rPr>
              <a:t>-- </a:t>
            </a:r>
            <a:r>
              <a:rPr lang="en-US" sz="1333" b="1" dirty="0" err="1">
                <a:solidFill>
                  <a:srgbClr val="002060"/>
                </a:solidFill>
                <a:latin typeface="Calibri"/>
                <a:cs typeface="Calibri"/>
              </a:rPr>
              <a:t>Lead&amp;lag</a:t>
            </a:r>
            <a:r>
              <a:rPr lang="en-US" sz="1333" b="1" dirty="0">
                <a:solidFill>
                  <a:srgbClr val="002060"/>
                </a:solidFill>
                <a:latin typeface="Calibri"/>
                <a:cs typeface="Calibri"/>
              </a:rPr>
              <a:t> 3mthAvg)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cs typeface="Calibri"/>
              </a:rPr>
              <a:t>Strong linear correlation between 3-month lead/lag 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cs typeface="Calibri"/>
              </a:rPr>
              <a:t>Highly correlated pairs are identified: available to view from PBI dashboard</a:t>
            </a:r>
          </a:p>
          <a:p>
            <a:pPr marL="228594" indent="-228594">
              <a:buFont typeface="Arial"/>
              <a:buChar char="•"/>
            </a:pPr>
            <a:endParaRPr lang="en-US" sz="1600" dirty="0">
              <a:latin typeface="Calibri"/>
              <a:cs typeface="Calibri"/>
            </a:endParaRPr>
          </a:p>
          <a:p>
            <a:r>
              <a:rPr lang="en-US" sz="1600" b="1" dirty="0">
                <a:latin typeface="Calibri"/>
              </a:rPr>
              <a:t>Next Step: Michael to review and provide feedback</a:t>
            </a:r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2D65A-FF60-41E0-A0B0-A91AEF479DA0}"/>
              </a:ext>
            </a:extLst>
          </p:cNvPr>
          <p:cNvSpPr txBox="1"/>
          <p:nvPr/>
        </p:nvSpPr>
        <p:spPr>
          <a:xfrm>
            <a:off x="7775575" y="6069011"/>
            <a:ext cx="4014784" cy="287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67" b="1" i="1" dirty="0">
                <a:solidFill>
                  <a:srgbClr val="FF0000"/>
                </a:solidFill>
                <a:latin typeface="Calibri"/>
                <a:cs typeface="Calibri"/>
              </a:rPr>
              <a:t>Note: weekly data prorated for monthly computation</a:t>
            </a:r>
            <a:endParaRPr lang="en-US" sz="1067" b="1" i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562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F66A-53BB-4D96-AEE1-8E51966D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6" y="3582"/>
            <a:ext cx="12563475" cy="895351"/>
          </a:xfrm>
        </p:spPr>
        <p:txBody>
          <a:bodyPr/>
          <a:lstStyle/>
          <a:p>
            <a:r>
              <a:rPr lang="en-US" sz="2667" b="1" dirty="0"/>
              <a:t>Causality test revealed some high causal relationships among various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610DE-5EEA-4289-8B35-745604DD9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5822CB-1AED-1945-90A9-F5C83014BF8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F81C0-4CF6-4FB0-8F71-2F37E6348868}"/>
              </a:ext>
            </a:extLst>
          </p:cNvPr>
          <p:cNvSpPr txBox="1"/>
          <p:nvPr/>
        </p:nvSpPr>
        <p:spPr>
          <a:xfrm>
            <a:off x="345018" y="850662"/>
            <a:ext cx="11329457" cy="2995948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r>
              <a:rPr lang="en-US" sz="2133" dirty="0">
                <a:latin typeface="Calibri"/>
              </a:rPr>
              <a:t>We did </a:t>
            </a:r>
            <a:r>
              <a:rPr lang="en-US" sz="2133" dirty="0">
                <a:latin typeface="Calibri"/>
                <a:cs typeface="Calibri"/>
              </a:rPr>
              <a:t>causal inference analysis for Trucking metrics: </a:t>
            </a:r>
            <a:endParaRPr lang="en-US" sz="1600" dirty="0">
              <a:latin typeface="Calibri"/>
            </a:endParaRPr>
          </a:p>
          <a:p>
            <a:pPr marL="380990" indent="-380990">
              <a:buFont typeface="Arial"/>
              <a:buChar char="•"/>
            </a:pPr>
            <a:r>
              <a:rPr lang="en-US" sz="2133" b="1" dirty="0">
                <a:latin typeface="Calibri"/>
              </a:rPr>
              <a:t> 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hlinkClick r:id="rId3"/>
              </a:rPr>
              <a:t>PBI Report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-- </a:t>
            </a:r>
            <a:r>
              <a:rPr lang="en-US" sz="1600" b="1" dirty="0">
                <a:latin typeface="Calibri"/>
              </a:rPr>
              <a:t>Causality</a:t>
            </a:r>
            <a:endParaRPr lang="en-US" sz="1600" dirty="0">
              <a:latin typeface="Calibri"/>
            </a:endParaRPr>
          </a:p>
          <a:p>
            <a:pPr marL="380990" indent="-380990">
              <a:buFont typeface="Arial"/>
              <a:buChar char="•"/>
            </a:pPr>
            <a:endParaRPr lang="en-US" sz="1600" b="1" dirty="0">
              <a:latin typeface="Calibri"/>
            </a:endParaRPr>
          </a:p>
          <a:p>
            <a:pPr marL="380990" indent="-380990">
              <a:buFont typeface="Arial"/>
              <a:buChar char="•"/>
            </a:pPr>
            <a:r>
              <a:rPr lang="en-US" sz="1867" dirty="0">
                <a:latin typeface="Calibri"/>
              </a:rPr>
              <a:t>Lower p-value indicates more significance of causality</a:t>
            </a:r>
          </a:p>
          <a:p>
            <a:endParaRPr lang="en-US" sz="1600" b="1" dirty="0">
              <a:latin typeface="Calibri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Calibri"/>
              </a:rPr>
              <a:t>Identified some metrics with high causal relationships (next page for details)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Calibri"/>
              </a:rPr>
              <a:t>IP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Calibri"/>
              </a:rPr>
              <a:t>Trucking Market Index 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Calibri"/>
              </a:rPr>
              <a:t>…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endParaRPr lang="en-US" sz="1867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31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F66A-53BB-4D96-AEE1-8E51966D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1401"/>
            <a:ext cx="12563475" cy="895351"/>
          </a:xfrm>
        </p:spPr>
        <p:txBody>
          <a:bodyPr/>
          <a:lstStyle/>
          <a:p>
            <a:r>
              <a:rPr lang="en-US" sz="2667" b="1" dirty="0"/>
              <a:t>Causal inference analysis for Trucking Metrics-- </a:t>
            </a:r>
            <a:r>
              <a:rPr lang="en-US" sz="2667" b="1" dirty="0" err="1"/>
              <a:t>pvalue</a:t>
            </a:r>
            <a:endParaRPr lang="en-US" sz="2667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610DE-5EEA-4289-8B35-745604DD9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5822CB-1AED-1945-90A9-F5C83014BF8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803BD20-DD56-46A7-A5AD-28B3FB39D3E5}"/>
              </a:ext>
            </a:extLst>
          </p:cNvPr>
          <p:cNvGraphicFramePr>
            <a:graphicFrameLocks noGrp="1"/>
          </p:cNvGraphicFramePr>
          <p:nvPr/>
        </p:nvGraphicFramePr>
        <p:xfrm>
          <a:off x="147108" y="462491"/>
          <a:ext cx="11701985" cy="57357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1667">
                  <a:extLst>
                    <a:ext uri="{9D8B030D-6E8A-4147-A177-3AD203B41FA5}">
                      <a16:colId xmlns:a16="http://schemas.microsoft.com/office/drawing/2014/main" val="402342573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9920887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537734670"/>
                    </a:ext>
                  </a:extLst>
                </a:gridCol>
                <a:gridCol w="971551">
                  <a:extLst>
                    <a:ext uri="{9D8B030D-6E8A-4147-A177-3AD203B41FA5}">
                      <a16:colId xmlns:a16="http://schemas.microsoft.com/office/drawing/2014/main" val="3770087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37871676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00567469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5646498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47074371"/>
                    </a:ext>
                  </a:extLst>
                </a:gridCol>
                <a:gridCol w="781049">
                  <a:extLst>
                    <a:ext uri="{9D8B030D-6E8A-4147-A177-3AD203B41FA5}">
                      <a16:colId xmlns:a16="http://schemas.microsoft.com/office/drawing/2014/main" val="1846861143"/>
                    </a:ext>
                  </a:extLst>
                </a:gridCol>
                <a:gridCol w="742951">
                  <a:extLst>
                    <a:ext uri="{9D8B030D-6E8A-4147-A177-3AD203B41FA5}">
                      <a16:colId xmlns:a16="http://schemas.microsoft.com/office/drawing/2014/main" val="2986299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01157642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4174054"/>
                    </a:ext>
                  </a:extLst>
                </a:gridCol>
                <a:gridCol w="781051">
                  <a:extLst>
                    <a:ext uri="{9D8B030D-6E8A-4147-A177-3AD203B41FA5}">
                      <a16:colId xmlns:a16="http://schemas.microsoft.com/office/drawing/2014/main" val="148354361"/>
                    </a:ext>
                  </a:extLst>
                </a:gridCol>
                <a:gridCol w="704841">
                  <a:extLst>
                    <a:ext uri="{9D8B030D-6E8A-4147-A177-3AD203B41FA5}">
                      <a16:colId xmlns:a16="http://schemas.microsoft.com/office/drawing/2014/main" val="165737014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 Truck (Tonnage)_x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Backlog/Build_x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8 Truck Orders_x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Exports (TEUs)_x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IANA Domestic Containers_x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IP_x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Imports (TEUs)_x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Labour_x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 GDP_x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Spot Container Rates (HK-LA)_x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Spot Dry Van TL Pricing (includes fuel)_x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Spot Flatbed TL Pricing (includes fuel)_x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Trucking Market Demand Index_x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02044381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 Truck (Tonnage)_y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0.0039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976538145"/>
                  </a:ext>
                </a:extLst>
              </a:tr>
              <a:tr h="259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Backlog/Build_y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0.0035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70663984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8 Truck Orders_y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17281861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Exports (TEUs)_y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15514822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IANA Domestic Containers_y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558532117"/>
                  </a:ext>
                </a:extLst>
              </a:tr>
              <a:tr h="310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IP_y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0.6859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0.0047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700183376"/>
                  </a:ext>
                </a:extLst>
              </a:tr>
              <a:tr h="262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Imports (TEUs)_y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996837035"/>
                  </a:ext>
                </a:extLst>
              </a:tr>
              <a:tr h="295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Labour_y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0.0042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5585244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 GDP_y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043281930"/>
                  </a:ext>
                </a:extLst>
              </a:tr>
              <a:tr h="400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Spot Container Rates (HK-LA)_y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0.0041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53528293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Spot Dry Van TL Pricing (includes fuel)_y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12143808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Spot Flatbed TL Pricing (includes fuel)_y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0.4166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55094563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Trucking Market Demand Index_y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0.0045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7829496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C623AC-370B-489E-886A-3A0A61069258}"/>
              </a:ext>
            </a:extLst>
          </p:cNvPr>
          <p:cNvSpPr txBox="1"/>
          <p:nvPr/>
        </p:nvSpPr>
        <p:spPr>
          <a:xfrm>
            <a:off x="4761472" y="6287296"/>
            <a:ext cx="837349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33" dirty="0"/>
              <a:t>* _y dependent variable    _x independent variable ** based on Granger causality test for time series</a:t>
            </a:r>
          </a:p>
        </p:txBody>
      </p:sp>
    </p:spTree>
    <p:extLst>
      <p:ext uri="{BB962C8B-B14F-4D97-AF65-F5344CB8AC3E}">
        <p14:creationId xmlns:p14="http://schemas.microsoft.com/office/powerpoint/2010/main" val="366232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F66A-53BB-4D96-AEE1-8E51966D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45" y="138519"/>
            <a:ext cx="12563475" cy="895351"/>
          </a:xfrm>
        </p:spPr>
        <p:txBody>
          <a:bodyPr/>
          <a:lstStyle/>
          <a:p>
            <a:r>
              <a:rPr lang="en-US" sz="2667" b="1"/>
              <a:t>Fourier transformation predication showed a decent baseline </a:t>
            </a:r>
            <a:endParaRPr lang="en-US" sz="2667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610DE-5EEA-4289-8B35-745604DD9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5822CB-1AED-1945-90A9-F5C83014BF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892BC-4B08-4D6E-A3B8-D0413331B932}"/>
              </a:ext>
            </a:extLst>
          </p:cNvPr>
          <p:cNvSpPr txBox="1"/>
          <p:nvPr/>
        </p:nvSpPr>
        <p:spPr>
          <a:xfrm>
            <a:off x="316845" y="956777"/>
            <a:ext cx="11429067" cy="3816429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r>
              <a:rPr lang="en-US" sz="2133" b="1">
                <a:latin typeface="Calibri"/>
              </a:rPr>
              <a:t>We applied Fourier transform for a few time series as a signal processing and prediction</a:t>
            </a:r>
            <a:r>
              <a:rPr lang="en-US" sz="2400" b="1" dirty="0">
                <a:latin typeface="Calibri"/>
              </a:rPr>
              <a:t>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Calibri"/>
              </a:rPr>
              <a:t>Used historical data to </a:t>
            </a:r>
            <a:r>
              <a:rPr lang="en-US" sz="1867">
                <a:latin typeface="Calibri"/>
              </a:rPr>
              <a:t>predicate</a:t>
            </a:r>
            <a:r>
              <a:rPr lang="en-US" sz="1867" dirty="0">
                <a:latin typeface="Calibri"/>
              </a:rPr>
              <a:t> 2</a:t>
            </a:r>
            <a:r>
              <a:rPr lang="en-US" sz="1867" baseline="30000" dirty="0">
                <a:latin typeface="Calibri"/>
              </a:rPr>
              <a:t>nd</a:t>
            </a:r>
            <a:r>
              <a:rPr lang="en-US" sz="1867" dirty="0">
                <a:latin typeface="Calibri"/>
              </a:rPr>
              <a:t> half of 2019 and Mar 2020 to Sep. 2020(the last data points)</a:t>
            </a:r>
            <a:r>
              <a:rPr lang="en-US" sz="2133" dirty="0">
                <a:latin typeface="Calibri"/>
              </a:rPr>
              <a:t>. </a:t>
            </a:r>
            <a:endParaRPr lang="en-US" sz="2133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Calibri"/>
              </a:rPr>
              <a:t>Descent prediction accuracies for majority of metrics for 2019, </a:t>
            </a:r>
            <a:endParaRPr lang="en-US" sz="1600" dirty="0">
              <a:latin typeface="Calibri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Calibri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>
                <a:latin typeface="Calibri"/>
              </a:rPr>
              <a:t>Some predication underperforms when predicting pandemic 2020.</a:t>
            </a:r>
            <a:r>
              <a:rPr lang="en-US" sz="2133" dirty="0">
                <a:latin typeface="Calibri"/>
              </a:rPr>
              <a:t> </a:t>
            </a:r>
            <a:endParaRPr lang="en-US" sz="1600" dirty="0">
              <a:latin typeface="Calibri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dirty="0">
              <a:latin typeface="Calibri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>
                <a:latin typeface="Calibri"/>
              </a:rPr>
              <a:t>Model can be further improved with some parameter tuning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Calibri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hlinkClick r:id="rId3"/>
              </a:rPr>
              <a:t>PBI Report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-- predictions</a:t>
            </a:r>
            <a:endParaRPr lang="en-US" sz="1600" dirty="0">
              <a:latin typeface="Calibri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75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F66A-53BB-4D96-AEE1-8E51966D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45" y="138519"/>
            <a:ext cx="12563475" cy="895351"/>
          </a:xfrm>
        </p:spPr>
        <p:txBody>
          <a:bodyPr/>
          <a:lstStyle/>
          <a:p>
            <a:r>
              <a:rPr lang="en-US" sz="2667" b="1"/>
              <a:t>Fourier transformation works well with ATA Truck Tonnage predication</a:t>
            </a:r>
            <a:endParaRPr lang="en-US" sz="2667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610DE-5EEA-4289-8B35-745604DD9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5822CB-1AED-1945-90A9-F5C83014BF8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B3A7DB5-011F-481B-BF81-BD936A818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3" y="1093361"/>
            <a:ext cx="6181724" cy="19804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7F6911-1938-4428-B42F-FBBE554B9D19}"/>
              </a:ext>
            </a:extLst>
          </p:cNvPr>
          <p:cNvSpPr txBox="1"/>
          <p:nvPr/>
        </p:nvSpPr>
        <p:spPr>
          <a:xfrm>
            <a:off x="528638" y="3251199"/>
            <a:ext cx="39830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Predication of H2/2019 with 5% MAPE.</a:t>
            </a:r>
            <a:endParaRPr lang="en-US" sz="1600" b="1" dirty="0">
              <a:latin typeface="Calibri"/>
              <a:cs typeface="Calibri"/>
            </a:endParaRPr>
          </a:p>
        </p:txBody>
      </p:sp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19D0ACD-6C1D-4365-946F-D646F5A97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389" y="3593614"/>
            <a:ext cx="6642100" cy="1893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0F763C-83D1-4B72-81BE-DB8D28A2622D}"/>
              </a:ext>
            </a:extLst>
          </p:cNvPr>
          <p:cNvSpPr txBox="1"/>
          <p:nvPr/>
        </p:nvSpPr>
        <p:spPr>
          <a:xfrm>
            <a:off x="5949950" y="5561010"/>
            <a:ext cx="53403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Predication of Mar – Sep /2020 with 5% MAPE.</a:t>
            </a:r>
            <a:endParaRPr lang="en-US" sz="1600" b="1" dirty="0"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EEBFFC-F740-4564-81E5-08E6838CBF88}"/>
              </a:ext>
            </a:extLst>
          </p:cNvPr>
          <p:cNvSpPr txBox="1"/>
          <p:nvPr/>
        </p:nvSpPr>
        <p:spPr>
          <a:xfrm>
            <a:off x="7783511" y="869949"/>
            <a:ext cx="3078160" cy="3282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33" b="1">
                <a:solidFill>
                  <a:srgbClr val="FF0000"/>
                </a:solidFill>
                <a:latin typeface="Calibri"/>
              </a:rPr>
              <a:t>MAPE: Mean Absolute Percentage Error</a:t>
            </a:r>
            <a:endParaRPr lang="en-US" sz="1333" dirty="0">
              <a:solidFill>
                <a:srgbClr val="757272"/>
              </a:solidFill>
            </a:endParaRPr>
          </a:p>
        </p:txBody>
      </p:sp>
      <p:pic>
        <p:nvPicPr>
          <p:cNvPr id="15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3EAD0CDD-88BC-4A93-95F1-0BFEC02D3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326" y="1166235"/>
            <a:ext cx="2617788" cy="200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5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F66A-53BB-4D96-AEE1-8E51966D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45" y="138519"/>
            <a:ext cx="12563475" cy="895351"/>
          </a:xfrm>
        </p:spPr>
        <p:txBody>
          <a:bodyPr/>
          <a:lstStyle/>
          <a:p>
            <a:r>
              <a:rPr lang="en-US" sz="2667" b="1"/>
              <a:t>Fourier transformation doesn’t work well yet with Automotive predication</a:t>
            </a:r>
            <a:endParaRPr lang="en-US" sz="2667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610DE-5EEA-4289-8B35-745604DD9D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5822CB-1AED-1945-90A9-F5C83014BF8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F6911-1938-4428-B42F-FBBE554B9D19}"/>
              </a:ext>
            </a:extLst>
          </p:cNvPr>
          <p:cNvSpPr txBox="1"/>
          <p:nvPr/>
        </p:nvSpPr>
        <p:spPr>
          <a:xfrm>
            <a:off x="528638" y="3251199"/>
            <a:ext cx="39830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Predication of H2/2019 with 38% MAPE.</a:t>
            </a:r>
            <a:endParaRPr lang="en-US" sz="1600" b="1" dirty="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F763C-83D1-4B72-81BE-DB8D28A2622D}"/>
              </a:ext>
            </a:extLst>
          </p:cNvPr>
          <p:cNvSpPr txBox="1"/>
          <p:nvPr/>
        </p:nvSpPr>
        <p:spPr>
          <a:xfrm>
            <a:off x="5949950" y="5561010"/>
            <a:ext cx="53403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alibri"/>
                <a:cs typeface="Calibri"/>
              </a:rPr>
              <a:t>Predication of Mar – Sep /2020 with 263% MAPE.</a:t>
            </a:r>
            <a:endParaRPr lang="en-US" sz="1600" b="1" dirty="0">
              <a:latin typeface="Calibri"/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C7A49C4-2EAA-4506-B574-8D7397805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15" y="3500396"/>
            <a:ext cx="5681660" cy="191302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267BFC7-8BB9-4BF6-9F94-9671EF4A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88" y="955264"/>
            <a:ext cx="6102349" cy="228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8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CCB3-4EF8-423D-AE63-2D222970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495" y="2687638"/>
            <a:ext cx="10598149" cy="895351"/>
          </a:xfrm>
        </p:spPr>
        <p:txBody>
          <a:bodyPr/>
          <a:lstStyle/>
          <a:p>
            <a:r>
              <a:rPr lang="en-US" sz="2667" dirty="0"/>
              <a:t>Appendix – materials from last update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E3F73-217D-49E7-89F6-79DB2C23F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Ontario Teachers’ Pension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8AD0F-C3C9-48A6-AD96-08F15ADDD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5822CB-1AED-1945-90A9-F5C83014BF8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9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Microsoft Office PowerPoint</Application>
  <PresentationFormat>Widescreen</PresentationFormat>
  <Paragraphs>369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Arial,Sans-Serif</vt:lpstr>
      <vt:lpstr>Arial</vt:lpstr>
      <vt:lpstr>Calibri</vt:lpstr>
      <vt:lpstr>Calibri Light</vt:lpstr>
      <vt:lpstr>Office Theme</vt:lpstr>
      <vt:lpstr>Transportation Metrics Correlation Analysis  </vt:lpstr>
      <vt:lpstr>Recap from last time</vt:lpstr>
      <vt:lpstr>Update since last time – in-depth cross-correlation analysis</vt:lpstr>
      <vt:lpstr>Causality test revealed some high causal relationships among various metrics</vt:lpstr>
      <vt:lpstr>Causal inference analysis for Trucking Metrics-- pvalue</vt:lpstr>
      <vt:lpstr>Fourier transformation predication showed a decent baseline </vt:lpstr>
      <vt:lpstr>Fourier transformation works well with ATA Truck Tonnage predication</vt:lpstr>
      <vt:lpstr>Fourier transformation doesn’t work well yet with Automotive predication</vt:lpstr>
      <vt:lpstr>Appendix – materials from last update </vt:lpstr>
      <vt:lpstr>We explored 23 metrics and some Pearson correlations examples </vt:lpstr>
      <vt:lpstr>With &gt;600K correlation measures, we have observed a lot of highly correlated pairs. </vt:lpstr>
      <vt:lpstr>An example of time lagged auto correlation: ATA Truck Tonnage</vt:lpstr>
      <vt:lpstr>Decomposition of some metrics confirmed our hypothesis on their cyclic nature. </vt:lpstr>
      <vt:lpstr>Example: Time lagged cross correlation between ATA Truck and IANA Domestic Containers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Metrics Correlation Analysis  </dc:title>
  <dc:creator>Ting Sun</dc:creator>
  <cp:lastModifiedBy>Ting Sun</cp:lastModifiedBy>
  <cp:revision>1</cp:revision>
  <dcterms:created xsi:type="dcterms:W3CDTF">2021-04-30T13:14:48Z</dcterms:created>
  <dcterms:modified xsi:type="dcterms:W3CDTF">2021-04-30T13:15:09Z</dcterms:modified>
</cp:coreProperties>
</file>