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4"/>
  </p:sldMasterIdLst>
  <p:notesMasterIdLst>
    <p:notesMasterId r:id="rId36"/>
  </p:notesMasterIdLst>
  <p:handoutMasterIdLst>
    <p:handoutMasterId r:id="rId37"/>
  </p:handoutMasterIdLst>
  <p:sldIdLst>
    <p:sldId id="256" r:id="rId5"/>
    <p:sldId id="356" r:id="rId6"/>
    <p:sldId id="315" r:id="rId7"/>
    <p:sldId id="351" r:id="rId8"/>
    <p:sldId id="361" r:id="rId9"/>
    <p:sldId id="362" r:id="rId10"/>
    <p:sldId id="357" r:id="rId11"/>
    <p:sldId id="366" r:id="rId12"/>
    <p:sldId id="363" r:id="rId13"/>
    <p:sldId id="364" r:id="rId14"/>
    <p:sldId id="368" r:id="rId15"/>
    <p:sldId id="369" r:id="rId16"/>
    <p:sldId id="370" r:id="rId17"/>
    <p:sldId id="371" r:id="rId18"/>
    <p:sldId id="373" r:id="rId19"/>
    <p:sldId id="372" r:id="rId20"/>
    <p:sldId id="374" r:id="rId21"/>
    <p:sldId id="375" r:id="rId22"/>
    <p:sldId id="377" r:id="rId23"/>
    <p:sldId id="378" r:id="rId24"/>
    <p:sldId id="314" r:id="rId25"/>
    <p:sldId id="376" r:id="rId26"/>
    <p:sldId id="379" r:id="rId27"/>
    <p:sldId id="293" r:id="rId28"/>
    <p:sldId id="380" r:id="rId29"/>
    <p:sldId id="381" r:id="rId30"/>
    <p:sldId id="382" r:id="rId31"/>
    <p:sldId id="383" r:id="rId32"/>
    <p:sldId id="384" r:id="rId33"/>
    <p:sldId id="385" r:id="rId34"/>
    <p:sldId id="268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">
          <p15:clr>
            <a:srgbClr val="A4A3A4"/>
          </p15:clr>
        </p15:guide>
        <p15:guide id="2" orient="horz" pos="2904">
          <p15:clr>
            <a:srgbClr val="A4A3A4"/>
          </p15:clr>
        </p15:guide>
        <p15:guide id="3" orient="horz" pos="774">
          <p15:clr>
            <a:srgbClr val="A4A3A4"/>
          </p15:clr>
        </p15:guide>
        <p15:guide id="4" orient="horz" pos="3111">
          <p15:clr>
            <a:srgbClr val="A4A3A4"/>
          </p15:clr>
        </p15:guide>
        <p15:guide id="5" orient="horz" pos="1288">
          <p15:clr>
            <a:srgbClr val="A4A3A4"/>
          </p15:clr>
        </p15:guide>
        <p15:guide id="6" pos="456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hui Lang" initials="YL" lastIdx="1" clrIdx="0">
    <p:extLst>
      <p:ext uri="{19B8F6BF-5375-455C-9EA6-DF929625EA0E}">
        <p15:presenceInfo xmlns:p15="http://schemas.microsoft.com/office/powerpoint/2012/main" userId="S-1-5-21-2097159071-914057618-561332275-79367" providerId="AD"/>
      </p:ext>
    </p:extLst>
  </p:cmAuthor>
  <p:cmAuthor id="2" name="Christine P'ng" initials="CP" lastIdx="45" clrIdx="1">
    <p:extLst>
      <p:ext uri="{19B8F6BF-5375-455C-9EA6-DF929625EA0E}">
        <p15:presenceInfo xmlns:p15="http://schemas.microsoft.com/office/powerpoint/2012/main" userId="S::Christine_Png@otpp.com::4f7787ba-a6f7-458f-913d-4c40bc30a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78496" autoAdjust="0"/>
  </p:normalViewPr>
  <p:slideViewPr>
    <p:cSldViewPr snapToGrid="0" snapToObjects="1" showGuides="1">
      <p:cViewPr varScale="1">
        <p:scale>
          <a:sx n="157" d="100"/>
          <a:sy n="157" d="100"/>
        </p:scale>
        <p:origin x="156" y="312"/>
      </p:cViewPr>
      <p:guideLst>
        <p:guide orient="horz" pos="395"/>
        <p:guide orient="horz" pos="2904"/>
        <p:guide orient="horz" pos="774"/>
        <p:guide orient="horz" pos="3111"/>
        <p:guide orient="horz" pos="1288"/>
        <p:guide pos="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7T10:33:55.809" idx="45">
    <p:pos x="146" y="146"/>
    <p:text>Things I'm still thinking about:
- how to include interactivity/breaks to keep people engaged?
- any areas that need further clarification?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6T10:07:25.939" idx="4">
    <p:pos x="10" y="10"/>
    <p:text>This is a key slide. If someone doesn't get this one they'll be lost for the rest of the presentation.</p:text>
    <p:extLst>
      <p:ext uri="{C676402C-5697-4E1C-873F-D02D1690AC5C}">
        <p15:threadingInfo xmlns:p15="http://schemas.microsoft.com/office/powerpoint/2012/main" timeZoneBias="240"/>
      </p:ext>
    </p:extLst>
  </p:cm>
  <p:cm authorId="2" dt="2020-08-06T10:11:02.063" idx="8">
    <p:pos x="10" y="554"/>
    <p:text>Possible voiceover: You may have heard of natural language processing (NLP). It's the field that looks at how computers understand and process human language. For example, when you ask Siri or Alexa a question, it's a natural language processing challenge to decode your question so that the computer can understand it.</p:text>
    <p:extLst>
      <p:ext uri="{C676402C-5697-4E1C-873F-D02D1690AC5C}">
        <p15:threadingInfo xmlns:p15="http://schemas.microsoft.com/office/powerpoint/2012/main" timeZoneBias="240">
          <p15:parentCm authorId="2" idx="4"/>
        </p15:threadingInfo>
      </p:ext>
    </p:extLst>
  </p:cm>
  <p:cm authorId="2" dt="2020-08-06T10:13:12.948" idx="9">
    <p:pos x="10" y="690"/>
    <p:text>There are many different techniques used in NLP, and Word Embedding is one of them. In word embedding, words or phrases are mapped to numbers.</p:text>
    <p:extLst>
      <p:ext uri="{C676402C-5697-4E1C-873F-D02D1690AC5C}">
        <p15:threadingInfo xmlns:p15="http://schemas.microsoft.com/office/powerpoint/2012/main" timeZoneBias="240">
          <p15:parentCm authorId="2" idx="4"/>
        </p15:threadingInfo>
      </p:ext>
    </p:extLst>
  </p:cm>
  <p:cm authorId="2" dt="2020-08-06T10:18:31.537" idx="10">
    <p:pos x="10" y="826"/>
    <p:text>This approach has been one of the biggest breakthroughs in natural language processing (because...?)</p:text>
    <p:extLst>
      <p:ext uri="{C676402C-5697-4E1C-873F-D02D1690AC5C}">
        <p15:threadingInfo xmlns:p15="http://schemas.microsoft.com/office/powerpoint/2012/main" timeZoneBias="240">
          <p15:parentCm authorId="2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6T15:17:55.130" idx="37">
    <p:pos x="1057" y="2192"/>
    <p:text>Unsure what this box is meant to communicate (that is different from the other bullet points)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6T11:40:04.489" idx="22">
    <p:pos x="10" y="10"/>
    <p:text>Step-through of how to read this diagram?</p:text>
    <p:extLst>
      <p:ext uri="{C676402C-5697-4E1C-873F-D02D1690AC5C}">
        <p15:threadingInfo xmlns:p15="http://schemas.microsoft.com/office/powerpoint/2012/main" timeZoneBias="240"/>
      </p:ext>
    </p:extLst>
  </p:cm>
  <p:cm authorId="2" dt="2020-08-06T13:40:14.666" idx="27">
    <p:pos x="10" y="146"/>
    <p:text>How the training works</p:text>
    <p:extLst>
      <p:ext uri="{C676402C-5697-4E1C-873F-D02D1690AC5C}">
        <p15:threadingInfo xmlns:p15="http://schemas.microsoft.com/office/powerpoint/2012/main" timeZoneBias="240">
          <p15:parentCm authorId="2" idx="22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6T16:48:05.144" idx="39">
    <p:pos x="10" y="10"/>
    <p:text>The text on this image might be too small to read in a presentation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6T16:28:31.343" idx="38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6T16:54:53.126" idx="40">
    <p:pos x="10" y="10"/>
    <p:text>Unsure if this and previous slide should be the split the way I did it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6T17:00:11.795" idx="41">
    <p:pos x="10" y="10"/>
    <p:text>I don't follow how we transition from ELMO to LSLTM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6T16:28:31.343" idx="38">
    <p:pos x="10" y="10"/>
    <p:text>ELMO doesn't get a visualization slide?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078672-1F12-5A4C-B7B4-BEC6FA1C24BF}" type="datetimeFigureOut">
              <a:rPr lang="en-US"/>
              <a:pPr>
                <a:defRPr/>
              </a:pPr>
              <a:t>04/19/2021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E056DFF-8EC4-CE49-A1F3-606E99C2D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57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88132F2-0FC5-3747-AA18-107ABF505569}" type="datetimeFigureOut">
              <a:rPr lang="en-US"/>
              <a:pPr>
                <a:defRPr/>
              </a:pPr>
              <a:t>04/19/2021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302156-15C2-0747-9B1A-94FE340CF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9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1/sequence-models-deeplearnin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3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7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14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2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03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hlinkClick r:id="rId3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hlinkClick r:id="" action="ppaction://noaction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hlinkClick r:id="" action="ppaction://noaction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9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59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9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1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99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5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13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8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Ontario_Teachers_Logo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3986212"/>
            <a:ext cx="16319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6651_PPT_Appl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36" b="32854"/>
          <a:stretch>
            <a:fillRect/>
          </a:stretch>
        </p:blipFill>
        <p:spPr bwMode="auto">
          <a:xfrm>
            <a:off x="3491880" y="1211726"/>
            <a:ext cx="5652120" cy="393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935" y="241305"/>
            <a:ext cx="5477933" cy="1371601"/>
          </a:xfrm>
        </p:spPr>
        <p:txBody>
          <a:bodyPr>
            <a:normAutofit/>
          </a:bodyPr>
          <a:lstStyle>
            <a:lvl1pPr>
              <a:defRPr sz="3500" b="1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1416056"/>
            <a:ext cx="5444067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Ontario_Teachers_Logo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3986212"/>
            <a:ext cx="16319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6651_PPT_Appl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36" b="32854"/>
          <a:stretch>
            <a:fillRect/>
          </a:stretch>
        </p:blipFill>
        <p:spPr bwMode="auto">
          <a:xfrm>
            <a:off x="3491880" y="1211726"/>
            <a:ext cx="5652120" cy="393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888" y="364671"/>
            <a:ext cx="5776912" cy="1404256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3888" y="1913846"/>
            <a:ext cx="3948112" cy="2075769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  <a:lvl3pPr marL="6350" indent="0">
              <a:buNone/>
              <a:defRPr/>
            </a:lvl3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8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A880F-8AD2-9946-B761-4890874CF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135064" y="4797029"/>
            <a:ext cx="7526337" cy="0"/>
          </a:xfrm>
          <a:prstGeom prst="line">
            <a:avLst/>
          </a:prstGeom>
          <a:ln w="6350">
            <a:solidFill>
              <a:srgbClr val="D5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12" descr="logo_apple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631135"/>
            <a:ext cx="2936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31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48" y="469902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648" y="1491458"/>
            <a:ext cx="7772400" cy="1125140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0BA3F-BEE3-E44E-A982-C41ADB6E10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135064" y="4797029"/>
            <a:ext cx="7526337" cy="0"/>
          </a:xfrm>
          <a:prstGeom prst="line">
            <a:avLst/>
          </a:prstGeom>
          <a:ln w="6350">
            <a:solidFill>
              <a:srgbClr val="D5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12" descr="logo_apple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631135"/>
            <a:ext cx="2936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0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Ontario_Teachers_Logo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3986212"/>
            <a:ext cx="16319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6651_PPT_Appl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36" b="32854"/>
          <a:stretch>
            <a:fillRect/>
          </a:stretch>
        </p:blipFill>
        <p:spPr bwMode="auto">
          <a:xfrm>
            <a:off x="3491880" y="1211726"/>
            <a:ext cx="5652120" cy="393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888" y="186928"/>
            <a:ext cx="7948612" cy="671513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3888" y="1004888"/>
            <a:ext cx="3948112" cy="2794227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  <a:lvl3pPr marL="6350" indent="0">
              <a:buNone/>
              <a:defRPr/>
            </a:lvl3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Ontario_Teachers_Logo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3986212"/>
            <a:ext cx="16319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6651_PPT_Appl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36" b="32854"/>
          <a:stretch>
            <a:fillRect/>
          </a:stretch>
        </p:blipFill>
        <p:spPr bwMode="auto">
          <a:xfrm>
            <a:off x="3491880" y="1211726"/>
            <a:ext cx="5652120" cy="393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888" y="364671"/>
            <a:ext cx="5776912" cy="1404256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3888" y="1913846"/>
            <a:ext cx="3948112" cy="2075769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  <a:lvl3pPr marL="6350" indent="0">
              <a:buNone/>
              <a:defRPr/>
            </a:lvl3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22CB-1AED-1945-90A9-F5C83014BF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135064" y="4797029"/>
            <a:ext cx="7526337" cy="0"/>
          </a:xfrm>
          <a:prstGeom prst="line">
            <a:avLst/>
          </a:prstGeom>
          <a:ln w="6350">
            <a:solidFill>
              <a:srgbClr val="D5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12" descr="logo_apple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631135"/>
            <a:ext cx="2936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29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C54B1-4CA9-2B4C-95C1-F9E6CD1D8A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135064" y="4797029"/>
            <a:ext cx="7526337" cy="0"/>
          </a:xfrm>
          <a:prstGeom prst="line">
            <a:avLst/>
          </a:prstGeom>
          <a:ln w="6350">
            <a:solidFill>
              <a:srgbClr val="D5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2" descr="logo_apple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631135"/>
            <a:ext cx="2936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5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828409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Ontario_Teachers_Logo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3986212"/>
            <a:ext cx="16319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6651_PPT_Appl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36" b="32854"/>
          <a:stretch>
            <a:fillRect/>
          </a:stretch>
        </p:blipFill>
        <p:spPr bwMode="auto">
          <a:xfrm>
            <a:off x="3491880" y="1211726"/>
            <a:ext cx="5652120" cy="393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888" y="186928"/>
            <a:ext cx="7948612" cy="671513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3888" y="1004888"/>
            <a:ext cx="3948112" cy="2794227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  <a:lvl3pPr marL="6350" indent="0">
              <a:buNone/>
              <a:defRPr/>
            </a:lvl3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3888" y="186928"/>
            <a:ext cx="7948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8" y="1004888"/>
            <a:ext cx="8229600" cy="358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1400" y="4795838"/>
            <a:ext cx="2895600" cy="227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7702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D5003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5D50F1-768D-D045-A000-512E8DA3E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8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675" r:id="rId9"/>
    <p:sldLayoutId id="2147483676" r:id="rId10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accent1"/>
          </a:solidFill>
          <a:latin typeface="+mj-lt"/>
          <a:ea typeface="ヒラギノ角ゴ Pro W3" charset="0"/>
          <a:cs typeface="ヒラギノ角ゴ Pro W3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Calibri" charset="0"/>
          <a:ea typeface="ヒラギノ角ゴ Pro W3" charset="0"/>
          <a:cs typeface="ヒラギノ角ゴ Pro W3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Calibri" charset="0"/>
          <a:ea typeface="ヒラギノ角ゴ Pro W3" charset="0"/>
          <a:cs typeface="ヒラギノ角ゴ Pro W3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Calibri" charset="0"/>
          <a:ea typeface="ヒラギノ角ゴ Pro W3" charset="0"/>
          <a:cs typeface="ヒラギノ角ゴ Pro W3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ts val="900"/>
        </a:spcAft>
        <a:buFont typeface="Arial" charset="0"/>
        <a:defRPr sz="2000" b="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0" indent="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16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23495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517525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801688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llennlp.org/elm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Cho%2C+K" TargetMode="External"/><Relationship Id="rId13" Type="http://schemas.openxmlformats.org/officeDocument/2006/relationships/hyperlink" Target="http://jalammar.github.io/illustrated-bert/" TargetMode="External"/><Relationship Id="rId3" Type="http://schemas.openxmlformats.org/officeDocument/2006/relationships/hyperlink" Target="https://arxiv.org/search/cs?searchtype=author&amp;query=Mikolov%2C+T" TargetMode="External"/><Relationship Id="rId7" Type="http://schemas.openxmlformats.org/officeDocument/2006/relationships/hyperlink" Target="https://arxiv.org/search/cs?searchtype=author&amp;query=Bahdanau%2C+D" TargetMode="External"/><Relationship Id="rId12" Type="http://schemas.openxmlformats.org/officeDocument/2006/relationships/hyperlink" Target="https://allennlp.org/elm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cs?searchtype=author&amp;query=Dean%2C+J" TargetMode="External"/><Relationship Id="rId11" Type="http://schemas.openxmlformats.org/officeDocument/2006/relationships/hyperlink" Target="https://arxiv.org/abs/1802.05365" TargetMode="External"/><Relationship Id="rId5" Type="http://schemas.openxmlformats.org/officeDocument/2006/relationships/hyperlink" Target="https://arxiv.org/search/cs?searchtype=author&amp;query=Corrado%2C+G" TargetMode="External"/><Relationship Id="rId15" Type="http://schemas.openxmlformats.org/officeDocument/2006/relationships/image" Target="../media/image30.jpeg"/><Relationship Id="rId10" Type="http://schemas.openxmlformats.org/officeDocument/2006/relationships/hyperlink" Target="https://arxiv.org/abs/1810.04805" TargetMode="External"/><Relationship Id="rId4" Type="http://schemas.openxmlformats.org/officeDocument/2006/relationships/hyperlink" Target="https://arxiv.org/search/cs?searchtype=author&amp;query=Chen%2C+K" TargetMode="External"/><Relationship Id="rId9" Type="http://schemas.openxmlformats.org/officeDocument/2006/relationships/hyperlink" Target="https://arxiv.org/search/cs?searchtype=author&amp;query=Bengio%2C+Y" TargetMode="External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kChia/word2vec_numpy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hyperlink" Target="https://github.com/DerekChia/word2vec_num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652463" y="870348"/>
            <a:ext cx="8142131" cy="1371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>
                <a:latin typeface="Calibri" charset="0"/>
              </a:rPr>
              <a:t>Visualizing Word Embeddings</a:t>
            </a:r>
            <a:br>
              <a:rPr lang="en-US" sz="3600" b="1" dirty="0">
                <a:latin typeface="Calibri" charset="0"/>
              </a:rPr>
            </a:br>
            <a:r>
              <a:rPr lang="en-US" sz="3600" b="1" dirty="0">
                <a:latin typeface="Calibri" charset="0"/>
              </a:rPr>
              <a:t>       -- </a:t>
            </a:r>
            <a:r>
              <a:rPr lang="en-US" sz="3200" b="1" dirty="0">
                <a:latin typeface="Calibri" charset="0"/>
              </a:rPr>
              <a:t>from word2vec to ELMO and BERT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560" y="2483413"/>
            <a:ext cx="5443538" cy="1314450"/>
          </a:xfrm>
        </p:spPr>
        <p:txBody>
          <a:bodyPr rtlCol="0"/>
          <a:lstStyle/>
          <a:p>
            <a:pPr eaLnBrk="1" fontAlgn="auto" hangingPunct="1"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Ting Sun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dirty="0"/>
              <a:t>Ontario Teachers’ Pension Plan for </a:t>
            </a:r>
            <a:r>
              <a:rPr lang="en-US"/>
              <a:t>HackerSix</a:t>
            </a:r>
            <a:endParaRPr lang="en-US" dirty="0">
              <a:ea typeface="+mn-ea"/>
              <a:cs typeface="+mn-cs"/>
            </a:endParaRPr>
          </a:p>
          <a:p>
            <a:pPr eaLnBrk="1" fontAlgn="auto" hangingPunct="1"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Aug 21,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cap="none" dirty="0">
                <a:cs typeface="Calibri" panose="020F0502020204030204" pitchFamily="34" charset="0"/>
              </a:rPr>
              <a:t>word2vec </a:t>
            </a:r>
            <a:r>
              <a:rPr lang="en-US" sz="2800" cap="none" dirty="0">
                <a:cs typeface="Calibri Light" panose="020F0302020204030204" pitchFamily="34" charset="0"/>
              </a:rPr>
              <a:t>Training – </a:t>
            </a:r>
            <a:r>
              <a:rPr lang="en-US" sz="2800" cap="none">
                <a:cs typeface="Calibri Light" panose="020F0302020204030204" pitchFamily="34" charset="0"/>
              </a:rPr>
              <a:t>Another Example</a:t>
            </a:r>
            <a:endParaRPr lang="en-US" sz="2800" cap="none" dirty="0">
              <a:cs typeface="Calibri Light" panose="020F03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27D25-6997-4252-96F2-65B04870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Let’s try another example </a:t>
            </a:r>
          </a:p>
          <a:p>
            <a:r>
              <a:rPr lang="en-US" b="1" dirty="0">
                <a:latin typeface="Calibri" charset="0"/>
              </a:rPr>
              <a:t>Bloomberg News: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Business Wire Globe Newswire and New York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Topic: Brexit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articles: 4700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Dictionary: 70K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200">
              <a:solidFill>
                <a:srgbClr val="D5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cap="none" dirty="0">
                <a:cs typeface="Calibri" panose="020F0502020204030204" pitchFamily="34" charset="0"/>
              </a:rPr>
              <a:t>word2vec </a:t>
            </a:r>
            <a:r>
              <a:rPr lang="en-US" sz="2800" cap="none" dirty="0">
                <a:cs typeface="Calibri Light" panose="020F0302020204030204" pitchFamily="34" charset="0"/>
              </a:rPr>
              <a:t>Training</a:t>
            </a:r>
            <a:r>
              <a:rPr lang="en-US" sz="2800" dirty="0">
                <a:cs typeface="Calibri Light" panose="020F0302020204030204" pitchFamily="34" charset="0"/>
              </a:rPr>
              <a:t> – Example 2</a:t>
            </a:r>
            <a:endParaRPr lang="en-US" sz="2800" cap="none" dirty="0">
              <a:cs typeface="Calibri Light" panose="020F03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27D25-6997-4252-96F2-65B04870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004888"/>
            <a:ext cx="4716462" cy="35897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Dense representation and placed in the same vector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Smaller embedding dimensions (equal to the size of d (typically 100 or 300))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Similar words have similar embeddings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Cbow</a:t>
            </a:r>
            <a:r>
              <a:rPr lang="en-US" sz="1800" dirty="0"/>
              <a:t>: continuous Bag of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Negative Sampling: Randomly sample a smaller number of negative 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200">
              <a:solidFill>
                <a:srgbClr val="D50032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95AB90-3E24-4E4A-B5D6-E42C8DDF5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72048"/>
              </p:ext>
            </p:extLst>
          </p:nvPr>
        </p:nvGraphicFramePr>
        <p:xfrm>
          <a:off x="5860613" y="1135452"/>
          <a:ext cx="2547223" cy="287259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83064">
                  <a:extLst>
                    <a:ext uri="{9D8B030D-6E8A-4147-A177-3AD203B41FA5}">
                      <a16:colId xmlns:a16="http://schemas.microsoft.com/office/drawing/2014/main" val="2080244110"/>
                    </a:ext>
                  </a:extLst>
                </a:gridCol>
                <a:gridCol w="1564159">
                  <a:extLst>
                    <a:ext uri="{9D8B030D-6E8A-4147-A177-3AD203B41FA5}">
                      <a16:colId xmlns:a16="http://schemas.microsoft.com/office/drawing/2014/main" val="4050346685"/>
                    </a:ext>
                  </a:extLst>
                </a:gridCol>
              </a:tblGrid>
              <a:tr h="239599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Hyper-Parameters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21703"/>
                  </a:ext>
                </a:extLst>
              </a:tr>
              <a:tr h="617075">
                <a:tc>
                  <a:txBody>
                    <a:bodyPr/>
                    <a:lstStyle/>
                    <a:p>
                      <a:r>
                        <a:rPr lang="en-US" sz="1400" dirty="0"/>
                        <a:t>Algorithm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Cbow</a:t>
                      </a:r>
                      <a:r>
                        <a:rPr lang="en-US" sz="1400" dirty="0"/>
                        <a:t> with negative sampling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97440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r>
                        <a:rPr lang="en-US" sz="1400" dirty="0"/>
                        <a:t>Window size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10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24395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r>
                        <a:rPr lang="en-US" sz="1400" dirty="0"/>
                        <a:t>Learning rate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0.025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38827"/>
                  </a:ext>
                </a:extLst>
              </a:tr>
              <a:tr h="266222">
                <a:tc>
                  <a:txBody>
                    <a:bodyPr/>
                    <a:lstStyle/>
                    <a:p>
                      <a:r>
                        <a:rPr lang="en-CA" sz="1400" dirty="0"/>
                        <a:t>min_count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174228"/>
                  </a:ext>
                </a:extLst>
              </a:tr>
              <a:tr h="266222">
                <a:tc>
                  <a:txBody>
                    <a:bodyPr/>
                    <a:lstStyle/>
                    <a:p>
                      <a:r>
                        <a:rPr lang="en-US" sz="1400" dirty="0"/>
                        <a:t>Batch size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357771"/>
                  </a:ext>
                </a:extLst>
              </a:tr>
              <a:tr h="266222">
                <a:tc>
                  <a:txBody>
                    <a:bodyPr/>
                    <a:lstStyle/>
                    <a:p>
                      <a:r>
                        <a:rPr lang="en-US" sz="1400" dirty="0"/>
                        <a:t>Iterations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4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9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cap="none" dirty="0">
                <a:cs typeface="Calibri" panose="020F0502020204030204" pitchFamily="34" charset="0"/>
              </a:rPr>
              <a:t>word2vec </a:t>
            </a:r>
            <a:r>
              <a:rPr lang="en-US" sz="2800" cap="none" dirty="0">
                <a:cs typeface="Calibri Light" panose="020F0302020204030204" pitchFamily="34" charset="0"/>
              </a:rPr>
              <a:t>Training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27D25-6997-4252-96F2-65B04870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 Trained Word Vectors partial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>
              <a:solidFill>
                <a:srgbClr val="D5003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3883E-E5BD-47D3-94E7-2BD939B8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66" y="1514294"/>
            <a:ext cx="7529868" cy="24798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9DEF40-ACB4-4BB4-BCB9-F2DEBC306F98}"/>
              </a:ext>
            </a:extLst>
          </p:cNvPr>
          <p:cNvSpPr/>
          <p:nvPr/>
        </p:nvSpPr>
        <p:spPr>
          <a:xfrm>
            <a:off x="623888" y="2298700"/>
            <a:ext cx="7896224" cy="1651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CF6EF-7FA4-4167-A4A5-49B76228AE32}"/>
              </a:ext>
            </a:extLst>
          </p:cNvPr>
          <p:cNvSpPr txBox="1"/>
          <p:nvPr/>
        </p:nvSpPr>
        <p:spPr>
          <a:xfrm>
            <a:off x="1504950" y="4216400"/>
            <a:ext cx="481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come back to the embedding of </a:t>
            </a:r>
            <a:r>
              <a:rPr lang="en-US" b="1" u="sng" dirty="0"/>
              <a:t>‘May’ </a:t>
            </a:r>
            <a:r>
              <a:rPr lang="en-US" dirty="0"/>
              <a:t>later! </a:t>
            </a:r>
          </a:p>
        </p:txBody>
      </p:sp>
    </p:spTree>
    <p:extLst>
      <p:ext uri="{BB962C8B-B14F-4D97-AF65-F5344CB8AC3E}">
        <p14:creationId xmlns:p14="http://schemas.microsoft.com/office/powerpoint/2010/main" val="194014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cap="none" dirty="0">
                <a:cs typeface="Calibri" panose="020F0502020204030204" pitchFamily="34" charset="0"/>
              </a:rPr>
              <a:t>word2vec </a:t>
            </a:r>
            <a:r>
              <a:rPr lang="en-US" sz="2800" dirty="0">
                <a:cs typeface="Calibri" panose="020F0502020204030204" pitchFamily="34" charset="0"/>
              </a:rPr>
              <a:t>2D </a:t>
            </a:r>
            <a:r>
              <a:rPr lang="en-US" sz="2800" cap="none" dirty="0">
                <a:cs typeface="Calibri Light" panose="020F0302020204030204" pitchFamily="34" charset="0"/>
              </a:rPr>
              <a:t>Visualization with TSNE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z="1200">
              <a:solidFill>
                <a:srgbClr val="D50032"/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AFC997E-C474-4DCE-AC17-641CB103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770364"/>
            <a:ext cx="5806957" cy="377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8318F2-9A60-40D9-ACA9-FF7984D46F3E}"/>
              </a:ext>
            </a:extLst>
          </p:cNvPr>
          <p:cNvSpPr txBox="1"/>
          <p:nvPr/>
        </p:nvSpPr>
        <p:spPr>
          <a:xfrm>
            <a:off x="6660995" y="4224215"/>
            <a:ext cx="1777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*_</a:t>
            </a:r>
            <a:r>
              <a:rPr lang="en-US" sz="1100" dirty="0" err="1"/>
              <a:t>Ptr</a:t>
            </a:r>
            <a:r>
              <a:rPr lang="en-US" sz="1100" dirty="0"/>
              <a:t>: pretrained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162D7-00F4-4CDE-8D6A-38E0F581042D}"/>
              </a:ext>
            </a:extLst>
          </p:cNvPr>
          <p:cNvCxnSpPr>
            <a:cxnSpLocks/>
          </p:cNvCxnSpPr>
          <p:nvPr/>
        </p:nvCxnSpPr>
        <p:spPr>
          <a:xfrm flipV="1">
            <a:off x="2572215" y="1320800"/>
            <a:ext cx="4177835" cy="1901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F7D4D8-0DD4-49E2-BD9B-B3D378D446CD}"/>
              </a:ext>
            </a:extLst>
          </p:cNvPr>
          <p:cNvCxnSpPr>
            <a:cxnSpLocks/>
          </p:cNvCxnSpPr>
          <p:nvPr/>
        </p:nvCxnSpPr>
        <p:spPr>
          <a:xfrm>
            <a:off x="6140837" y="2885962"/>
            <a:ext cx="609213" cy="250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C082CB-8C4D-460F-B491-933D06DBFD02}"/>
              </a:ext>
            </a:extLst>
          </p:cNvPr>
          <p:cNvCxnSpPr>
            <a:cxnSpLocks/>
          </p:cNvCxnSpPr>
          <p:nvPr/>
        </p:nvCxnSpPr>
        <p:spPr>
          <a:xfrm flipV="1">
            <a:off x="5511800" y="1877570"/>
            <a:ext cx="1238250" cy="33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6C2EA6-3852-4691-95DE-0CF74E4D1BA5}"/>
              </a:ext>
            </a:extLst>
          </p:cNvPr>
          <p:cNvSpPr txBox="1"/>
          <p:nvPr/>
        </p:nvSpPr>
        <p:spPr>
          <a:xfrm>
            <a:off x="6677025" y="868417"/>
            <a:ext cx="1930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/>
              <a:t>Pretrained</a:t>
            </a:r>
          </a:p>
          <a:p>
            <a:r>
              <a:rPr lang="en-US" sz="1600" dirty="0"/>
              <a:t>‘may‘ is close to might, would, could.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4D7186-998E-4FCC-B6F3-6A31DA9F9EF9}"/>
              </a:ext>
            </a:extLst>
          </p:cNvPr>
          <p:cNvSpPr txBox="1"/>
          <p:nvPr/>
        </p:nvSpPr>
        <p:spPr>
          <a:xfrm>
            <a:off x="6677025" y="1689639"/>
            <a:ext cx="218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‘exit‘ is close to withdrawal, departure.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5E001-7A0F-4689-88F2-590DDDF79787}"/>
              </a:ext>
            </a:extLst>
          </p:cNvPr>
          <p:cNvSpPr txBox="1"/>
          <p:nvPr/>
        </p:nvSpPr>
        <p:spPr>
          <a:xfrm>
            <a:off x="6677025" y="2697413"/>
            <a:ext cx="2187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/>
              <a:t>Trained</a:t>
            </a:r>
          </a:p>
          <a:p>
            <a:r>
              <a:rPr lang="en-US" sz="1600" dirty="0"/>
              <a:t>‘may’ is close to unpopular, rejection.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F70F94-D027-40E2-B0D2-DC85819AF52B}"/>
              </a:ext>
            </a:extLst>
          </p:cNvPr>
          <p:cNvSpPr txBox="1"/>
          <p:nvPr/>
        </p:nvSpPr>
        <p:spPr>
          <a:xfrm>
            <a:off x="6677026" y="3525715"/>
            <a:ext cx="225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 </a:t>
            </a:r>
            <a:r>
              <a:rPr lang="en-US" sz="1600" dirty="0">
                <a:sym typeface="Wingdings" panose="05000000000000000000" pitchFamily="2" charset="2"/>
              </a:rPr>
              <a:t>exit</a:t>
            </a:r>
            <a:r>
              <a:rPr lang="en-US" sz="1600" dirty="0"/>
              <a:t> ‘</a:t>
            </a:r>
            <a:r>
              <a:rPr lang="en-US" sz="1600" dirty="0">
                <a:sym typeface="Wingdings" panose="05000000000000000000" pitchFamily="2" charset="2"/>
              </a:rPr>
              <a:t> is close to departure, leave.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C74B41-905E-453B-AEA0-A56AE7CC3650}"/>
              </a:ext>
            </a:extLst>
          </p:cNvPr>
          <p:cNvCxnSpPr>
            <a:cxnSpLocks/>
          </p:cNvCxnSpPr>
          <p:nvPr/>
        </p:nvCxnSpPr>
        <p:spPr>
          <a:xfrm>
            <a:off x="5511800" y="1238250"/>
            <a:ext cx="1223651" cy="2465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3896-4F22-4006-9D30-D5EAD6DE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Calibri" panose="020F0502020204030204" pitchFamily="34" charset="0"/>
              </a:rPr>
              <a:t>word2vec: 3D </a:t>
            </a:r>
            <a:r>
              <a:rPr lang="en-US" sz="2800" dirty="0">
                <a:cs typeface="Calibri Light" panose="020F0302020204030204" pitchFamily="34" charset="0"/>
              </a:rPr>
              <a:t>Visualization with TensorFlow</a:t>
            </a:r>
            <a:endParaRPr lang="en-CA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BD151-77F3-42AE-A040-60035969EA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D1D0-01AB-44DF-A1B5-910385CAF1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EC686C-13C1-4283-BE38-CB569EF2D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858441"/>
            <a:ext cx="6808494" cy="358933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F31ADE-30B3-48E0-BE6C-F45CE2C2C071}"/>
              </a:ext>
            </a:extLst>
          </p:cNvPr>
          <p:cNvSpPr txBox="1"/>
          <p:nvPr/>
        </p:nvSpPr>
        <p:spPr>
          <a:xfrm>
            <a:off x="2412690" y="4518747"/>
            <a:ext cx="3562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latin typeface="Berlin Sans FB Demi" panose="020E0802020502020306" pitchFamily="34" charset="0"/>
              </a:rPr>
              <a:t>View live TB for trained (perplexity=18) and pretrained</a:t>
            </a:r>
          </a:p>
        </p:txBody>
      </p:sp>
      <p:pic>
        <p:nvPicPr>
          <p:cNvPr id="9" name="Picture 2" descr="Image result for tensorflow">
            <a:extLst>
              <a:ext uri="{FF2B5EF4-FFF2-40B4-BE49-F238E27FC236}">
                <a16:creationId xmlns:a16="http://schemas.microsoft.com/office/drawing/2014/main" id="{044D2F80-8D10-49B3-A86D-4EA8FD47E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05" y="881616"/>
            <a:ext cx="1391282" cy="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67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800" cap="none" dirty="0">
                <a:cs typeface="Calibri Light" panose="020F0302020204030204" pitchFamily="34" charset="0"/>
              </a:rPr>
              <a:t>Types of Word Embedding Approaches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5215EE5-A74F-4326-B286-AF2A5A93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Frequency Based Embedding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Prediction Based Embedding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200">
              <a:solidFill>
                <a:srgbClr val="D5003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0CE75D-F78F-458F-BB39-BB8738921FC0}"/>
              </a:ext>
            </a:extLst>
          </p:cNvPr>
          <p:cNvSpPr txBox="1"/>
          <p:nvPr/>
        </p:nvSpPr>
        <p:spPr>
          <a:xfrm>
            <a:off x="3271839" y="2672086"/>
            <a:ext cx="24003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Dynamic Embeddings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Elmo (</a:t>
            </a:r>
            <a:r>
              <a:rPr lang="en-US" dirty="0" err="1"/>
              <a:t>AllenNLP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(Google)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GPT-2 (</a:t>
            </a:r>
            <a:r>
              <a:rPr lang="en-US" dirty="0" err="1"/>
              <a:t>OpenAI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CA5AD-5C4F-4CDD-A392-F4098C4CA38E}"/>
              </a:ext>
            </a:extLst>
          </p:cNvPr>
          <p:cNvSpPr txBox="1"/>
          <p:nvPr/>
        </p:nvSpPr>
        <p:spPr>
          <a:xfrm>
            <a:off x="521495" y="2672086"/>
            <a:ext cx="240029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Static Embeddings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word2vec (Google)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Glove (Stanford)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FastText</a:t>
            </a:r>
            <a:r>
              <a:rPr lang="en-US" dirty="0"/>
              <a:t> (Facebook)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B068CA-6889-4100-B73D-E08624AD286A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721645" y="1893095"/>
            <a:ext cx="288130" cy="7789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38AFA0-DBEB-4619-8021-C65954C1EBA5}"/>
              </a:ext>
            </a:extLst>
          </p:cNvPr>
          <p:cNvCxnSpPr>
            <a:cxnSpLocks/>
          </p:cNvCxnSpPr>
          <p:nvPr/>
        </p:nvCxnSpPr>
        <p:spPr>
          <a:xfrm>
            <a:off x="2009775" y="1893095"/>
            <a:ext cx="2266481" cy="7789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9A5C8FC-9F12-4C5B-8EED-1352C85FB4BF}"/>
              </a:ext>
            </a:extLst>
          </p:cNvPr>
          <p:cNvSpPr/>
          <p:nvPr/>
        </p:nvSpPr>
        <p:spPr>
          <a:xfrm>
            <a:off x="3565922" y="2960672"/>
            <a:ext cx="1763316" cy="310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B8CF3-1A86-4B7A-9CAD-033F0968C92F}"/>
              </a:ext>
            </a:extLst>
          </p:cNvPr>
          <p:cNvSpPr txBox="1"/>
          <p:nvPr/>
        </p:nvSpPr>
        <p:spPr>
          <a:xfrm>
            <a:off x="5899801" y="2933888"/>
            <a:ext cx="305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Elmo and Bert are </a:t>
            </a:r>
          </a:p>
          <a:p>
            <a:r>
              <a:rPr lang="en-US" b="1" i="1" dirty="0"/>
              <a:t>contextual word embeddings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33731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F463-4DEE-4ED9-B633-30E543F2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Contextual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4868-6FD8-4627-B88A-B0353156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Should we be using the same word embeddings for </a:t>
            </a:r>
            <a:r>
              <a:rPr lang="en-US" sz="1800" b="1" dirty="0"/>
              <a:t>‘may’</a:t>
            </a:r>
            <a:r>
              <a:rPr lang="en-US" sz="1800" dirty="0"/>
              <a:t>?</a:t>
            </a:r>
          </a:p>
          <a:p>
            <a:r>
              <a:rPr lang="en-US" sz="1800" dirty="0" err="1"/>
              <a:t>cambridge</a:t>
            </a:r>
            <a:r>
              <a:rPr lang="en-US" sz="1800" dirty="0"/>
              <a:t> analytics announced in</a:t>
            </a:r>
            <a:r>
              <a:rPr lang="en-US" sz="1800" b="1" u="sng" dirty="0">
                <a:solidFill>
                  <a:srgbClr val="FF0000"/>
                </a:solidFill>
              </a:rPr>
              <a:t> may </a:t>
            </a:r>
            <a:r>
              <a:rPr lang="en-US" sz="1800" dirty="0"/>
              <a:t>that it was ceasing most operations and filing for bankruptcy amid…… we </a:t>
            </a:r>
            <a:r>
              <a:rPr lang="en-US" sz="1800" b="1" u="sng" dirty="0">
                <a:solidFill>
                  <a:srgbClr val="FF0000"/>
                </a:solidFill>
              </a:rPr>
              <a:t>may</a:t>
            </a:r>
            <a:r>
              <a:rPr lang="en-US" sz="1800" dirty="0"/>
              <a:t> never know whether individuals were unknowingly influenced to vote a certain way in either the </a:t>
            </a:r>
            <a:r>
              <a:rPr lang="en-US" sz="1800" dirty="0" err="1"/>
              <a:t>u.k.</a:t>
            </a:r>
            <a:r>
              <a:rPr lang="en-US" sz="1800" dirty="0"/>
              <a:t> </a:t>
            </a:r>
            <a:r>
              <a:rPr lang="en-US" sz="1800" dirty="0" err="1"/>
              <a:t>e.u.</a:t>
            </a:r>
            <a:r>
              <a:rPr lang="en-US" sz="1800" dirty="0"/>
              <a:t> referendum or the </a:t>
            </a:r>
            <a:r>
              <a:rPr lang="en-US" sz="1800" dirty="0" err="1"/>
              <a:t>u.s.</a:t>
            </a:r>
            <a:r>
              <a:rPr lang="en-US" sz="1800" dirty="0"/>
              <a:t> election campaigns, the report said… … the </a:t>
            </a:r>
            <a:r>
              <a:rPr lang="en-US" sz="1800" b="1" u="sng" dirty="0">
                <a:solidFill>
                  <a:srgbClr val="FF0000"/>
                </a:solidFill>
              </a:rPr>
              <a:t>may</a:t>
            </a:r>
            <a:r>
              <a:rPr lang="en-US" sz="1800" dirty="0"/>
              <a:t> government has sent a range of signals indicating it will take a hard line in negotiations with </a:t>
            </a:r>
            <a:r>
              <a:rPr lang="en-US" sz="1800" dirty="0" err="1"/>
              <a:t>european</a:t>
            </a:r>
            <a:r>
              <a:rPr lang="en-US" sz="1800" dirty="0"/>
              <a:t> governments over the terms of Brexit…… </a:t>
            </a:r>
          </a:p>
          <a:p>
            <a:endParaRPr lang="en-US" sz="1800" dirty="0"/>
          </a:p>
          <a:p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8E84B-061B-42A4-AE13-2CA8014918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9DE9D-BD13-4112-932E-474BFA015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56F1E-854A-40F0-AEB2-97F34DC7D611}"/>
              </a:ext>
            </a:extLst>
          </p:cNvPr>
          <p:cNvSpPr/>
          <p:nvPr/>
        </p:nvSpPr>
        <p:spPr>
          <a:xfrm>
            <a:off x="894361" y="3853908"/>
            <a:ext cx="73552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Contextual Word Embeddings for </a:t>
            </a:r>
            <a:r>
              <a:rPr lang="en-US" b="1" dirty="0">
                <a:solidFill>
                  <a:srgbClr val="0070C0"/>
                </a:solidFill>
              </a:rPr>
              <a:t>Word Sense Disambiguation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the rescue!</a:t>
            </a:r>
          </a:p>
        </p:txBody>
      </p:sp>
    </p:spTree>
    <p:extLst>
      <p:ext uri="{BB962C8B-B14F-4D97-AF65-F5344CB8AC3E}">
        <p14:creationId xmlns:p14="http://schemas.microsoft.com/office/powerpoint/2010/main" val="331141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2719-3EF7-4C6A-8DD5-F5A5CF43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ELMO Word Embeddings – Bidirectional LSTM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C78C-F9D4-430F-BF63-BF449A32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480186"/>
            <a:ext cx="4760912" cy="2657873"/>
          </a:xfrm>
        </p:spPr>
        <p:txBody>
          <a:bodyPr/>
          <a:lstStyle/>
          <a:p>
            <a:r>
              <a:rPr lang="en-US" dirty="0"/>
              <a:t>Character based, deep bi-directional language (</a:t>
            </a:r>
            <a:r>
              <a:rPr lang="en-US" dirty="0" err="1"/>
              <a:t>biLM</a:t>
            </a:r>
            <a:r>
              <a:rPr lang="en-US" dirty="0"/>
              <a:t>) contextualized word representation that models syntax and semantics characteristics of word use. </a:t>
            </a:r>
          </a:p>
          <a:p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CA" dirty="0"/>
              <a:t>*</a:t>
            </a:r>
            <a:r>
              <a:rPr lang="en-US" sz="1400" dirty="0">
                <a:hlinkClick r:id="rId2"/>
              </a:rPr>
              <a:t>https://allennlp.org/elmo</a:t>
            </a:r>
            <a:endParaRPr lang="en-CA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C7EF2-6E3C-44F6-A53C-60F06ACAE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7385-7C30-465C-A933-DC41E103E6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EE7F8103-99A6-4AE9-BBC4-6AFAF54D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808673"/>
            <a:ext cx="4265612" cy="341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60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2719-3EF7-4C6A-8DD5-F5A5CF43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ELMO Model 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C78C-F9D4-430F-BF63-BF449A32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C7EF2-6E3C-44F6-A53C-60F06ACAE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7385-7C30-465C-A933-DC41E103E6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2EF3DF-86C1-4DE6-A350-955471495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50" y="1233334"/>
            <a:ext cx="3791328" cy="2828042"/>
          </a:xfrm>
          <a:prstGeom prst="rect">
            <a:avLst/>
          </a:prstGeom>
        </p:spPr>
      </p:pic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034C986B-0685-421E-B54A-037D5D015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3082"/>
              </p:ext>
            </p:extLst>
          </p:nvPr>
        </p:nvGraphicFramePr>
        <p:xfrm>
          <a:off x="4415216" y="1313855"/>
          <a:ext cx="4510546" cy="2667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4609">
                  <a:extLst>
                    <a:ext uri="{9D8B030D-6E8A-4147-A177-3AD203B41FA5}">
                      <a16:colId xmlns:a16="http://schemas.microsoft.com/office/drawing/2014/main" val="2889943682"/>
                    </a:ext>
                  </a:extLst>
                </a:gridCol>
                <a:gridCol w="2275937">
                  <a:extLst>
                    <a:ext uri="{9D8B030D-6E8A-4147-A177-3AD203B41FA5}">
                      <a16:colId xmlns:a16="http://schemas.microsoft.com/office/drawing/2014/main" val="1458571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Layer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Tensor Shape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37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en-US" sz="1200" dirty="0" err="1"/>
                        <a:t>word_emb</a:t>
                      </a:r>
                      <a:r>
                        <a:rPr lang="en-US" altLang="en-US" sz="1200" dirty="0"/>
                        <a:t> - character-based word representations 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/>
                        <a:t>[</a:t>
                      </a:r>
                      <a:r>
                        <a:rPr lang="en-US" altLang="en-US" sz="1200" dirty="0" err="1"/>
                        <a:t>batch_size</a:t>
                      </a:r>
                      <a:r>
                        <a:rPr lang="en-US" altLang="en-US" sz="1200" dirty="0"/>
                        <a:t>, </a:t>
                      </a:r>
                      <a:r>
                        <a:rPr lang="en-US" altLang="en-US" sz="1200" dirty="0" err="1"/>
                        <a:t>max_length</a:t>
                      </a:r>
                      <a:r>
                        <a:rPr lang="en-US" altLang="en-US" sz="1200" dirty="0"/>
                        <a:t>, 512]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2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200" dirty="0"/>
                        <a:t>lstm_outputs1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200" dirty="0"/>
                        <a:t>[</a:t>
                      </a:r>
                      <a:r>
                        <a:rPr lang="en-US" altLang="en-US" sz="1200" dirty="0" err="1"/>
                        <a:t>batch_size</a:t>
                      </a:r>
                      <a:r>
                        <a:rPr lang="en-US" altLang="en-US" sz="1200" dirty="0"/>
                        <a:t>, </a:t>
                      </a:r>
                      <a:r>
                        <a:rPr lang="en-US" altLang="en-US" sz="1200" dirty="0" err="1"/>
                        <a:t>max_length</a:t>
                      </a:r>
                      <a:r>
                        <a:rPr lang="en-US" altLang="en-US" sz="1200" dirty="0"/>
                        <a:t>, 1024]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0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200" dirty="0"/>
                        <a:t>lstm_outputs2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200" dirty="0"/>
                        <a:t>[</a:t>
                      </a:r>
                      <a:r>
                        <a:rPr lang="en-US" altLang="en-US" sz="1200" dirty="0" err="1"/>
                        <a:t>batch_size</a:t>
                      </a:r>
                      <a:r>
                        <a:rPr lang="en-US" altLang="en-US" sz="1200" dirty="0"/>
                        <a:t>, </a:t>
                      </a:r>
                      <a:r>
                        <a:rPr lang="en-US" altLang="en-US" sz="1200" dirty="0" err="1"/>
                        <a:t>max_length</a:t>
                      </a:r>
                      <a:r>
                        <a:rPr lang="en-US" altLang="en-US" sz="1200" dirty="0"/>
                        <a:t>, 1024].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1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Elmo-</a:t>
                      </a:r>
                      <a:r>
                        <a:rPr lang="en-US" sz="1200" kern="1200" dirty="0">
                          <a:effectLst/>
                        </a:rPr>
                        <a:t>weighted sum of the 3 layers, where the weights are trainable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[</a:t>
                      </a:r>
                      <a:r>
                        <a:rPr lang="en-US" sz="1200" kern="1200" dirty="0" err="1">
                          <a:effectLst/>
                        </a:rPr>
                        <a:t>batch_size</a:t>
                      </a:r>
                      <a:r>
                        <a:rPr lang="en-US" sz="1200" kern="1200" dirty="0">
                          <a:effectLst/>
                        </a:rPr>
                        <a:t>, </a:t>
                      </a:r>
                      <a:r>
                        <a:rPr lang="en-US" sz="1200" kern="1200" dirty="0" err="1">
                          <a:effectLst/>
                        </a:rPr>
                        <a:t>max_length</a:t>
                      </a:r>
                      <a:r>
                        <a:rPr lang="en-US" sz="1200" kern="1200" dirty="0">
                          <a:effectLst/>
                        </a:rPr>
                        <a:t>, 1024]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8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Final - </a:t>
                      </a:r>
                      <a:r>
                        <a:rPr lang="en-US" sz="1200" kern="1200" dirty="0">
                          <a:effectLst/>
                        </a:rPr>
                        <a:t>fixed mean-pooling of all contextualized word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[</a:t>
                      </a:r>
                      <a:r>
                        <a:rPr lang="en-US" sz="1200" kern="1200" dirty="0" err="1">
                          <a:effectLst/>
                        </a:rPr>
                        <a:t>batch_size</a:t>
                      </a:r>
                      <a:r>
                        <a:rPr lang="en-US" sz="1200" kern="1200" dirty="0">
                          <a:effectLst/>
                        </a:rPr>
                        <a:t>, 1024]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8425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A8FB0D9-BA0C-46C4-902D-B63706BD9CF8}"/>
              </a:ext>
            </a:extLst>
          </p:cNvPr>
          <p:cNvSpPr/>
          <p:nvPr/>
        </p:nvSpPr>
        <p:spPr>
          <a:xfrm>
            <a:off x="6731000" y="2889250"/>
            <a:ext cx="2032000" cy="35560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3B5722A-32B3-43B7-8B84-790BFBDC517D}"/>
              </a:ext>
            </a:extLst>
          </p:cNvPr>
          <p:cNvCxnSpPr>
            <a:cxnSpLocks/>
          </p:cNvCxnSpPr>
          <p:nvPr/>
        </p:nvCxnSpPr>
        <p:spPr>
          <a:xfrm rot="5400000">
            <a:off x="7616825" y="3543697"/>
            <a:ext cx="1092200" cy="40005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3E4967-670E-4A0A-A1E1-53BA19BEB81A}"/>
              </a:ext>
            </a:extLst>
          </p:cNvPr>
          <p:cNvSpPr txBox="1"/>
          <p:nvPr/>
        </p:nvSpPr>
        <p:spPr>
          <a:xfrm>
            <a:off x="6584950" y="4222750"/>
            <a:ext cx="230467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layer is the one we USE!</a:t>
            </a:r>
          </a:p>
        </p:txBody>
      </p:sp>
    </p:spTree>
    <p:extLst>
      <p:ext uri="{BB962C8B-B14F-4D97-AF65-F5344CB8AC3E}">
        <p14:creationId xmlns:p14="http://schemas.microsoft.com/office/powerpoint/2010/main" val="362124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DA57-D85B-45C8-B296-2F432120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ELMO Embeddings from Bloomberg News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DC4C-3349-4F5E-8627-73F6C26B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Cleaning: remove html tags, Remove some stop words, emails, weblink.. Lemmatization, ..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Spacy: sentence &amp; word tokenizer   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remove articles with 150 sentences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 sentences with  length &gt;50 or &lt;10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Selected 800 sentences for visualization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3D476-F74F-4CDC-82DB-2BD1DF0774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6E33E-8065-40B9-A4B4-FB8CA03672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1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800" cap="none" dirty="0"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CB2C-56CF-481C-B017-8184758E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Word Embedding?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Word Embedding Algorithms: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word2vec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Elmo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Bert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of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>
              <a:solidFill>
                <a:srgbClr val="D5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6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DA57-D85B-45C8-B296-2F432120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ELMO Embeddings from Bloomberg News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3D476-F74F-4CDC-82DB-2BD1DF0774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6E33E-8065-40B9-A4B4-FB8CA03672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5E3148A6-4A3F-4669-9376-9CEA83B1A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44" y="1191639"/>
            <a:ext cx="7464972" cy="33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9DBEFF-422C-41D1-A17C-ADAED5118125}"/>
              </a:ext>
            </a:extLst>
          </p:cNvPr>
          <p:cNvSpPr/>
          <p:nvPr/>
        </p:nvSpPr>
        <p:spPr>
          <a:xfrm>
            <a:off x="5912890" y="1816951"/>
            <a:ext cx="330747" cy="165182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991A4D-5BFB-43AF-A288-2F481DB8093F}"/>
              </a:ext>
            </a:extLst>
          </p:cNvPr>
          <p:cNvSpPr/>
          <p:nvPr/>
        </p:nvSpPr>
        <p:spPr>
          <a:xfrm>
            <a:off x="4048289" y="2311622"/>
            <a:ext cx="330747" cy="240395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B4AB37-234A-477C-BF3A-63A1A149FCDE}"/>
              </a:ext>
            </a:extLst>
          </p:cNvPr>
          <p:cNvSpPr/>
          <p:nvPr/>
        </p:nvSpPr>
        <p:spPr>
          <a:xfrm>
            <a:off x="3780767" y="2805845"/>
            <a:ext cx="330747" cy="240395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8CB2F7-2CD5-4354-AF4A-930538F1BC46}"/>
              </a:ext>
            </a:extLst>
          </p:cNvPr>
          <p:cNvSpPr/>
          <p:nvPr/>
        </p:nvSpPr>
        <p:spPr>
          <a:xfrm>
            <a:off x="1979392" y="3563640"/>
            <a:ext cx="330747" cy="240395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D3C95-C648-431C-8D72-ED123DD1F688}"/>
              </a:ext>
            </a:extLst>
          </p:cNvPr>
          <p:cNvSpPr/>
          <p:nvPr/>
        </p:nvSpPr>
        <p:spPr>
          <a:xfrm>
            <a:off x="1095374" y="4053948"/>
            <a:ext cx="330747" cy="240395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Limitations of LSTM (Long Short Term Memory)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CFE61-E80D-493E-A94C-295493A9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004888"/>
            <a:ext cx="4636175" cy="3589735"/>
          </a:xfrm>
        </p:spPr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sng" dirty="0"/>
              <a:t>Elmo is based on LSTM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Difficult to train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Very long gradient path -- LSTM on 100-word doc has gradients like 100-layer neural network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Must be computed in a series by token, can not execute in parallel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Transfer learning never really worked paralleled computation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RELU activation function works better than sigmoid and Tanh activations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200">
              <a:solidFill>
                <a:srgbClr val="D5003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F0B135-3E53-4713-9063-ED9830D8C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30" y="803673"/>
            <a:ext cx="3615982" cy="994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AE7DA9-EF13-4AEB-81C0-327244BFF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993" y="2401756"/>
            <a:ext cx="3359619" cy="2365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1B9FA4-A8E4-4AE9-8328-B8EC32415F2A}"/>
              </a:ext>
            </a:extLst>
          </p:cNvPr>
          <p:cNvSpPr txBox="1"/>
          <p:nvPr/>
        </p:nvSpPr>
        <p:spPr>
          <a:xfrm>
            <a:off x="5753100" y="2168406"/>
            <a:ext cx="250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81430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800" cap="none" dirty="0">
                <a:cs typeface="Calibri Light" panose="020F0302020204030204" pitchFamily="34" charset="0"/>
              </a:rPr>
              <a:t>Types of Word Embedding Approaches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5215EE5-A74F-4326-B286-AF2A5A93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Frequency Based Embedding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Prediction Based Embedding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z="1200">
              <a:solidFill>
                <a:srgbClr val="D5003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0CE75D-F78F-458F-BB39-BB8738921FC0}"/>
              </a:ext>
            </a:extLst>
          </p:cNvPr>
          <p:cNvSpPr txBox="1"/>
          <p:nvPr/>
        </p:nvSpPr>
        <p:spPr>
          <a:xfrm>
            <a:off x="3271839" y="2672086"/>
            <a:ext cx="24003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Dynamic Embeddings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Elmo (</a:t>
            </a:r>
            <a:r>
              <a:rPr lang="en-US" dirty="0" err="1"/>
              <a:t>AllenNLP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(Google)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GPT-2 (</a:t>
            </a:r>
            <a:r>
              <a:rPr lang="en-US" dirty="0" err="1"/>
              <a:t>OpenAI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CA5AD-5C4F-4CDD-A392-F4098C4CA38E}"/>
              </a:ext>
            </a:extLst>
          </p:cNvPr>
          <p:cNvSpPr txBox="1"/>
          <p:nvPr/>
        </p:nvSpPr>
        <p:spPr>
          <a:xfrm>
            <a:off x="521495" y="2672086"/>
            <a:ext cx="240029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Static Embeddings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word2vec (Google)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Glove (Stanford)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FastText</a:t>
            </a:r>
            <a:r>
              <a:rPr lang="en-US" dirty="0"/>
              <a:t> (Facebook)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B068CA-6889-4100-B73D-E08624AD286A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721645" y="1893095"/>
            <a:ext cx="288130" cy="7789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38AFA0-DBEB-4619-8021-C65954C1EBA5}"/>
              </a:ext>
            </a:extLst>
          </p:cNvPr>
          <p:cNvCxnSpPr>
            <a:cxnSpLocks/>
          </p:cNvCxnSpPr>
          <p:nvPr/>
        </p:nvCxnSpPr>
        <p:spPr>
          <a:xfrm>
            <a:off x="2009775" y="1893095"/>
            <a:ext cx="2266481" cy="7789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6E4DE4-3285-40ED-BCB8-C77C9ACA2538}"/>
              </a:ext>
            </a:extLst>
          </p:cNvPr>
          <p:cNvSpPr/>
          <p:nvPr/>
        </p:nvSpPr>
        <p:spPr>
          <a:xfrm>
            <a:off x="3565922" y="3269856"/>
            <a:ext cx="1763316" cy="310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85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429A-8E5F-4869-A04E-96BF7415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BERT – Encoder and Decoder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ADC0-02CA-4078-84C0-A574E86A6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 is a network topology for implementing an encoder-decoder flow using fully connected networks based on attention.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Neural network Encoder and Decoder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Attention based model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Masked Language Model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Bidirectional/No-directional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69E1F-05ED-427F-B56E-904B705CB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A8171-D4C8-4761-9809-0DAB1022B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2" descr="Image result for bert">
            <a:extLst>
              <a:ext uri="{FF2B5EF4-FFF2-40B4-BE49-F238E27FC236}">
                <a16:creationId xmlns:a16="http://schemas.microsoft.com/office/drawing/2014/main" id="{4D3D280A-3423-45E4-B504-AA9B6D02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913" y="257910"/>
            <a:ext cx="1201062" cy="60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7F9E0-B3E3-45BD-947A-EA4C0F09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162" y="1757304"/>
            <a:ext cx="3563864" cy="2381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C3F5A2-1864-4557-8A4A-E30D54DCD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8" y="3342060"/>
            <a:ext cx="4374300" cy="942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E448AA-59D2-4BC7-9DE3-73D20821530B}"/>
              </a:ext>
            </a:extLst>
          </p:cNvPr>
          <p:cNvSpPr/>
          <p:nvPr/>
        </p:nvSpPr>
        <p:spPr>
          <a:xfrm>
            <a:off x="525038" y="431161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* Total parameters are 110M and 240M. Pretrained 12-layer uncased BERT is used</a:t>
            </a:r>
          </a:p>
        </p:txBody>
      </p:sp>
    </p:spTree>
    <p:extLst>
      <p:ext uri="{BB962C8B-B14F-4D97-AF65-F5344CB8AC3E}">
        <p14:creationId xmlns:p14="http://schemas.microsoft.com/office/powerpoint/2010/main" val="32731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BERT – Attention Explained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82BC4D-4DEF-4FEB-988F-08C33D01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aims to encode a word based on all other words in the sequence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Attention Mechanism: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Attention is all you need!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(Machine Translation)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Example from Geoffrey Hinton: 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200">
              <a:solidFill>
                <a:srgbClr val="D5003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03147-1FA0-45D8-BCD0-180B7C43F506}"/>
              </a:ext>
            </a:extLst>
          </p:cNvPr>
          <p:cNvSpPr txBox="1"/>
          <p:nvPr/>
        </p:nvSpPr>
        <p:spPr>
          <a:xfrm>
            <a:off x="4045738" y="2332195"/>
            <a:ext cx="507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</a:rPr>
              <a:t>gift</a:t>
            </a:r>
            <a:r>
              <a:rPr lang="en-US" dirty="0">
                <a:solidFill>
                  <a:srgbClr val="000000"/>
                </a:solidFill>
              </a:rPr>
              <a:t> can’t fit the </a:t>
            </a:r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</a:rPr>
              <a:t>box</a:t>
            </a:r>
            <a:r>
              <a:rPr lang="en-US" dirty="0">
                <a:solidFill>
                  <a:srgbClr val="000000"/>
                </a:solidFill>
              </a:rPr>
              <a:t>, because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</a:rPr>
              <a:t>it</a:t>
            </a:r>
            <a:r>
              <a:rPr lang="en-US" dirty="0">
                <a:solidFill>
                  <a:srgbClr val="000000"/>
                </a:solidFill>
              </a:rPr>
              <a:t> is too large.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12E21-07C0-4F12-A983-DCCEAC072A06}"/>
              </a:ext>
            </a:extLst>
          </p:cNvPr>
          <p:cNvSpPr txBox="1"/>
          <p:nvPr/>
        </p:nvSpPr>
        <p:spPr>
          <a:xfrm>
            <a:off x="4023988" y="3636492"/>
            <a:ext cx="497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</a:rPr>
              <a:t>gift</a:t>
            </a:r>
            <a:r>
              <a:rPr lang="en-US" dirty="0">
                <a:solidFill>
                  <a:srgbClr val="000000"/>
                </a:solidFill>
              </a:rPr>
              <a:t> can’t fit the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</a:rPr>
              <a:t>box,</a:t>
            </a:r>
            <a:r>
              <a:rPr lang="en-US" dirty="0">
                <a:solidFill>
                  <a:srgbClr val="000000"/>
                </a:solidFill>
              </a:rPr>
              <a:t> because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</a:rPr>
              <a:t>it</a:t>
            </a:r>
            <a:r>
              <a:rPr lang="en-US" dirty="0">
                <a:solidFill>
                  <a:srgbClr val="000000"/>
                </a:solidFill>
              </a:rPr>
              <a:t> is too small.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2C3F9BCA-2739-4EBD-8401-8A033638DFD1}"/>
              </a:ext>
            </a:extLst>
          </p:cNvPr>
          <p:cNvSpPr/>
          <p:nvPr/>
        </p:nvSpPr>
        <p:spPr>
          <a:xfrm>
            <a:off x="6191673" y="1741622"/>
            <a:ext cx="1119352" cy="579770"/>
          </a:xfrm>
          <a:prstGeom prst="curved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E793C4B5-705F-4EAA-AEDD-08A3EACDFC10}"/>
              </a:ext>
            </a:extLst>
          </p:cNvPr>
          <p:cNvSpPr/>
          <p:nvPr/>
        </p:nvSpPr>
        <p:spPr>
          <a:xfrm>
            <a:off x="4594247" y="3097993"/>
            <a:ext cx="2864069" cy="579770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034BB251-05BC-491C-B9C0-5C0560DDCAAA}"/>
              </a:ext>
            </a:extLst>
          </p:cNvPr>
          <p:cNvSpPr/>
          <p:nvPr/>
        </p:nvSpPr>
        <p:spPr>
          <a:xfrm>
            <a:off x="6123482" y="3091979"/>
            <a:ext cx="1277027" cy="579770"/>
          </a:xfrm>
          <a:prstGeom prst="curvedDown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21F7B1B-27F3-45E4-932E-EEAB8BBF6905}"/>
              </a:ext>
            </a:extLst>
          </p:cNvPr>
          <p:cNvSpPr/>
          <p:nvPr/>
        </p:nvSpPr>
        <p:spPr>
          <a:xfrm>
            <a:off x="4638766" y="1669452"/>
            <a:ext cx="2861770" cy="65194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7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/>
      <p:bldP spid="8" grpId="0"/>
      <p:bldP spid="16" grpId="0" animBg="1"/>
      <p:bldP spid="22" grpId="0" animBg="1"/>
      <p:bldP spid="2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9B4D-6BB0-4522-A2AB-43281324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BERT – Masked Language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25D3-C63A-448C-BE1E-30E8B18B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2373376"/>
            <a:ext cx="8229600" cy="2393888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Tokenization</a:t>
            </a:r>
            <a:r>
              <a:rPr lang="en-US" sz="1800" dirty="0"/>
              <a:t> is the task of chopping it up into pieces, called </a:t>
            </a:r>
            <a:r>
              <a:rPr lang="en-US" sz="1800" i="1" dirty="0"/>
              <a:t>tokens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Using </a:t>
            </a:r>
            <a:r>
              <a:rPr lang="en-US" sz="1800" b="1" dirty="0" err="1"/>
              <a:t>wordpieces</a:t>
            </a:r>
            <a:r>
              <a:rPr lang="en-US" sz="1800" dirty="0"/>
              <a:t> (e.g. playing -&gt; play + ##</a:t>
            </a:r>
            <a:r>
              <a:rPr lang="en-US" sz="1800" dirty="0" err="1"/>
              <a:t>ing</a:t>
            </a:r>
            <a:r>
              <a:rPr lang="en-US" sz="1800" dirty="0"/>
              <a:t>) instead of words</a:t>
            </a:r>
            <a:endParaRPr lang="en-US" sz="1800" i="1" dirty="0"/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Token embedding</a:t>
            </a:r>
            <a:r>
              <a:rPr lang="en-US" sz="1800" dirty="0"/>
              <a:t> is the task of get the embedding (i.e. a vector of real numbers) for each word in the sequence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Positional encoding: </a:t>
            </a:r>
            <a:r>
              <a:rPr lang="en-US" sz="1800" dirty="0"/>
              <a:t>encode positions in the sequence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Segment embedding</a:t>
            </a:r>
            <a:r>
              <a:rPr lang="en-US" sz="1800" dirty="0"/>
              <a:t>: segment ID. Original </a:t>
            </a:r>
            <a:r>
              <a:rPr lang="en-US" sz="1800" dirty="0" err="1"/>
              <a:t>bert</a:t>
            </a:r>
            <a:r>
              <a:rPr lang="en-US" sz="1800" dirty="0"/>
              <a:t> is trained on sentence pair.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E9E27-F196-4DA2-A8A1-8F4F5D3693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3EF6B-9B37-438B-9720-343D98CA68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681787-A820-4CE4-AFF7-83237812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944760"/>
            <a:ext cx="4747260" cy="142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17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9B4D-6BB0-4522-A2AB-43281324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BERT – Masked Language Model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E9E27-F196-4DA2-A8A1-8F4F5D3693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3EF6B-9B37-438B-9720-343D98CA68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B09A7E-7E82-4368-91E6-E82D1A05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of preprocessed tokens:</a:t>
            </a:r>
          </a:p>
          <a:p>
            <a:r>
              <a:rPr lang="en-US" altLang="en-US" sz="1800" dirty="0"/>
              <a:t>[CLS] </a:t>
            </a:r>
            <a:r>
              <a:rPr lang="en-US" altLang="en-US" sz="1800" dirty="0" err="1"/>
              <a:t>mrs</a:t>
            </a:r>
            <a:r>
              <a:rPr lang="en-US" altLang="en-US" sz="1800" dirty="0"/>
              <a:t> may promised not to position shaky thoughts turning to successor might behave particularly pro </a:t>
            </a:r>
            <a:r>
              <a:rPr lang="en-US" altLang="en-US" sz="1800" b="1" dirty="0"/>
              <a:t>##</a:t>
            </a:r>
            <a:r>
              <a:rPr lang="en-US" altLang="en-US" sz="1800" b="1" dirty="0" err="1"/>
              <a:t>bre</a:t>
            </a:r>
            <a:r>
              <a:rPr lang="en-US" altLang="en-US" sz="1800" b="1" dirty="0"/>
              <a:t> ##xi ##t </a:t>
            </a:r>
            <a:r>
              <a:rPr lang="en-US" altLang="en-US" sz="1800" dirty="0"/>
              <a:t>hard </a:t>
            </a:r>
            <a:r>
              <a:rPr lang="en-US" altLang="en-US" sz="1800" b="1" dirty="0"/>
              <a:t>##liner </a:t>
            </a:r>
            <a:r>
              <a:rPr lang="en-US" altLang="en-US" sz="1800" dirty="0"/>
              <a:t>like </a:t>
            </a:r>
            <a:r>
              <a:rPr lang="en-US" altLang="en-US" sz="1800" dirty="0" err="1"/>
              <a:t>boris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johnson</a:t>
            </a:r>
            <a:r>
              <a:rPr lang="en-US" altLang="en-US" sz="1800" dirty="0"/>
              <a:t> the former foreign secretary [SEP]</a:t>
            </a:r>
          </a:p>
          <a:p>
            <a:endParaRPr lang="en-US" altLang="en-US" sz="1800" dirty="0"/>
          </a:p>
          <a:p>
            <a:r>
              <a:rPr lang="en-US" sz="1800" dirty="0"/>
              <a:t>['[CLS]', 'the', '</a:t>
            </a:r>
            <a:r>
              <a:rPr lang="en-US" sz="1800" dirty="0" err="1"/>
              <a:t>nik</a:t>
            </a:r>
            <a:r>
              <a:rPr lang="en-US" sz="1800" dirty="0"/>
              <a:t>', '##</a:t>
            </a:r>
            <a:r>
              <a:rPr lang="en-US" sz="1800" dirty="0" err="1"/>
              <a:t>kei</a:t>
            </a:r>
            <a:r>
              <a:rPr lang="en-US" sz="1800" dirty="0"/>
              <a:t>', 'flu', </a:t>
            </a:r>
            <a:r>
              <a:rPr lang="en-US" sz="1800" b="1" dirty="0"/>
              <a:t>'##</a:t>
            </a:r>
            <a:r>
              <a:rPr lang="en-US" sz="1800" b="1" dirty="0" err="1"/>
              <a:t>ctuated</a:t>
            </a:r>
            <a:r>
              <a:rPr lang="en-US" sz="1800" dirty="0"/>
              <a:t>', 'wildly', 'since', 'the', '</a:t>
            </a:r>
            <a:r>
              <a:rPr lang="en-US" sz="1800" dirty="0" err="1"/>
              <a:t>br</a:t>
            </a:r>
            <a:r>
              <a:rPr lang="en-US" sz="1800" dirty="0"/>
              <a:t>', '##ex', '##it', 'vote', '–', 'plunging', 'almost', '#', 'percent', '</a:t>
            </a:r>
            <a:r>
              <a:rPr lang="en-US" sz="1800" dirty="0" err="1"/>
              <a:t>friday</a:t>
            </a:r>
            <a:r>
              <a:rPr lang="en-US" sz="1800" dirty="0"/>
              <a:t>', 'and', 'rebound', '##</a:t>
            </a:r>
            <a:r>
              <a:rPr lang="en-US" sz="1800" dirty="0" err="1"/>
              <a:t>ing</a:t>
            </a:r>
            <a:r>
              <a:rPr lang="en-US" sz="1800" dirty="0"/>
              <a:t>', '#', 'percent', '</a:t>
            </a:r>
            <a:r>
              <a:rPr lang="en-US" sz="1800" dirty="0" err="1"/>
              <a:t>monday</a:t>
            </a:r>
            <a:r>
              <a:rPr lang="en-US" sz="1800" dirty="0"/>
              <a:t>','[SEP]']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240573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372F-266F-4BE4-B623-1D7AD391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Embeddings from Bloomberg News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152E2-FBC6-4B88-9792-31F0F92691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79F34-8DCB-44F5-B025-40DC8D51E4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31AA98C-AD71-4DA8-9D9D-5B916FD6D0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83841"/>
            <a:ext cx="8229600" cy="34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23706C-8A60-4026-9D28-A2B24AD2D42F}"/>
              </a:ext>
            </a:extLst>
          </p:cNvPr>
          <p:cNvSpPr/>
          <p:nvPr/>
        </p:nvSpPr>
        <p:spPr>
          <a:xfrm>
            <a:off x="2116959" y="883841"/>
            <a:ext cx="600841" cy="204888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7722EF-9D0F-4D25-BF7A-6AFE5EFC3933}"/>
              </a:ext>
            </a:extLst>
          </p:cNvPr>
          <p:cNvSpPr/>
          <p:nvPr/>
        </p:nvSpPr>
        <p:spPr>
          <a:xfrm>
            <a:off x="2417379" y="1216415"/>
            <a:ext cx="300421" cy="204888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16B1D-353D-4415-AC1A-CC4DCE1918B6}"/>
              </a:ext>
            </a:extLst>
          </p:cNvPr>
          <p:cNvSpPr/>
          <p:nvPr/>
        </p:nvSpPr>
        <p:spPr>
          <a:xfrm>
            <a:off x="1504950" y="3503921"/>
            <a:ext cx="690836" cy="240624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63F7A-9685-43BA-BCCB-2C487C2DF738}"/>
              </a:ext>
            </a:extLst>
          </p:cNvPr>
          <p:cNvSpPr/>
          <p:nvPr/>
        </p:nvSpPr>
        <p:spPr>
          <a:xfrm>
            <a:off x="5982466" y="1412329"/>
            <a:ext cx="501869" cy="197809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46EE5-B96B-4AC6-9ED9-680B28B608DD}"/>
              </a:ext>
            </a:extLst>
          </p:cNvPr>
          <p:cNvSpPr/>
          <p:nvPr/>
        </p:nvSpPr>
        <p:spPr>
          <a:xfrm>
            <a:off x="5280615" y="1652953"/>
            <a:ext cx="440735" cy="194897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107C3-A9BE-4750-82E4-A8B544D94B52}"/>
              </a:ext>
            </a:extLst>
          </p:cNvPr>
          <p:cNvSpPr/>
          <p:nvPr/>
        </p:nvSpPr>
        <p:spPr>
          <a:xfrm>
            <a:off x="2954265" y="1358135"/>
            <a:ext cx="252485" cy="197809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55DCA-3D5C-4FD9-A3BB-FB9D8DA9B49E}"/>
              </a:ext>
            </a:extLst>
          </p:cNvPr>
          <p:cNvSpPr/>
          <p:nvPr/>
        </p:nvSpPr>
        <p:spPr>
          <a:xfrm>
            <a:off x="1955472" y="4523428"/>
            <a:ext cx="55664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*</a:t>
            </a:r>
            <a:r>
              <a:rPr lang="en-US" sz="1000" dirty="0" err="1"/>
              <a:t>Tensorflow</a:t>
            </a:r>
            <a:r>
              <a:rPr lang="en-US" sz="1000" dirty="0"/>
              <a:t> hub allows us to </a:t>
            </a:r>
            <a:r>
              <a:rPr lang="en-US" sz="1000" dirty="0">
                <a:ea typeface="ヒラギノ角ゴ Pro W3" charset="0"/>
                <a:cs typeface="ヒラギノ角ゴ Pro W3" charset="0"/>
              </a:rPr>
              <a:t>prototype NLP model using state of the art BERT embeddings in </a:t>
            </a:r>
            <a:r>
              <a:rPr lang="en-US" sz="1000" dirty="0" err="1">
                <a:ea typeface="ヒラギノ角ゴ Pro W3" charset="0"/>
                <a:cs typeface="ヒラギノ角ゴ Pro W3" charset="0"/>
              </a:rPr>
              <a:t>Keras</a:t>
            </a:r>
            <a:r>
              <a:rPr lang="en-US" sz="1000" dirty="0">
                <a:ea typeface="ヒラギノ角ゴ Pro W3" charset="0"/>
                <a:cs typeface="ヒラギノ角ゴ Pro W3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602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AE69-265C-4B5B-9CA5-CE017723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BERT: 3D </a:t>
            </a:r>
            <a:r>
              <a:rPr lang="en-US" dirty="0">
                <a:cs typeface="Calibri Light" panose="020F0302020204030204" pitchFamily="34" charset="0"/>
              </a:rPr>
              <a:t>Visualization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BEE5E-5835-46DA-A783-561A36512F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C4164-440B-483B-9846-0C99EA8853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27DC8A-FC67-4825-AE54-C35C591FB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267" y="858441"/>
            <a:ext cx="7140841" cy="35893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EE6F9C-5081-445F-9DC4-E25A05B342B6}"/>
              </a:ext>
            </a:extLst>
          </p:cNvPr>
          <p:cNvSpPr/>
          <p:nvPr/>
        </p:nvSpPr>
        <p:spPr>
          <a:xfrm>
            <a:off x="3484721" y="4518839"/>
            <a:ext cx="2507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View live Bert Pretrained TSNE in 3D</a:t>
            </a:r>
          </a:p>
        </p:txBody>
      </p:sp>
    </p:spTree>
    <p:extLst>
      <p:ext uri="{BB962C8B-B14F-4D97-AF65-F5344CB8AC3E}">
        <p14:creationId xmlns:p14="http://schemas.microsoft.com/office/powerpoint/2010/main" val="1218792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A0F4-DD0C-44AD-B452-D2DF2111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word2vec, ELMO and BERT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1ADA4-BCEC-40B3-89A0-039759B2DC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26FDD-E7B2-4236-87B3-A2493CA89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50077CE4-3CAB-4D52-B33C-85557684A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716949"/>
              </p:ext>
            </p:extLst>
          </p:nvPr>
        </p:nvGraphicFramePr>
        <p:xfrm>
          <a:off x="623888" y="875421"/>
          <a:ext cx="4149216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94736">
                  <a:extLst>
                    <a:ext uri="{9D8B030D-6E8A-4147-A177-3AD203B41FA5}">
                      <a16:colId xmlns:a16="http://schemas.microsoft.com/office/drawing/2014/main" val="64807876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768637240"/>
                    </a:ext>
                  </a:extLst>
                </a:gridCol>
              </a:tblGrid>
              <a:tr h="240166">
                <a:tc>
                  <a:txBody>
                    <a:bodyPr/>
                    <a:lstStyle/>
                    <a:p>
                      <a:r>
                        <a:rPr lang="en-US" sz="1200" dirty="0"/>
                        <a:t>Pretrained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Word2Vec</a:t>
                      </a:r>
                      <a:r>
                        <a:rPr lang="en-US" sz="1200" dirty="0"/>
                        <a:t> (1 X 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Cosine 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53327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r>
                        <a:rPr lang="en-US" sz="1200" dirty="0"/>
                        <a:t>may and might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0.829957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88457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r>
                        <a:rPr lang="en-US" sz="1200" dirty="0"/>
                        <a:t>May and could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0.7262207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15623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r>
                        <a:rPr lang="en-US" sz="1200" dirty="0"/>
                        <a:t>exit and departure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0.50380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5389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254951-35DB-4060-978E-82AC651E6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1098"/>
              </p:ext>
            </p:extLst>
          </p:nvPr>
        </p:nvGraphicFramePr>
        <p:xfrm>
          <a:off x="623888" y="2847023"/>
          <a:ext cx="7478712" cy="17641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9461">
                  <a:extLst>
                    <a:ext uri="{9D8B030D-6E8A-4147-A177-3AD203B41FA5}">
                      <a16:colId xmlns:a16="http://schemas.microsoft.com/office/drawing/2014/main" val="2158424855"/>
                    </a:ext>
                  </a:extLst>
                </a:gridCol>
                <a:gridCol w="2634331">
                  <a:extLst>
                    <a:ext uri="{9D8B030D-6E8A-4147-A177-3AD203B41FA5}">
                      <a16:colId xmlns:a16="http://schemas.microsoft.com/office/drawing/2014/main" val="2710503579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46800632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290890583"/>
                    </a:ext>
                  </a:extLst>
                </a:gridCol>
              </a:tblGrid>
              <a:tr h="247631">
                <a:tc>
                  <a:txBody>
                    <a:bodyPr/>
                    <a:lstStyle/>
                    <a:p>
                      <a:r>
                        <a:rPr lang="en-US" sz="1200" dirty="0"/>
                        <a:t>Sentence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SN: 356 (encoding of may)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SN:15 (encoding of may)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Cosine 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21651"/>
                  </a:ext>
                </a:extLst>
              </a:tr>
              <a:tr h="74493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Elmo</a:t>
                      </a:r>
                      <a:r>
                        <a:rPr lang="en-US" sz="1200" dirty="0"/>
                        <a:t> Embedding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 X 1024)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[-0.5143662 , 0.17532113, 0.0359986 , ..., 0.38032413, 0.8787184 , -0.17165235]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[-3.92979324e-01, 2.50246882e-01, -3.57596874e-01, -3.89498353e-01,…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0.110929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66960"/>
                  </a:ext>
                </a:extLst>
              </a:tr>
              <a:tr h="74493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Bert</a:t>
                      </a:r>
                      <a:r>
                        <a:rPr lang="en-US" sz="1200" dirty="0"/>
                        <a:t> Embedding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 X 768)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[-0.06329039, -0.7610529 , 0.27190852, ..., -0.00549695, 0.9883583 , -0.38016868]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4.85665165e-02, -1.86653316e-01, 6.02850914e-01, -2.74127066e-01,…]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0.068779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587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E5CF259-4FB9-44C6-89CB-42B523270364}"/>
              </a:ext>
            </a:extLst>
          </p:cNvPr>
          <p:cNvSpPr/>
          <p:nvPr/>
        </p:nvSpPr>
        <p:spPr>
          <a:xfrm>
            <a:off x="1287780" y="2201794"/>
            <a:ext cx="3025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Sentence no 356</a:t>
            </a:r>
            <a:r>
              <a:rPr lang="en-US" sz="1200" dirty="0"/>
              <a:t>: …. new drama </a:t>
            </a:r>
            <a:r>
              <a:rPr lang="en-US" sz="1200" dirty="0" err="1"/>
              <a:t>british</a:t>
            </a:r>
            <a:r>
              <a:rPr lang="en-US" sz="1200" dirty="0"/>
              <a:t> tv since </a:t>
            </a:r>
            <a:r>
              <a:rPr lang="en-US" sz="1200" dirty="0" err="1"/>
              <a:t>downton</a:t>
            </a:r>
            <a:r>
              <a:rPr lang="en-US" sz="1200" dirty="0"/>
              <a:t> abbey </a:t>
            </a:r>
            <a:r>
              <a:rPr lang="en-US" sz="1200" b="1" dirty="0">
                <a:solidFill>
                  <a:srgbClr val="FF0000"/>
                </a:solidFill>
              </a:rPr>
              <a:t>may </a:t>
            </a:r>
            <a:r>
              <a:rPr lang="en-US" sz="1200" dirty="0"/>
              <a:t>never heard of show stars </a:t>
            </a:r>
            <a:r>
              <a:rPr lang="en-US" sz="1200" dirty="0" err="1"/>
              <a:t>richard</a:t>
            </a:r>
            <a:r>
              <a:rPr lang="en-US" sz="1200" dirty="0"/>
              <a:t> madden game of thrones.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56B22-7AF4-48EB-A158-5369B6CC7C19}"/>
              </a:ext>
            </a:extLst>
          </p:cNvPr>
          <p:cNvSpPr/>
          <p:nvPr/>
        </p:nvSpPr>
        <p:spPr>
          <a:xfrm>
            <a:off x="4312920" y="2201794"/>
            <a:ext cx="3337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Sentence no 15</a:t>
            </a:r>
            <a:r>
              <a:rPr lang="en-US" sz="1200" dirty="0"/>
              <a:t>:  …. the time next </a:t>
            </a:r>
            <a:r>
              <a:rPr lang="en-US" sz="1200" dirty="0" err="1"/>
              <a:t>brexit</a:t>
            </a:r>
            <a:r>
              <a:rPr lang="en-US" sz="1200" dirty="0"/>
              <a:t> it seems prime minister </a:t>
            </a:r>
            <a:r>
              <a:rPr lang="en-US" sz="1200" dirty="0" err="1"/>
              <a:t>theresa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may </a:t>
            </a:r>
            <a:r>
              <a:rPr lang="en-US" sz="1200" dirty="0"/>
              <a:t>sacrificial promise to resign exchange support withdrawal plan...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9FB22-F046-4ED7-84D1-FFD7DEF273A9}"/>
              </a:ext>
            </a:extLst>
          </p:cNvPr>
          <p:cNvSpPr txBox="1"/>
          <p:nvPr/>
        </p:nvSpPr>
        <p:spPr>
          <a:xfrm>
            <a:off x="6202968" y="715260"/>
            <a:ext cx="2049664" cy="5232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Closer to 1 = more similar</a:t>
            </a:r>
          </a:p>
          <a:p>
            <a:r>
              <a:rPr lang="en-US" sz="1400" dirty="0"/>
              <a:t>Closer to 0 = less similar</a:t>
            </a:r>
            <a:endParaRPr lang="en-CA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5A922-F379-4571-A59E-5AB1EF440A5E}"/>
              </a:ext>
            </a:extLst>
          </p:cNvPr>
          <p:cNvCxnSpPr>
            <a:cxnSpLocks/>
          </p:cNvCxnSpPr>
          <p:nvPr/>
        </p:nvCxnSpPr>
        <p:spPr>
          <a:xfrm flipH="1">
            <a:off x="4773105" y="997052"/>
            <a:ext cx="142986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5DD755C-CD99-4F36-A507-48EFDD58C62A}"/>
              </a:ext>
            </a:extLst>
          </p:cNvPr>
          <p:cNvPicPr>
            <a:picLocks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rot="13713729" flipH="1">
            <a:off x="4035009" y="962738"/>
            <a:ext cx="853730" cy="756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6EAD80-D9FD-4AE2-A780-81B769CF8AC4}"/>
              </a:ext>
            </a:extLst>
          </p:cNvPr>
          <p:cNvSpPr txBox="1"/>
          <p:nvPr/>
        </p:nvSpPr>
        <p:spPr>
          <a:xfrm>
            <a:off x="4985176" y="1243005"/>
            <a:ext cx="2284927" cy="93580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Word2vec assesses “may” and “might” as having high similarity  </a:t>
            </a:r>
            <a:endParaRPr lang="en-C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A339DE-966B-41A5-9F7B-F93F662CFEE2}"/>
              </a:ext>
            </a:extLst>
          </p:cNvPr>
          <p:cNvPicPr>
            <a:picLocks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rot="9645104">
            <a:off x="6576820" y="2592202"/>
            <a:ext cx="610699" cy="684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48B28C-7B9E-47B0-AB60-5571709DE9BB}"/>
              </a:ext>
            </a:extLst>
          </p:cNvPr>
          <p:cNvSpPr txBox="1"/>
          <p:nvPr/>
        </p:nvSpPr>
        <p:spPr>
          <a:xfrm>
            <a:off x="3455907" y="2768727"/>
            <a:ext cx="33375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Elmo compares the “may” in these two sentences as being dissimilar based on their contexts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873185-2BB7-4ED0-8EC7-7B9552EF2F80}"/>
              </a:ext>
            </a:extLst>
          </p:cNvPr>
          <p:cNvSpPr txBox="1"/>
          <p:nvPr/>
        </p:nvSpPr>
        <p:spPr>
          <a:xfrm>
            <a:off x="3672839" y="4055258"/>
            <a:ext cx="2838685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Bert rates the “mays” as being even more dissimilar</a:t>
            </a:r>
            <a:endParaRPr lang="en-CA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96587B-B0AB-44C1-8CD4-45B4FF7FDCEE}"/>
              </a:ext>
            </a:extLst>
          </p:cNvPr>
          <p:cNvPicPr>
            <a:picLocks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rot="7094802">
            <a:off x="6288926" y="3633740"/>
            <a:ext cx="610699" cy="684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4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800" cap="none" dirty="0">
                <a:cs typeface="Calibri Light" panose="020F0302020204030204" pitchFamily="34" charset="0"/>
              </a:rPr>
              <a:t>What is Word Embedding?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44C413-619D-4BEE-A4F9-BD2D8817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004888"/>
            <a:ext cx="4569618" cy="3589735"/>
          </a:xfrm>
        </p:spPr>
        <p:txBody>
          <a:bodyPr/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processing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(NLP) looks at how computers and human languages interact, in particular how to program computers to process and analyze language data.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Word Embedding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refers to the techniques in natural language processing (NLP) where words or phrases are mapped to numbers</a:t>
            </a:r>
          </a:p>
          <a:p>
            <a:r>
              <a:rPr lang="en-US" sz="1800" dirty="0"/>
              <a:t>It’s one of the biggest breakthroughs in NLP!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>
              <a:solidFill>
                <a:srgbClr val="D50032"/>
              </a:solidFill>
            </a:endParaRPr>
          </a:p>
        </p:txBody>
      </p:sp>
      <p:pic>
        <p:nvPicPr>
          <p:cNvPr id="1026" name="Picture 2" descr="On word embeddings - Part 1">
            <a:extLst>
              <a:ext uri="{FF2B5EF4-FFF2-40B4-BE49-F238E27FC236}">
                <a16:creationId xmlns:a16="http://schemas.microsoft.com/office/drawing/2014/main" id="{261A4515-297D-4AFC-A208-3058F2CF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787" y="1004888"/>
            <a:ext cx="3591317" cy="29405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DDB293-DF89-439E-AC0E-82C9606DE046}"/>
              </a:ext>
            </a:extLst>
          </p:cNvPr>
          <p:cNvSpPr/>
          <p:nvPr/>
        </p:nvSpPr>
        <p:spPr>
          <a:xfrm>
            <a:off x="5016776" y="3991794"/>
            <a:ext cx="4077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Illustration: dots represent number space, similar words are mapped in close proximity to each other. (From https://ruder.io/word-embeddings-1)</a:t>
            </a:r>
          </a:p>
        </p:txBody>
      </p:sp>
    </p:spTree>
    <p:extLst>
      <p:ext uri="{BB962C8B-B14F-4D97-AF65-F5344CB8AC3E}">
        <p14:creationId xmlns:p14="http://schemas.microsoft.com/office/powerpoint/2010/main" val="17769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800" cap="none" dirty="0">
                <a:cs typeface="Calibri Light" panose="020F0302020204030204" pitchFamily="34" charset="0"/>
              </a:rP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CB2C-56CF-481C-B017-8184758E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Word Embedding?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Word Embedding Algorithms: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word2vec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Elmo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Bert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of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z="1200">
              <a:solidFill>
                <a:srgbClr val="D5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42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E4D8-56B1-45F2-9A25-50C518DA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sz="1400" dirty="0"/>
              <a:t>Paper: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Tomas </a:t>
            </a:r>
            <a:r>
              <a:rPr lang="en-US" sz="1400" dirty="0" err="1">
                <a:hlinkClick r:id="rId3"/>
              </a:rPr>
              <a:t>Mikolov</a:t>
            </a:r>
            <a:r>
              <a:rPr lang="en-US" sz="1400" dirty="0"/>
              <a:t>, </a:t>
            </a:r>
            <a:r>
              <a:rPr lang="en-US" sz="1400" dirty="0">
                <a:hlinkClick r:id="rId4"/>
              </a:rPr>
              <a:t>Kai Chen</a:t>
            </a:r>
            <a:r>
              <a:rPr lang="en-US" sz="1400" dirty="0"/>
              <a:t>, </a:t>
            </a:r>
            <a:r>
              <a:rPr lang="en-US" sz="1400" dirty="0">
                <a:hlinkClick r:id="rId5"/>
              </a:rPr>
              <a:t>Greg </a:t>
            </a:r>
            <a:r>
              <a:rPr lang="en-US" sz="1400" dirty="0" err="1">
                <a:hlinkClick r:id="rId5"/>
              </a:rPr>
              <a:t>Corrado</a:t>
            </a:r>
            <a:r>
              <a:rPr lang="en-US" sz="1400" dirty="0"/>
              <a:t>, </a:t>
            </a:r>
            <a:r>
              <a:rPr lang="en-US" sz="1400" dirty="0">
                <a:hlinkClick r:id="rId6"/>
              </a:rPr>
              <a:t>Jeffrey Dean</a:t>
            </a:r>
            <a:r>
              <a:rPr lang="en-US" sz="1400" dirty="0"/>
              <a:t>: </a:t>
            </a:r>
            <a:r>
              <a:rPr lang="en-US" sz="1400" b="1" dirty="0"/>
              <a:t>Efficient Estimation of Word Representations in Vector Space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hlinkClick r:id="rId7"/>
              </a:rPr>
              <a:t>Dzmitry</a:t>
            </a:r>
            <a:r>
              <a:rPr lang="en-US" sz="1400" dirty="0">
                <a:hlinkClick r:id="rId7"/>
              </a:rPr>
              <a:t> </a:t>
            </a:r>
            <a:r>
              <a:rPr lang="en-US" sz="1400" dirty="0" err="1">
                <a:hlinkClick r:id="rId7"/>
              </a:rPr>
              <a:t>Bahdanau</a:t>
            </a:r>
            <a:r>
              <a:rPr lang="en-US" sz="1400" dirty="0"/>
              <a:t>, </a:t>
            </a:r>
            <a:r>
              <a:rPr lang="en-US" sz="1400" dirty="0" err="1">
                <a:hlinkClick r:id="rId8"/>
              </a:rPr>
              <a:t>Kyunghyun</a:t>
            </a:r>
            <a:r>
              <a:rPr lang="en-US" sz="1400" dirty="0">
                <a:hlinkClick r:id="rId8"/>
              </a:rPr>
              <a:t> Cho</a:t>
            </a:r>
            <a:r>
              <a:rPr lang="en-US" sz="1400" dirty="0"/>
              <a:t>, </a:t>
            </a:r>
            <a:r>
              <a:rPr lang="en-US" sz="1400" dirty="0" err="1">
                <a:hlinkClick r:id="rId9"/>
              </a:rPr>
              <a:t>Yoshua</a:t>
            </a:r>
            <a:r>
              <a:rPr lang="en-US" sz="1400" dirty="0">
                <a:hlinkClick r:id="rId9"/>
              </a:rPr>
              <a:t> </a:t>
            </a:r>
            <a:r>
              <a:rPr lang="en-US" sz="1400" dirty="0" err="1">
                <a:hlinkClick r:id="rId9"/>
              </a:rPr>
              <a:t>Bengio</a:t>
            </a:r>
            <a:r>
              <a:rPr lang="en-US" sz="1400" dirty="0"/>
              <a:t>: </a:t>
            </a:r>
            <a:r>
              <a:rPr lang="en-US" sz="1400" b="1" dirty="0"/>
              <a:t>Neural Machine Translation by Jointly Learning to Align and Translate</a:t>
            </a:r>
            <a:endParaRPr lang="en-US" sz="14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Jacob Devlin, Ming-Wei Chang, Kenton Lee, Kristina Toutanova: </a:t>
            </a:r>
            <a:r>
              <a:rPr lang="en-US" sz="1400" dirty="0">
                <a:hlinkClick r:id="rId10"/>
              </a:rPr>
              <a:t>"BERT: Pre-training of Deep Bidirectional Transformers for Language Understanding"</a:t>
            </a:r>
            <a:r>
              <a:rPr lang="en-US" sz="1400" dirty="0"/>
              <a:t>, 2018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Matthew E. Peters, Mark Neumann, Mohit </a:t>
            </a:r>
            <a:r>
              <a:rPr lang="en-US" sz="1400" dirty="0" err="1"/>
              <a:t>Iyyer</a:t>
            </a:r>
            <a:r>
              <a:rPr lang="en-US" sz="1400" dirty="0"/>
              <a:t>, Matt Gardner, Christopher Clark, Kenton Lee, Luke </a:t>
            </a:r>
            <a:r>
              <a:rPr lang="en-US" sz="1400" dirty="0" err="1"/>
              <a:t>Zettlemoyer</a:t>
            </a:r>
            <a:r>
              <a:rPr lang="en-US" sz="1400" dirty="0"/>
              <a:t>. </a:t>
            </a:r>
            <a:r>
              <a:rPr lang="en-US" sz="1400" dirty="0">
                <a:hlinkClick r:id="rId11"/>
              </a:rPr>
              <a:t>Deep contextualized word representations</a:t>
            </a:r>
            <a:endParaRPr lang="en-US" sz="1400" dirty="0"/>
          </a:p>
          <a:p>
            <a:pPr>
              <a:spcAft>
                <a:spcPts val="0"/>
              </a:spcAft>
            </a:pPr>
            <a:endParaRPr lang="en-US" sz="1400" dirty="0"/>
          </a:p>
          <a:p>
            <a:pPr>
              <a:spcAft>
                <a:spcPts val="0"/>
              </a:spcAft>
            </a:pPr>
            <a:r>
              <a:rPr lang="en-US" sz="1400" dirty="0"/>
              <a:t>Other References: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hlinkClick r:id="rId12"/>
              </a:rPr>
              <a:t>https://allennlp.org/elmo</a:t>
            </a:r>
            <a:endParaRPr lang="en-US" sz="14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hlinkClick r:id="rId13"/>
              </a:rPr>
              <a:t>http://jalammar.github.io/illustrated-bert/</a:t>
            </a:r>
            <a:endParaRPr lang="en-US" sz="1400" dirty="0"/>
          </a:p>
          <a:p>
            <a:pPr>
              <a:spcAft>
                <a:spcPts val="0"/>
              </a:spcAft>
            </a:pPr>
            <a:endParaRPr lang="en-US" sz="1400" dirty="0"/>
          </a:p>
          <a:p>
            <a:pPr>
              <a:spcAft>
                <a:spcPts val="0"/>
              </a:spcAft>
            </a:pPr>
            <a:endParaRPr lang="en-CA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 smtClean="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sz="1200">
              <a:solidFill>
                <a:srgbClr val="D5003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41DDE-B505-4A7C-92F3-F507454AE4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3825" y="4118903"/>
            <a:ext cx="835358" cy="433744"/>
          </a:xfrm>
          <a:prstGeom prst="rect">
            <a:avLst/>
          </a:prstGeom>
        </p:spPr>
      </p:pic>
      <p:pic>
        <p:nvPicPr>
          <p:cNvPr id="2050" name="Picture 2" descr="Image result for python">
            <a:extLst>
              <a:ext uri="{FF2B5EF4-FFF2-40B4-BE49-F238E27FC236}">
                <a16:creationId xmlns:a16="http://schemas.microsoft.com/office/drawing/2014/main" id="{EF30213A-0856-4378-B100-D64401265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58" y="4118903"/>
            <a:ext cx="900058" cy="5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800" cap="none" dirty="0">
                <a:cs typeface="Calibri Light" panose="020F0302020204030204" pitchFamily="34" charset="0"/>
              </a:rPr>
              <a:t>Types of Word Embedding Approaches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5215EE5-A74F-4326-B286-AF2A5A93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Frequency Based Embedding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Prediction Based Embedding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>
              <a:solidFill>
                <a:srgbClr val="D5003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0CE75D-F78F-458F-BB39-BB8738921FC0}"/>
              </a:ext>
            </a:extLst>
          </p:cNvPr>
          <p:cNvSpPr txBox="1"/>
          <p:nvPr/>
        </p:nvSpPr>
        <p:spPr>
          <a:xfrm>
            <a:off x="3271839" y="2672086"/>
            <a:ext cx="24003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Dynamic Embeddings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Elmo (</a:t>
            </a:r>
            <a:r>
              <a:rPr lang="en-US" dirty="0" err="1"/>
              <a:t>AllenNLP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(Google)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GPT-2 (</a:t>
            </a:r>
            <a:r>
              <a:rPr lang="en-US" dirty="0" err="1"/>
              <a:t>OpenAI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CA5AD-5C4F-4CDD-A392-F4098C4CA38E}"/>
              </a:ext>
            </a:extLst>
          </p:cNvPr>
          <p:cNvSpPr txBox="1"/>
          <p:nvPr/>
        </p:nvSpPr>
        <p:spPr>
          <a:xfrm>
            <a:off x="521495" y="2672086"/>
            <a:ext cx="240029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Static Embeddings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word2vec (Google)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Glove (Stanford)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FastText</a:t>
            </a:r>
            <a:r>
              <a:rPr lang="en-US" dirty="0"/>
              <a:t> (Facebook)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B068CA-6889-4100-B73D-E08624AD286A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721645" y="1893095"/>
            <a:ext cx="288130" cy="7789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38AFA0-DBEB-4619-8021-C65954C1EBA5}"/>
              </a:ext>
            </a:extLst>
          </p:cNvPr>
          <p:cNvCxnSpPr>
            <a:cxnSpLocks/>
          </p:cNvCxnSpPr>
          <p:nvPr/>
        </p:nvCxnSpPr>
        <p:spPr>
          <a:xfrm>
            <a:off x="2009775" y="1893095"/>
            <a:ext cx="2266481" cy="7789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23B89A-9A75-4AA3-9D9A-DC1538FB4F15}"/>
              </a:ext>
            </a:extLst>
          </p:cNvPr>
          <p:cNvSpPr/>
          <p:nvPr/>
        </p:nvSpPr>
        <p:spPr>
          <a:xfrm>
            <a:off x="764381" y="2982905"/>
            <a:ext cx="2064544" cy="310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45AB36-3EB7-422E-830B-46D673D6DA7D}"/>
              </a:ext>
            </a:extLst>
          </p:cNvPr>
          <p:cNvSpPr/>
          <p:nvPr/>
        </p:nvSpPr>
        <p:spPr>
          <a:xfrm>
            <a:off x="935831" y="1485901"/>
            <a:ext cx="3250407" cy="4071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54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5C0D-0D96-48F8-8088-5A6D6A51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Word2vec</a:t>
            </a:r>
            <a:endParaRPr lang="en-CA" sz="2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6915-E031-46AD-BA87-91693B1FD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935831"/>
            <a:ext cx="8229600" cy="36587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Provides probabilities to the words and proved to be state of the art for tasks like word analogies and word similarities before Contextual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type of distributed word representation, allows words with similar meaning to have a similar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Unsupervised, built by reading huge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Dimensions are basically projections along different axes (denser)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8ED2A-430D-4B04-AB88-DF772363BA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85DBF-0529-4412-8D35-8A09E09CF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7F32C-D95C-4BD5-B30C-E391F941E0CA}"/>
              </a:ext>
            </a:extLst>
          </p:cNvPr>
          <p:cNvSpPr txBox="1"/>
          <p:nvPr/>
        </p:nvSpPr>
        <p:spPr>
          <a:xfrm>
            <a:off x="1489053" y="3547765"/>
            <a:ext cx="616589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Efficient estimation of word representations in Vector space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Distributed representations of words or phrases</a:t>
            </a:r>
          </a:p>
          <a:p>
            <a:pPr algn="l"/>
            <a:r>
              <a:rPr lang="en-US" dirty="0"/>
              <a:t>                                                                 ----- (</a:t>
            </a:r>
            <a:r>
              <a:rPr lang="en-US" dirty="0" err="1"/>
              <a:t>Mikolov</a:t>
            </a:r>
            <a:r>
              <a:rPr lang="en-US" dirty="0"/>
              <a:t> et al, 2013 )</a:t>
            </a:r>
          </a:p>
        </p:txBody>
      </p:sp>
    </p:spTree>
    <p:extLst>
      <p:ext uri="{BB962C8B-B14F-4D97-AF65-F5344CB8AC3E}">
        <p14:creationId xmlns:p14="http://schemas.microsoft.com/office/powerpoint/2010/main" val="421292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5C0D-0D96-48F8-8088-5A6D6A51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Word2vec Output</a:t>
            </a:r>
            <a:endParaRPr lang="en-CA" sz="24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6915-E031-46AD-BA87-91693B1FD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19124"/>
            <a:ext cx="8229600" cy="3589735"/>
          </a:xfrm>
        </p:spPr>
        <p:txBody>
          <a:bodyPr/>
          <a:lstStyle/>
          <a:p>
            <a:r>
              <a:rPr lang="en-US" dirty="0"/>
              <a:t>For example: “king” is to “man” as what to “woman” ?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8ED2A-430D-4B04-AB88-DF772363BA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85DBF-0529-4412-8D35-8A09E09CF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33D5CE-F1EB-4778-8E3C-7B1B84B5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6" y="2988497"/>
            <a:ext cx="5055905" cy="11398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518457-066F-4D7A-8824-F6ADBEFB49E0}"/>
              </a:ext>
            </a:extLst>
          </p:cNvPr>
          <p:cNvSpPr txBox="1"/>
          <p:nvPr/>
        </p:nvSpPr>
        <p:spPr>
          <a:xfrm>
            <a:off x="367626" y="2148514"/>
            <a:ext cx="512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Similarity terms output from python: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(numbers closer to 1 indicate higher similarity)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33D609-0C4F-482E-A3B1-E04B3FAA5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511" y="1901825"/>
            <a:ext cx="36480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1A223-EBFD-43E0-A309-BAA96F1A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1505686"/>
            <a:ext cx="29146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6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cap="none" dirty="0">
                <a:cs typeface="Calibri" panose="020F0502020204030204" pitchFamily="34" charset="0"/>
              </a:rPr>
              <a:t>word2vec </a:t>
            </a:r>
            <a:r>
              <a:rPr lang="en-US" sz="2800" cap="none" dirty="0">
                <a:cs typeface="Calibri Light" panose="020F0302020204030204" pitchFamily="34" charset="0"/>
              </a:rPr>
              <a:t>Training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27D25-6997-4252-96F2-65B04870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2897286"/>
            <a:ext cx="8229600" cy="164187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Let’s train this sentence: </a:t>
            </a:r>
          </a:p>
          <a:p>
            <a:r>
              <a:rPr lang="en-US" b="1" u="sng" dirty="0"/>
              <a:t>natural language processing and machine learning is fun and exciting!</a:t>
            </a:r>
          </a:p>
          <a:p>
            <a:endParaRPr lang="en-US" b="1" u="sng" dirty="0"/>
          </a:p>
          <a:p>
            <a:endParaRPr lang="en-US" b="1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>
              <a:solidFill>
                <a:srgbClr val="D5003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FB477-5C42-4D71-A952-628CD2494C26}"/>
              </a:ext>
            </a:extLst>
          </p:cNvPr>
          <p:cNvSpPr txBox="1"/>
          <p:nvPr/>
        </p:nvSpPr>
        <p:spPr>
          <a:xfrm>
            <a:off x="317500" y="1193800"/>
            <a:ext cx="7473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 models define probability distributions over strings or sentences.</a:t>
            </a:r>
          </a:p>
          <a:p>
            <a:endParaRPr lang="en-US" dirty="0"/>
          </a:p>
          <a:p>
            <a:r>
              <a:rPr lang="en-US" dirty="0"/>
              <a:t>Bigram Model: </a:t>
            </a:r>
          </a:p>
          <a:p>
            <a:r>
              <a:rPr lang="en-US" dirty="0"/>
              <a:t>       prob(natural | language) or prob(language | processing), etc.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1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50C1-4D82-45F7-ADEA-421599A4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Calibri" panose="020F0502020204030204" pitchFamily="34" charset="0"/>
              </a:rPr>
              <a:t>word2vec </a:t>
            </a:r>
            <a:r>
              <a:rPr lang="en-US" sz="2800" dirty="0">
                <a:cs typeface="Calibri Light" panose="020F0302020204030204" pitchFamily="34" charset="0"/>
              </a:rPr>
              <a:t>Training – Example 1</a:t>
            </a:r>
            <a:endParaRPr lang="en-CA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7C8509-32C5-4712-834A-F667A0966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8" y="1243013"/>
            <a:ext cx="3979388" cy="28332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48FC-FF90-4127-810E-028331EBF5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5DB8-07D2-4D92-8A61-F2A9B11A8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BF836D-3C10-4D18-A053-EE076662EE47}"/>
              </a:ext>
            </a:extLst>
          </p:cNvPr>
          <p:cNvSpPr/>
          <p:nvPr/>
        </p:nvSpPr>
        <p:spPr>
          <a:xfrm>
            <a:off x="2218056" y="4518839"/>
            <a:ext cx="50412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https://github.com/DerekChia/word2vec_numpy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59A77D-B502-49FF-8E81-4F26F7042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644" y="713155"/>
            <a:ext cx="1373348" cy="1325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3E2E35-1C92-44BC-ABA0-B73DA23BC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963" y="2329127"/>
            <a:ext cx="1214029" cy="1325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66DACB-4291-447E-BCC3-7F9E3CDB9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539" y="2304149"/>
            <a:ext cx="599424" cy="1375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E48452-9ECB-48D0-A289-2BD53DF86813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6743394">
            <a:off x="4620225" y="587123"/>
            <a:ext cx="829911" cy="876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A73593-44D2-4BEB-97B0-8EE2F493720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571817" y="1599555"/>
            <a:ext cx="926729" cy="691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5070D-69B8-4D55-96A4-A2156EEB531F}"/>
              </a:ext>
            </a:extLst>
          </p:cNvPr>
          <p:cNvSpPr txBox="1"/>
          <p:nvPr/>
        </p:nvSpPr>
        <p:spPr>
          <a:xfrm>
            <a:off x="7469516" y="2350987"/>
            <a:ext cx="121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CBOW example</a:t>
            </a:r>
          </a:p>
        </p:txBody>
      </p:sp>
    </p:spTree>
    <p:extLst>
      <p:ext uri="{BB962C8B-B14F-4D97-AF65-F5344CB8AC3E}">
        <p14:creationId xmlns:p14="http://schemas.microsoft.com/office/powerpoint/2010/main" val="172496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cap="none" dirty="0">
                <a:cs typeface="Calibri" panose="020F0502020204030204" pitchFamily="34" charset="0"/>
              </a:rPr>
              <a:t>word2vec </a:t>
            </a:r>
            <a:r>
              <a:rPr lang="en-US" sz="2800" cap="none" dirty="0">
                <a:cs typeface="Calibri Light" panose="020F0302020204030204" pitchFamily="34" charset="0"/>
              </a:rPr>
              <a:t>Training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Ontario Teachers’ Pension Plan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D22096-19F8-544B-84ED-2D8B009A1238}" type="slidenum">
              <a:rPr lang="en-US" sz="1200">
                <a:solidFill>
                  <a:srgbClr val="D5003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>
              <a:solidFill>
                <a:srgbClr val="D5003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4FC494-288C-4F1B-BDAF-970F72BE9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 t="2204" r="935" b="1631"/>
          <a:stretch/>
        </p:blipFill>
        <p:spPr>
          <a:xfrm>
            <a:off x="623888" y="1214624"/>
            <a:ext cx="6947875" cy="20164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C39FD9-AABC-464B-A635-D36A423B58F3}"/>
              </a:ext>
            </a:extLst>
          </p:cNvPr>
          <p:cNvSpPr txBox="1"/>
          <p:nvPr/>
        </p:nvSpPr>
        <p:spPr>
          <a:xfrm>
            <a:off x="623888" y="827979"/>
            <a:ext cx="434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shallow two-layer neural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DBEB9-FDD7-4E73-AC24-6727B3118FB1}"/>
              </a:ext>
            </a:extLst>
          </p:cNvPr>
          <p:cNvSpPr txBox="1"/>
          <p:nvPr/>
        </p:nvSpPr>
        <p:spPr>
          <a:xfrm>
            <a:off x="623888" y="3231090"/>
            <a:ext cx="6509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Turn our sentence into a one-hot encoded representation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Randomly initialize the two weight matrices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Dot product for feedforward pass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Summing up the difference between </a:t>
            </a:r>
            <a:r>
              <a:rPr lang="en-US" sz="1400" dirty="0" err="1"/>
              <a:t>y_pred</a:t>
            </a:r>
            <a:r>
              <a:rPr lang="en-US" sz="1400" dirty="0"/>
              <a:t> (prob.) and actual 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Use back propagation function to calculate the adjustment for the weights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Weight matrices </a:t>
            </a:r>
            <a:r>
              <a:rPr lang="en-US" sz="1400" dirty="0">
                <a:sym typeface="Wingdings" panose="05000000000000000000" pitchFamily="2" charset="2"/>
              </a:rPr>
              <a:t> word2vec!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3E8DA-1940-48DE-98E5-664534099A93}"/>
              </a:ext>
            </a:extLst>
          </p:cNvPr>
          <p:cNvSpPr/>
          <p:nvPr/>
        </p:nvSpPr>
        <p:spPr>
          <a:xfrm>
            <a:off x="4523106" y="4428962"/>
            <a:ext cx="50412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https://github.com/DerekChia/word2vec_numpy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6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ntario Teachers 2015">
      <a:dk1>
        <a:srgbClr val="757272"/>
      </a:dk1>
      <a:lt1>
        <a:srgbClr val="FFFFFF"/>
      </a:lt1>
      <a:dk2>
        <a:srgbClr val="727575"/>
      </a:dk2>
      <a:lt2>
        <a:srgbClr val="FFFFFF"/>
      </a:lt2>
      <a:accent1>
        <a:srgbClr val="D50032"/>
      </a:accent1>
      <a:accent2>
        <a:srgbClr val="3E5E80"/>
      </a:accent2>
      <a:accent3>
        <a:srgbClr val="04809A"/>
      </a:accent3>
      <a:accent4>
        <a:srgbClr val="39335B"/>
      </a:accent4>
      <a:accent5>
        <a:srgbClr val="969A9C"/>
      </a:accent5>
      <a:accent6>
        <a:srgbClr val="B6BB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BDC054D8EF0146A99DE096A2932198" ma:contentTypeVersion="12" ma:contentTypeDescription="Create a new document." ma:contentTypeScope="" ma:versionID="19273a5fa6f9335d995a352d2f2b2246">
  <xsd:schema xmlns:xsd="http://www.w3.org/2001/XMLSchema" xmlns:xs="http://www.w3.org/2001/XMLSchema" xmlns:p="http://schemas.microsoft.com/office/2006/metadata/properties" xmlns:ns3="57d39e56-7e9b-4c03-91b2-f18f43897935" xmlns:ns4="4323559e-9727-4599-b18f-4c505c67674b" targetNamespace="http://schemas.microsoft.com/office/2006/metadata/properties" ma:root="true" ma:fieldsID="fd2f73895c8b94475c2994a906dcebec" ns3:_="" ns4:_="">
    <xsd:import namespace="57d39e56-7e9b-4c03-91b2-f18f43897935"/>
    <xsd:import namespace="4323559e-9727-4599-b18f-4c505c6767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39e56-7e9b-4c03-91b2-f18f43897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3559e-9727-4599-b18f-4c505c67674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FC9CAC-E5CD-4DDC-BEBE-B272567BA2B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323559e-9727-4599-b18f-4c505c67674b"/>
    <ds:schemaRef ds:uri="http://purl.org/dc/elements/1.1/"/>
    <ds:schemaRef ds:uri="http://schemas.microsoft.com/office/2006/metadata/properties"/>
    <ds:schemaRef ds:uri="57d39e56-7e9b-4c03-91b2-f18f4389793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5272B10-0DE0-405A-AC4A-5C4297A73F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59FC7F-19B4-4065-A505-EAAE520A1D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d39e56-7e9b-4c03-91b2-f18f43897935"/>
    <ds:schemaRef ds:uri="4323559e-9727-4599-b18f-4c505c6767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79695</TotalTime>
  <Words>1825</Words>
  <Application>Microsoft Office PowerPoint</Application>
  <PresentationFormat>On-screen Show (16:9)</PresentationFormat>
  <Paragraphs>332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Berlin Sans FB Demi</vt:lpstr>
      <vt:lpstr>Calibri</vt:lpstr>
      <vt:lpstr>Calibri Light</vt:lpstr>
      <vt:lpstr>Courier New</vt:lpstr>
      <vt:lpstr>Wingdings</vt:lpstr>
      <vt:lpstr>Office Theme</vt:lpstr>
      <vt:lpstr>Visualizing Word Embeddings        -- from word2vec to ELMO and BERT</vt:lpstr>
      <vt:lpstr>Agenda</vt:lpstr>
      <vt:lpstr>What is Word Embedding?</vt:lpstr>
      <vt:lpstr>Types of Word Embedding Approaches</vt:lpstr>
      <vt:lpstr>Word2vec</vt:lpstr>
      <vt:lpstr>Word2vec Output</vt:lpstr>
      <vt:lpstr>word2vec Training</vt:lpstr>
      <vt:lpstr>word2vec Training – Example 1</vt:lpstr>
      <vt:lpstr>word2vec Training</vt:lpstr>
      <vt:lpstr>word2vec Training – Another Example</vt:lpstr>
      <vt:lpstr>word2vec Training – Example 2</vt:lpstr>
      <vt:lpstr>word2vec Training</vt:lpstr>
      <vt:lpstr>word2vec 2D Visualization with TSNE</vt:lpstr>
      <vt:lpstr>word2vec: 3D Visualization with TensorFlow</vt:lpstr>
      <vt:lpstr>Types of Word Embedding Approaches</vt:lpstr>
      <vt:lpstr>Contextual Word Embeddings</vt:lpstr>
      <vt:lpstr>ELMO Word Embeddings – Bidirectional LSTM</vt:lpstr>
      <vt:lpstr>ELMO Model Structure</vt:lpstr>
      <vt:lpstr>ELMO Embeddings from Bloomberg News</vt:lpstr>
      <vt:lpstr>ELMO Embeddings from Bloomberg News</vt:lpstr>
      <vt:lpstr>Limitations of LSTM (Long Short Term Memory)</vt:lpstr>
      <vt:lpstr>Types of Word Embedding Approaches</vt:lpstr>
      <vt:lpstr>BERT – Encoder and Decoder Structure</vt:lpstr>
      <vt:lpstr>BERT – Attention Explained</vt:lpstr>
      <vt:lpstr>BERT – Masked Language Model</vt:lpstr>
      <vt:lpstr>BERT – Masked Language Model</vt:lpstr>
      <vt:lpstr>BERT Embeddings from Bloomberg News</vt:lpstr>
      <vt:lpstr>BERT: 3D Visualization</vt:lpstr>
      <vt:lpstr>Comparing word2vec, ELMO and BERT</vt:lpstr>
      <vt:lpstr>Review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of Economics with NLP                  - Analysis of Brexit from Bloomberg News Data</dc:title>
  <dc:creator>Ting Sun</dc:creator>
  <cp:lastModifiedBy>Ting Sun</cp:lastModifiedBy>
  <cp:revision>519</cp:revision>
  <dcterms:created xsi:type="dcterms:W3CDTF">2020-03-03T20:08:48Z</dcterms:created>
  <dcterms:modified xsi:type="dcterms:W3CDTF">2021-04-20T02:59:31Z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0x01010067BDC054D8EF0146A99DE096A2932198</vt:lpwstr>
  </property>
</Properties>
</file>