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393" r:id="rId13"/>
    <p:sldId id="386" r:id="rId14"/>
    <p:sldId id="3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653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5FB1B-2CF5-42A2-B126-FB8982DB417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39FC5-7EA4-4961-9397-412A5DC40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think everyone here should recognize this picture, don’t you?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FF8F-94CE-4335-9570-BEA301AF9B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360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picture of black hole, which won the Breakthrough Prize in Fundamental Physics just recently, is actually achieved by using similar technology to “painting style transfer”. Here I don’t have enough time to explain the methodology thoroughly, and I just want to point out the computer first had to learn how to form the most likely image from many highly-noised partial dataset, and then create the final photo. If you are really interested in the methods, the computer vision scientist of the team, Katie </a:t>
            </a:r>
            <a:r>
              <a:rPr lang="en-US" dirty="0" err="1"/>
              <a:t>Bouman</a:t>
            </a:r>
            <a:r>
              <a:rPr lang="en-US" dirty="0"/>
              <a:t>, gave a talk in TED in 2017 which explained the technique in 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FF8F-94CE-4335-9570-BEA301AF9B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97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59F5-1722-45C8-813A-632D8B193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2F7A8-D239-49B8-B2FA-DDBE2FE49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3D3A3-8564-48D6-A648-B76E41FA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BAAC-D571-4136-8DC4-FCBA1C71A48D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35C87-54C4-457B-95AB-EAD00A3C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EEF63-5027-47AD-B65B-9DC7E766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EB58-5B89-4143-A224-FC68AAAD0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7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6BA99-9FCF-462F-A5F4-F5471753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06CD5-0A06-418B-9F87-5663CC664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E4908-EA9A-4154-9CB5-9797796E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BAAC-D571-4136-8DC4-FCBA1C71A48D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47B9D-CA37-48B8-9AEC-6A2AA2A7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2C74-43EA-4E9E-A9DD-CB725B93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EB58-5B89-4143-A224-FC68AAAD0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6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79111-1D3F-427B-87D0-F98840639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953AB-0F2E-4176-8196-DB446A76D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6F622-9218-4AF7-9CA9-1AEE1BDF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BAAC-D571-4136-8DC4-FCBA1C71A48D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C296F-A6BC-4999-98F3-DCAD1FAC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581B8-877D-4D49-80D0-36AD2D3D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EB58-5B89-4143-A224-FC68AAAD0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1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9079-DCBF-40CC-8559-98543CE2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00494-B6CE-4B40-B754-9675F77BF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6904A-D22D-488C-A19F-53DF9827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BAAC-D571-4136-8DC4-FCBA1C71A48D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02F9E-BE45-46F3-9BC3-335AC23C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62B1E-7512-470E-927A-54A1F1B0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EB58-5B89-4143-A224-FC68AAAD0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4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0B9CF-A4A2-4075-946C-31E7818B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4CB28-2024-4794-8D3F-E18890406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00EC-39E3-412D-AFB1-B8B5B66F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BAAC-D571-4136-8DC4-FCBA1C71A48D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37125-C594-47FA-AC29-7B195E85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B31A6-5E01-473A-9797-5DE882F5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EB58-5B89-4143-A224-FC68AAAD0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6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E75C2-92E7-4456-814A-0B7050AF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82848-402C-4902-AE00-F786939C3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7D9D6-E552-4FD2-B71B-517A4CF21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574B3-7BC0-4C0F-BB48-F89BE815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BAAC-D571-4136-8DC4-FCBA1C71A48D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AE8AB-CC78-4C0B-B91E-3CEFAF80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D6C87-23E7-458E-9EDF-61F59065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EB58-5B89-4143-A224-FC68AAAD0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7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95AC-36D4-441C-9CC7-65C5464CC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B0BB2-CAEA-4A4E-8D2C-C731F382B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D4BC7-0E38-4D14-B02D-CC53EEA81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7B218-6D7C-4372-B48F-8465C90BC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C86CF-D3F8-44D8-A0DF-668ACBE8B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E7300-50AC-4ACE-8CFE-F8AFA109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BAAC-D571-4136-8DC4-FCBA1C71A48D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F0DE0-3BFE-47A2-84D0-47863843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C52C1-FD67-4B66-89B4-C56C23D9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EB58-5B89-4143-A224-FC68AAAD0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6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7959-875B-4257-B0C7-5BC5D40D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61732-C7C4-4B3B-BBE4-6C94BB1C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BAAC-D571-4136-8DC4-FCBA1C71A48D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92FF8-D0FF-41AC-A981-DD799419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DE820-4FCA-4CC7-A8E3-AA7BB4AB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EB58-5B89-4143-A224-FC68AAAD0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5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5E3A7-EF41-400B-A0D2-3759825A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BAAC-D571-4136-8DC4-FCBA1C71A48D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1DC57-E1C5-4BC9-AB2F-557E62CA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CF192-C70D-4CBD-942D-4CD1702C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EB58-5B89-4143-A224-FC68AAAD0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0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9920-B48F-43F2-B370-1424A17B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64EB2-BD7E-40ED-98B6-C3E7B60CD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53F55-D401-4174-91CF-AC6C20D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5602F-D017-4103-BEC8-664F651E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BAAC-D571-4136-8DC4-FCBA1C71A48D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43B7E-3251-4AAF-A3CF-ABFDB49D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9D0AA-3B54-4A18-B52D-13692157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EB58-5B89-4143-A224-FC68AAAD0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5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795F-2F0B-402E-913E-52FDCD85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CA1D6-CB56-4FAF-9808-4AE1E1479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FE87B-96F5-4506-8FED-15DEE4DB3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9B06C-4416-4F89-B179-DE2C5F9B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BAAC-D571-4136-8DC4-FCBA1C71A48D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0D324-6D68-430F-A87D-5FBA1DBE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EC1FC-802F-4C7C-98DC-784AC184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EB58-5B89-4143-A224-FC68AAAD0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1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60D1F-EE9E-47CD-B966-F0EA2058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DADAB-C6DC-4B15-990A-B544C6502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94355-C0DC-4F00-A019-BA5B2ADD9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CBAAC-D571-4136-8DC4-FCBA1C71A48D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2654B-E09C-482E-B459-5C8484FB7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DEDA7-CD2C-4014-BD0D-F06735DA6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BEB58-5B89-4143-A224-FC68AAAD0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5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sciencedirect.com/science/article/pii/S016980951731014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rxiv.org/abs/1703.0312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ovbLx8C0yA" TargetMode="External"/><Relationship Id="rId2" Type="http://schemas.openxmlformats.org/officeDocument/2006/relationships/hyperlink" Target="https://arxiv.org/abs/1606.0129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2.0606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rxiv.org/abs/1808.0334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xiv.org/abs/1808.0334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xiv.org/abs/1808.0334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2.06068" TargetMode="External"/><Relationship Id="rId2" Type="http://schemas.openxmlformats.org/officeDocument/2006/relationships/hyperlink" Target="https://arxiv.org/abs/1808.0334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perswithcode.com/task/super-resolu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8288-1E79-4F53-B00A-280D8CCF6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Learning Super Resolution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50213-26E4-4954-AA29-1767173D2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 fontScale="70000" lnSpcReduction="20000"/>
          </a:bodyPr>
          <a:lstStyle/>
          <a:p>
            <a:pPr algn="l"/>
            <a:r>
              <a:rPr lang="en-US" sz="2000" dirty="0"/>
              <a:t>A short introduction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2019.09.20</a:t>
            </a:r>
          </a:p>
          <a:p>
            <a:pPr algn="l"/>
            <a:r>
              <a:rPr lang="en-US" sz="2000" dirty="0"/>
              <a:t>Ting-Shuo Yo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A4F93B-35A3-4CC2-9AC4-2268ECAA08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59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163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E9D5-BED2-4C6C-AD66-4E7599B9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 for Statistical Downscaling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CCFA7-10AA-47DB-A717-3B9F5354E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Lucida Grande"/>
              </a:rPr>
              <a:t>Statistical downscaling of precipitation using machine learning techniques</a:t>
            </a:r>
          </a:p>
          <a:p>
            <a:pPr lvl="1"/>
            <a:r>
              <a:rPr lang="en-US" dirty="0">
                <a:hlinkClick r:id="rId2"/>
              </a:rPr>
              <a:t>https://www.sciencedirect.com/science/article/pii/S0169809517310141</a:t>
            </a:r>
            <a:endParaRPr lang="en-US" dirty="0"/>
          </a:p>
          <a:p>
            <a:pPr lvl="1"/>
            <a:r>
              <a:rPr lang="en-US" dirty="0"/>
              <a:t>Kernel-method-based approach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5FBF1-0657-4915-AB08-E29BEB1E0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5" y="3524250"/>
            <a:ext cx="81724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6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E9D5-BED2-4C6C-AD66-4E7599B9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 for Statistical Downscaling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CCFA7-10AA-47DB-A717-3B9F5354E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Lucida Grande"/>
              </a:rPr>
              <a:t>DeepSD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: Generating High Resolution Climate Change Projections through Single Image Super-Resolution</a:t>
            </a:r>
          </a:p>
          <a:p>
            <a:pPr lvl="1"/>
            <a:r>
              <a:rPr lang="en-US" dirty="0">
                <a:hlinkClick r:id="rId2"/>
              </a:rPr>
              <a:t>https://arxiv.org/abs/1703.03126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43D72-1136-4823-AD17-6A82D5909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181" y="3073401"/>
            <a:ext cx="7005638" cy="2771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5FCD21-453F-4A48-B903-234DAA08364F}"/>
              </a:ext>
            </a:extLst>
          </p:cNvPr>
          <p:cNvSpPr/>
          <p:nvPr/>
        </p:nvSpPr>
        <p:spPr>
          <a:xfrm>
            <a:off x="5029199" y="6311900"/>
            <a:ext cx="64865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Proceedings of the Twenty-Seventh International Joint Conference on Artificial Intelligence (IJCAI-18)</a:t>
            </a:r>
          </a:p>
        </p:txBody>
      </p:sp>
    </p:spTree>
    <p:extLst>
      <p:ext uri="{BB962C8B-B14F-4D97-AF65-F5344CB8AC3E}">
        <p14:creationId xmlns:p14="http://schemas.microsoft.com/office/powerpoint/2010/main" val="297845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black hole photo 2019">
            <a:extLst>
              <a:ext uri="{FF2B5EF4-FFF2-40B4-BE49-F238E27FC236}">
                <a16:creationId xmlns:a16="http://schemas.microsoft.com/office/drawing/2014/main" id="{7117DAA1-16D7-43F8-A745-BC95FF2D5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4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38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A100-DF53-466E-B82B-B183FCE0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for Scientific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1259A-D5C4-EA46-B1A1-E9861D64C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The Event Horizon Telescope Collaboration</a:t>
            </a:r>
            <a:r>
              <a:rPr lang="en-US" dirty="0"/>
              <a:t> won the </a:t>
            </a:r>
            <a:r>
              <a:rPr lang="en-US" b="1" i="1" dirty="0"/>
              <a:t>Breakthrough Prize in Fundamental Physics</a:t>
            </a:r>
            <a:r>
              <a:rPr lang="en-US" dirty="0"/>
              <a:t> of 2020 for the first image of a supermassive black hole, taken by means of an Earth-sized alliance of telescopes.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716D58-CDC6-4D74-9CDE-CD9D5F400EC5}"/>
              </a:ext>
            </a:extLst>
          </p:cNvPr>
          <p:cNvSpPr/>
          <p:nvPr/>
        </p:nvSpPr>
        <p:spPr>
          <a:xfrm>
            <a:off x="15240" y="1629917"/>
            <a:ext cx="12161520" cy="9144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50000"/>
                  <a:alpha val="50000"/>
                </a:schemeClr>
              </a:gs>
              <a:gs pos="100000">
                <a:schemeClr val="accent6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0A31CC-C4C8-4807-810C-0DBE63B7CC48}"/>
              </a:ext>
            </a:extLst>
          </p:cNvPr>
          <p:cNvSpPr/>
          <p:nvPr/>
        </p:nvSpPr>
        <p:spPr>
          <a:xfrm>
            <a:off x="0" y="6380321"/>
            <a:ext cx="12161520" cy="9144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alpha val="0"/>
                </a:schemeClr>
              </a:gs>
              <a:gs pos="50000">
                <a:schemeClr val="accent6">
                  <a:lumMod val="50000"/>
                  <a:alpha val="5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7170" name="Picture 2" descr="Image result for ted talk black hole image katie bouman">
            <a:extLst>
              <a:ext uri="{FF2B5EF4-FFF2-40B4-BE49-F238E27FC236}">
                <a16:creationId xmlns:a16="http://schemas.microsoft.com/office/drawing/2014/main" id="{1CA5C6A8-B5AD-45C9-96FE-DBC75F7EC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644" y="3429000"/>
            <a:ext cx="5078156" cy="285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E65632-AB76-4271-AC8E-62D80F2C22A3}"/>
              </a:ext>
            </a:extLst>
          </p:cNvPr>
          <p:cNvSpPr/>
          <p:nvPr/>
        </p:nvSpPr>
        <p:spPr>
          <a:xfrm>
            <a:off x="897653" y="3717453"/>
            <a:ext cx="53185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Katie </a:t>
            </a:r>
            <a:r>
              <a:rPr lang="en-US" sz="2400" b="1" dirty="0" err="1"/>
              <a:t>Bouman</a:t>
            </a:r>
            <a:r>
              <a:rPr lang="en-US" sz="2400" dirty="0"/>
              <a:t> explained how to take a picture of a black hole in a Ted Talk.</a:t>
            </a:r>
          </a:p>
          <a:p>
            <a:r>
              <a:rPr lang="en-US" sz="1200" dirty="0"/>
              <a:t>https://www.ted.com/talks/katie_bouman_what_does_a_black_hole_look_like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4E299-D9FA-B94E-8E60-F814A1975E29}"/>
              </a:ext>
            </a:extLst>
          </p:cNvPr>
          <p:cNvSpPr/>
          <p:nvPr/>
        </p:nvSpPr>
        <p:spPr>
          <a:xfrm>
            <a:off x="897652" y="5062558"/>
            <a:ext cx="53185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AI techniques are particularly useful for data intensive problems. </a:t>
            </a:r>
          </a:p>
        </p:txBody>
      </p:sp>
    </p:spTree>
    <p:extLst>
      <p:ext uri="{BB962C8B-B14F-4D97-AF65-F5344CB8AC3E}">
        <p14:creationId xmlns:p14="http://schemas.microsoft.com/office/powerpoint/2010/main" val="198798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09E8-A0DA-4FC0-B594-77BF65CD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So, Your Plan with SISR?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34AF-FECA-4DF2-BECA-E4C2A566D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it on VVM output?</a:t>
            </a:r>
          </a:p>
          <a:p>
            <a:r>
              <a:rPr lang="en-US" dirty="0"/>
              <a:t>For what? (precipitation, wind, MSLR,…etc.)</a:t>
            </a:r>
          </a:p>
          <a:p>
            <a:r>
              <a:rPr lang="en-US" dirty="0"/>
              <a:t>What do you want to measure as the performance? (RMSE, pattern correlation, …etc.)</a:t>
            </a:r>
          </a:p>
          <a:p>
            <a:r>
              <a:rPr lang="en-US" dirty="0"/>
              <a:t>How to compare with physical downscaling?</a:t>
            </a:r>
          </a:p>
          <a:p>
            <a:r>
              <a:rPr lang="en-US" dirty="0"/>
              <a:t>How to distinguish your work from the </a:t>
            </a:r>
            <a:r>
              <a:rPr lang="en-US" dirty="0" err="1"/>
              <a:t>DeepSD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4532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E9D5-BED2-4C6C-AD66-4E7599B9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3F0E7-5DF7-4F04-AA23-C0187D8DC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Super-resolution imaging</a:t>
            </a:r>
            <a:r>
              <a:rPr lang="en-US" dirty="0"/>
              <a:t> (SR) </a:t>
            </a:r>
          </a:p>
          <a:p>
            <a:pPr lvl="1"/>
            <a:r>
              <a:rPr lang="en-US" dirty="0"/>
              <a:t>is a class of techniques that aims to obtain a high-resolution (</a:t>
            </a:r>
            <a:r>
              <a:rPr lang="en-US" b="1" dirty="0"/>
              <a:t>HR</a:t>
            </a:r>
            <a:r>
              <a:rPr lang="en-US" dirty="0"/>
              <a:t>) output from one of its low-resolution (</a:t>
            </a:r>
            <a:r>
              <a:rPr lang="en-US" b="1" dirty="0"/>
              <a:t>LR</a:t>
            </a:r>
            <a:r>
              <a:rPr lang="en-US" dirty="0"/>
              <a:t>) versions. In some SR techniques—termed </a:t>
            </a:r>
            <a:r>
              <a:rPr lang="en-US" b="1" i="1" dirty="0"/>
              <a:t>optical</a:t>
            </a:r>
            <a:r>
              <a:rPr lang="en-US" b="1" dirty="0"/>
              <a:t> SR</a:t>
            </a:r>
            <a:r>
              <a:rPr lang="en-US" dirty="0"/>
              <a:t>—the diffraction limit of systems is transcended, while in others—</a:t>
            </a:r>
            <a:r>
              <a:rPr lang="en-US" b="1" i="1" dirty="0"/>
              <a:t>geometrical</a:t>
            </a:r>
            <a:r>
              <a:rPr lang="en-US" b="1" dirty="0"/>
              <a:t> SR</a:t>
            </a:r>
            <a:r>
              <a:rPr lang="en-US" dirty="0"/>
              <a:t>—the resolution of digital imaging sensors is enhanced.</a:t>
            </a:r>
          </a:p>
          <a:p>
            <a:r>
              <a:rPr lang="en-US" dirty="0"/>
              <a:t>SR Is an Inverse Problem</a:t>
            </a:r>
          </a:p>
          <a:p>
            <a:pPr lvl="1"/>
            <a:r>
              <a:rPr lang="en-US" dirty="0"/>
              <a:t>It is ill-posed, one set of LR image may correspond to multiple HR</a:t>
            </a:r>
          </a:p>
          <a:p>
            <a:pPr lvl="1"/>
            <a:r>
              <a:rPr lang="en-US" dirty="0"/>
              <a:t>Some imaging methods use multiple LR (with different angle or time) to reconstruct HR.</a:t>
            </a:r>
          </a:p>
          <a:p>
            <a:pPr lvl="1"/>
            <a:r>
              <a:rPr lang="en-US" dirty="0"/>
              <a:t>Here we focus one </a:t>
            </a:r>
            <a:r>
              <a:rPr lang="en-US" b="1" i="1" dirty="0"/>
              <a:t>Single Image Super Resolution (SISR)</a:t>
            </a:r>
          </a:p>
        </p:txBody>
      </p:sp>
    </p:spTree>
    <p:extLst>
      <p:ext uri="{BB962C8B-B14F-4D97-AF65-F5344CB8AC3E}">
        <p14:creationId xmlns:p14="http://schemas.microsoft.com/office/powerpoint/2010/main" val="385264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E9D5-BED2-4C6C-AD66-4E7599B9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Image Super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3F0E7-5DF7-4F04-AA23-C0187D8DC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Classical methods</a:t>
            </a:r>
          </a:p>
          <a:p>
            <a:pPr lvl="1"/>
            <a:r>
              <a:rPr lang="en-US" dirty="0"/>
              <a:t>Prediction-based</a:t>
            </a:r>
          </a:p>
          <a:p>
            <a:pPr lvl="1"/>
            <a:r>
              <a:rPr lang="en-US" dirty="0"/>
              <a:t>Edge-based</a:t>
            </a:r>
          </a:p>
          <a:p>
            <a:pPr lvl="1"/>
            <a:r>
              <a:rPr lang="en-US" dirty="0"/>
              <a:t>Statistical methods</a:t>
            </a:r>
          </a:p>
          <a:p>
            <a:pPr lvl="1"/>
            <a:r>
              <a:rPr lang="en-US" dirty="0"/>
              <a:t>Patch-based</a:t>
            </a:r>
          </a:p>
          <a:p>
            <a:pPr lvl="1"/>
            <a:r>
              <a:rPr lang="en-US" dirty="0"/>
              <a:t>Sparse representation methods</a:t>
            </a:r>
          </a:p>
          <a:p>
            <a:r>
              <a:rPr lang="en-US" dirty="0"/>
              <a:t>Deep Learning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6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E9D5-BED2-4C6C-AD66-4E7599B9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Minute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3F0E7-5DF7-4F04-AA23-C0187D8DC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RAISR: Rapid and Accurate Image Super Resolution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E1120A-6557-452F-9BA0-785D13F4C419}"/>
              </a:ext>
            </a:extLst>
          </p:cNvPr>
          <p:cNvSpPr/>
          <p:nvPr/>
        </p:nvSpPr>
        <p:spPr>
          <a:xfrm>
            <a:off x="6096000" y="6511059"/>
            <a:ext cx="5984861" cy="286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Lucida Grande"/>
              </a:rPr>
              <a:t>RAISR: Rapid and Accurate Image Super Resolution </a:t>
            </a:r>
            <a:r>
              <a:rPr lang="en-US" sz="1200" dirty="0">
                <a:hlinkClick r:id="rId2"/>
              </a:rPr>
              <a:t>https://arxiv.org/abs/1606.01299</a:t>
            </a:r>
            <a:endParaRPr lang="en-US" sz="1200" b="1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C065ACC1-20AB-462E-A751-864A573A3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177" y="2449144"/>
            <a:ext cx="6337645" cy="36355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576D76-E539-4417-83E0-4E9A25A35B59}"/>
              </a:ext>
            </a:extLst>
          </p:cNvPr>
          <p:cNvSpPr/>
          <p:nvPr/>
        </p:nvSpPr>
        <p:spPr>
          <a:xfrm>
            <a:off x="5877805" y="6038463"/>
            <a:ext cx="33870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3"/>
              </a:rPr>
              <a:t>https://www.youtube.com/watch?v=WovbLx8C0yA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841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E9D5-BED2-4C6C-AD66-4E7599B9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Image Super Resolution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F144C1-135D-4012-BF4A-282618FC2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454150"/>
            <a:ext cx="8820150" cy="50387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6CC05A-FC26-4FE1-B6DF-3A607180FF8C}"/>
              </a:ext>
            </a:extLst>
          </p:cNvPr>
          <p:cNvSpPr/>
          <p:nvPr/>
        </p:nvSpPr>
        <p:spPr>
          <a:xfrm>
            <a:off x="6344649" y="6492875"/>
            <a:ext cx="57380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Deep Learning for Image Super-resolution: A </a:t>
            </a:r>
            <a:r>
              <a:rPr lang="en-US" sz="1200" b="1" dirty="0" err="1"/>
              <a:t>Surveyc</a:t>
            </a:r>
            <a:r>
              <a:rPr lang="en-US" sz="1200" dirty="0">
                <a:hlinkClick r:id="rId3"/>
              </a:rPr>
              <a:t> https://arxiv.org/abs/1902.06068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8469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E9D5-BED2-4C6C-AD66-4E7599B9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SISR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3F0E7-5DF7-4F04-AA23-C0187D8DC5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HR to LR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001C1-E3F3-404C-9EF3-A22D28DC5A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LR to HR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AB3AB-8716-4F33-B193-01B603CBA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6068"/>
            <a:ext cx="5353878" cy="2302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980632-0DF5-4D3A-9520-C6854FDC6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078" y="2672907"/>
            <a:ext cx="5161722" cy="26201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E1120A-6557-452F-9BA0-785D13F4C419}"/>
              </a:ext>
            </a:extLst>
          </p:cNvPr>
          <p:cNvSpPr/>
          <p:nvPr/>
        </p:nvSpPr>
        <p:spPr>
          <a:xfrm>
            <a:off x="5098775" y="6492875"/>
            <a:ext cx="70170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Lucida Grande"/>
              </a:rPr>
              <a:t>Deep Learning for Single Image Super-Resolution: A Brief Review  </a:t>
            </a:r>
            <a:r>
              <a:rPr lang="en-US" sz="1200" dirty="0">
                <a:hlinkClick r:id="rId4"/>
              </a:rPr>
              <a:t>https://arxiv.org/abs/1808.03344</a:t>
            </a:r>
            <a:endParaRPr lang="en-US" sz="1200" b="1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70732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E9D5-BED2-4C6C-AD66-4E7599B9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of a Few Algorithms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E1120A-6557-452F-9BA0-785D13F4C419}"/>
              </a:ext>
            </a:extLst>
          </p:cNvPr>
          <p:cNvSpPr/>
          <p:nvPr/>
        </p:nvSpPr>
        <p:spPr>
          <a:xfrm>
            <a:off x="5098775" y="6492875"/>
            <a:ext cx="70170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Lucida Grande"/>
              </a:rPr>
              <a:t>Deep Learning for Single Image Super-Resolution: A Brief Review  </a:t>
            </a:r>
            <a:r>
              <a:rPr lang="en-US" sz="1200" dirty="0">
                <a:hlinkClick r:id="rId2"/>
              </a:rPr>
              <a:t>https://arxiv.org/abs/1808.03344</a:t>
            </a:r>
            <a:endParaRPr lang="en-US" sz="1200" b="1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18DC24-9D7A-4AA2-80AB-633A210B9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33" y="1917989"/>
            <a:ext cx="10517567" cy="35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2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E9D5-BED2-4C6C-AD66-4E7599B9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of a Few Algorithms with GAN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E1120A-6557-452F-9BA0-785D13F4C419}"/>
              </a:ext>
            </a:extLst>
          </p:cNvPr>
          <p:cNvSpPr/>
          <p:nvPr/>
        </p:nvSpPr>
        <p:spPr>
          <a:xfrm>
            <a:off x="5098775" y="6492875"/>
            <a:ext cx="70170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Lucida Grande"/>
              </a:rPr>
              <a:t>Deep Learning for Single Image Super-Resolution: A Brief Review  </a:t>
            </a:r>
            <a:r>
              <a:rPr lang="en-US" sz="1200" dirty="0">
                <a:hlinkClick r:id="rId2"/>
              </a:rPr>
              <a:t>https://arxiv.org/abs/1808.03344</a:t>
            </a:r>
            <a:endParaRPr lang="en-US" sz="1200" b="1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8046D-9F87-4A2A-AC34-5AD6618A8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6438"/>
            <a:ext cx="10519601" cy="371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4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E9D5-BED2-4C6C-AD66-4E7599B9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Articles on SISR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CCFA7-10AA-47DB-A717-3B9F5354E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Lucida Grande"/>
              </a:rPr>
              <a:t>Deep Learning for Single Image Super-Resolution: A Brief Review  </a:t>
            </a:r>
            <a:r>
              <a:rPr lang="en-US" sz="1600" dirty="0">
                <a:solidFill>
                  <a:srgbClr val="000000"/>
                </a:solidFill>
                <a:latin typeface="Lucida Grande"/>
              </a:rPr>
              <a:t>(127 reference entries)</a:t>
            </a:r>
          </a:p>
          <a:p>
            <a:pPr lvl="1"/>
            <a:r>
              <a:rPr lang="en-US" dirty="0">
                <a:hlinkClick r:id="rId2"/>
              </a:rPr>
              <a:t>https://arxiv.org/abs/1808.03344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Accepted by IEEE Transactions on Multimedia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Submitted on 9 Aug 2018 (accepted on 2019-07-12)</a:t>
            </a:r>
          </a:p>
          <a:p>
            <a:r>
              <a:rPr lang="en-US" dirty="0"/>
              <a:t>Deep Learning for Image Super-resolution: A Survey </a:t>
            </a:r>
            <a:r>
              <a:rPr lang="en-US" sz="1600" dirty="0">
                <a:solidFill>
                  <a:srgbClr val="000000"/>
                </a:solidFill>
                <a:latin typeface="Lucida Grande"/>
              </a:rPr>
              <a:t>(202 reference entries)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https://arxiv.org/abs/1902.06068</a:t>
            </a:r>
            <a:endParaRPr lang="en-US" dirty="0"/>
          </a:p>
          <a:p>
            <a:pPr lvl="1"/>
            <a:r>
              <a:rPr lang="en-US" dirty="0"/>
              <a:t>Submitted on 16 Feb 2019</a:t>
            </a:r>
          </a:p>
          <a:p>
            <a:pPr lvl="1"/>
            <a:endParaRPr lang="en-US" dirty="0"/>
          </a:p>
          <a:p>
            <a:r>
              <a:rPr lang="en-US" dirty="0"/>
              <a:t>Papers with Code on SISR </a:t>
            </a:r>
            <a:r>
              <a:rPr lang="en-US" sz="2000" dirty="0"/>
              <a:t>(</a:t>
            </a:r>
            <a:r>
              <a:rPr lang="en-US" sz="2000" dirty="0">
                <a:hlinkClick r:id="rId4"/>
              </a:rPr>
              <a:t>https://paperswithcode.com/task/super-resolution</a:t>
            </a:r>
            <a:r>
              <a:rPr lang="en-US" sz="20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0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599</Words>
  <Application>Microsoft Office PowerPoint</Application>
  <PresentationFormat>Widescreen</PresentationFormat>
  <Paragraphs>67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Lucida Grande</vt:lpstr>
      <vt:lpstr>Arial</vt:lpstr>
      <vt:lpstr>Calibri</vt:lpstr>
      <vt:lpstr>Calibri Light</vt:lpstr>
      <vt:lpstr>Office Theme</vt:lpstr>
      <vt:lpstr>Learning Super Resolution</vt:lpstr>
      <vt:lpstr>Super Resolution</vt:lpstr>
      <vt:lpstr>Single Image Super Resolution</vt:lpstr>
      <vt:lpstr>Two Minute Papers</vt:lpstr>
      <vt:lpstr>Single Image Super Resolution</vt:lpstr>
      <vt:lpstr>Overall SISR Framework</vt:lpstr>
      <vt:lpstr>Comparison of a Few Algorithms</vt:lpstr>
      <vt:lpstr>Comparison of a Few Algorithms with GAN</vt:lpstr>
      <vt:lpstr>Review Articles on SISR</vt:lpstr>
      <vt:lpstr>SR for Statistical Downscaling</vt:lpstr>
      <vt:lpstr>SR for Statistical Downscaling</vt:lpstr>
      <vt:lpstr>PowerPoint Presentation</vt:lpstr>
      <vt:lpstr>AI for Scientific Research</vt:lpstr>
      <vt:lpstr>So, Your Plan with SISR?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Resolution</dc:title>
  <dc:creator>Ting-Shuo Yo</dc:creator>
  <cp:lastModifiedBy>Ting-Shuo Yo</cp:lastModifiedBy>
  <cp:revision>12</cp:revision>
  <dcterms:created xsi:type="dcterms:W3CDTF">2019-09-20T00:29:38Z</dcterms:created>
  <dcterms:modified xsi:type="dcterms:W3CDTF">2019-09-20T05:29:26Z</dcterms:modified>
</cp:coreProperties>
</file>