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63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7F1FC-6C4E-438E-98E5-BA77E0EA3B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476557-6584-42E4-870D-F4BCBF2FCC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76496-68DF-448B-9D80-67EAFB9CE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5C07-EA03-4956-9387-D97E9629D933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73003-1864-452B-9BDD-BA80F20F5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F995D-D8CD-4D45-9B17-7D0B0364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989B2-293A-4D05-8614-7D90FBF3A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59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750A8-8D2C-44B3-9ED3-2DF6E35A0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A43167-C36F-47B9-B25B-1869A89E0A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E4C5C-9E33-4041-A709-B7A496F63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5C07-EA03-4956-9387-D97E9629D933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08E15-6AB2-444C-8027-FCB5260D7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43DF9-E437-4FAA-9195-75164EBFB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989B2-293A-4D05-8614-7D90FBF3A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23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E6CD63-EF2B-4AAF-95A7-22E3FF5E1A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061A0B-1CF5-4066-B907-B1E6CBA20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01B00-C0AD-4272-BFA8-D1214564A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5C07-EA03-4956-9387-D97E9629D933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3274F-BE60-4F37-8304-DFEF7961D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61FCA-6F76-4025-BA9D-DED59851D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989B2-293A-4D05-8614-7D90FBF3A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716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CC213-44FC-4454-B6D7-DABED6801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5BFAF-1AED-4FF0-BD4E-3840D2A96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C2A1B-F9D4-4257-91FD-52525CD00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5C07-EA03-4956-9387-D97E9629D933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4CFF-4D34-485E-9B1C-55AF5FC43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D6FA3-9E74-4C73-A5B5-5DEC47D4D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989B2-293A-4D05-8614-7D90FBF3A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50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E5636-DD49-4E86-8856-435FAAA0B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F63F6-A65C-4EC5-AF7B-B03C2DA27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0A832-51B0-482A-AE21-C352E1491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5C07-EA03-4956-9387-D97E9629D933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44EAD-DF51-40AA-B453-BD3C1E349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17578-86F2-4416-89DE-2784B9F48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989B2-293A-4D05-8614-7D90FBF3A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31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7D075-3975-46C0-A1CF-E6DACA51F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9ECB8-A250-4F7F-91AA-6C1443CF26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70A8E-4D71-4581-8444-CFE4F8C5D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15123-1238-4FEE-8C33-8A418AB30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5C07-EA03-4956-9387-D97E9629D933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208198-3A94-432C-A258-33A2ABE10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3FC967-3A65-47BE-839D-7E75CEF0D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989B2-293A-4D05-8614-7D90FBF3A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88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BA694-4E09-4A2D-AEE8-E4CFFACD3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68E62D-29DE-48BD-91C1-F995961C0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2B7B72-1F8F-4B48-B5E3-B82FC2C3E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0C07F7-1184-4BE7-B548-D6ABF969B6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DDF915-A49B-4834-A0AF-53E19626A3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8B5414-918A-4A0F-B642-93DA7D27F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5C07-EA03-4956-9387-D97E9629D933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F476F2-BD7D-4784-88EF-44EBAF670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C72370-D60C-49CA-B268-F015B7609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989B2-293A-4D05-8614-7D90FBF3A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99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223B4-1BC8-4BCF-9BC8-7AE7B95FB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84E47B-6260-465A-8E8E-2C070161F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5C07-EA03-4956-9387-D97E9629D933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8EBC79-4EED-4C51-A154-ADBAFC0A6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A97D44-60C5-4A41-B766-1D1A6BDC9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989B2-293A-4D05-8614-7D90FBF3A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43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2A597F-7F0E-432E-8986-42FE6A62B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5C07-EA03-4956-9387-D97E9629D933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D6EDA9-A18B-4D2C-A466-555EB95CF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37F85-B615-4B9B-AD1F-B5A96AD24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989B2-293A-4D05-8614-7D90FBF3A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71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DAE4E-EA28-47CC-B099-C98594699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83FB2-08BC-4FA5-8591-E224EE012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A07D0F-4AB9-4CBC-8F18-72BE2C3E2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2B4DF-EA52-4B2B-811C-76A4398E8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5C07-EA03-4956-9387-D97E9629D933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C759A8-D65E-4398-9A86-41185EF6F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769CE-7BB9-4CAE-A718-3E8D5931B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989B2-293A-4D05-8614-7D90FBF3A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0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2A778-989B-4ED2-8C44-A77B27696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445B36-E233-4284-A21A-6A69FDE3DB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737AF8-1148-4110-8E96-D6D2C4CC1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D1CA0A-CA73-423F-A6A7-138AA910E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5C07-EA03-4956-9387-D97E9629D933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1DABF-1849-48AE-B4D7-DF4DF5691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E901B8-A834-4EB2-8530-5A99D3CF7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989B2-293A-4D05-8614-7D90FBF3A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40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498756-549A-4C19-9A9C-BE753A8AB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4A1D1-D72E-413C-8D85-DB28C6ABC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E8C04-639D-4C80-A8DB-643682CD2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F5C07-EA03-4956-9387-D97E9629D933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9A33E-5FD6-40A0-A4DE-B45004FA6C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8BB25-89A1-4216-A0F2-802B990E0E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989B2-293A-4D05-8614-7D90FBF3A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73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7FFD4-F4DD-4478-A653-BB10D61D37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Principle Component Analysis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35FFB7-0CDF-48CB-A73F-749056DB91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 lnSpcReduction="10000"/>
          </a:bodyPr>
          <a:lstStyle/>
          <a:p>
            <a:pPr algn="l"/>
            <a:r>
              <a:rPr lang="en-US" sz="2000" dirty="0"/>
              <a:t>and its variations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2020.09.25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ADD082-4854-4CCE-AC0D-D33F32CC67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25" r="4335" b="1"/>
          <a:stretch/>
        </p:blipFill>
        <p:spPr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58937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BC1BC-3B0C-4867-92DC-97B331164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PCA?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8136B-CCDB-4D1E-A389-65C49F600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89914" cy="4351338"/>
          </a:xfrm>
        </p:spPr>
        <p:txBody>
          <a:bodyPr>
            <a:normAutofit/>
          </a:bodyPr>
          <a:lstStyle/>
          <a:p>
            <a:r>
              <a:rPr lang="fr-FR" sz="2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主成分分析</a:t>
            </a:r>
            <a:r>
              <a:rPr lang="fr-FR" sz="2400" dirty="0"/>
              <a:t> (</a:t>
            </a:r>
            <a:r>
              <a:rPr lang="fr-FR" sz="2400" dirty="0" err="1"/>
              <a:t>Principle</a:t>
            </a:r>
            <a:r>
              <a:rPr lang="fr-FR" sz="2400" dirty="0"/>
              <a:t> Component </a:t>
            </a:r>
            <a:r>
              <a:rPr lang="fr-FR" sz="2400" dirty="0" err="1"/>
              <a:t>Analysis</a:t>
            </a:r>
            <a:r>
              <a:rPr lang="fr-FR" sz="2400" dirty="0"/>
              <a:t>, PCA)</a:t>
            </a:r>
          </a:p>
          <a:p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主成分分析是很常用的一種探索式資料分析</a:t>
            </a:r>
            <a:r>
              <a:rPr lang="en-US" altLang="zh-TW" sz="2400" dirty="0">
                <a:ea typeface="Microsoft JhengHei" panose="020B0604030504040204" pitchFamily="34" charset="-120"/>
              </a:rPr>
              <a:t>(exploratory analysis)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工具，</a:t>
            </a: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這個數學工具協助我們計算資料本身的變異，找出資料本身變化的主要特徵，也就是主成分</a:t>
            </a:r>
            <a:r>
              <a:rPr lang="zh-TW" altLang="en-US" sz="2400" dirty="0">
                <a:ea typeface="Microsoft JhengHei" panose="020B0604030504040204" pitchFamily="34" charset="-120"/>
              </a:rPr>
              <a:t>（</a:t>
            </a:r>
            <a:r>
              <a:rPr lang="en-US" altLang="zh-TW" sz="2400" dirty="0">
                <a:ea typeface="Microsoft JhengHei" panose="020B0604030504040204" pitchFamily="34" charset="-120"/>
              </a:rPr>
              <a:t>principle component, PC</a:t>
            </a:r>
            <a:r>
              <a:rPr lang="zh-TW" altLang="en-US" sz="2400" dirty="0">
                <a:ea typeface="Microsoft JhengHei" panose="020B0604030504040204" pitchFamily="34" charset="-120"/>
              </a:rPr>
              <a:t>）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</a:t>
            </a: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讓我們可以很快的檢視資料裡相對較為特殊的狀態</a:t>
            </a:r>
            <a:r>
              <a:rPr lang="zh-TW" altLang="en-US" sz="2400" dirty="0">
                <a:ea typeface="Microsoft JhengHei" panose="020B0604030504040204" pitchFamily="34" charset="-120"/>
              </a:rPr>
              <a:t>（</a:t>
            </a:r>
            <a:r>
              <a:rPr lang="en-US" altLang="zh-TW" sz="2400" dirty="0">
                <a:ea typeface="Microsoft JhengHei" panose="020B0604030504040204" pitchFamily="34" charset="-120"/>
              </a:rPr>
              <a:t>pattern</a:t>
            </a:r>
            <a:r>
              <a:rPr lang="zh-TW" altLang="en-US" sz="2400" dirty="0">
                <a:ea typeface="Microsoft JhengHei" panose="020B0604030504040204" pitchFamily="34" charset="-120"/>
              </a:rPr>
              <a:t>）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，並且達到減少資料維度的效果。</a:t>
            </a:r>
            <a:endParaRPr lang="en-US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138A218-540C-4FFC-AEED-690F3ECC5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010" y="1547832"/>
            <a:ext cx="4392868" cy="439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9804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5AD81-722D-4C05-A328-8190E3D53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PCA is more than 100 years old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C15E8-4452-489E-A129-47C897889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13914" cy="4351338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主成分分析是 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1901 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由 </a:t>
            </a:r>
            <a:r>
              <a:rPr lang="en-US" altLang="zh-TW" sz="2400" i="1" dirty="0">
                <a:ea typeface="Microsoft JhengHei" panose="020B0604030504040204" pitchFamily="34" charset="-120"/>
              </a:rPr>
              <a:t>Karl Pearson</a:t>
            </a:r>
            <a:r>
              <a:rPr lang="en-US" altLang="zh-TW" sz="2400" dirty="0">
                <a:ea typeface="Microsoft JhengHei" panose="020B0604030504040204" pitchFamily="34" charset="-120"/>
              </a:rPr>
              <a:t> 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所提出，用於分析數據及建立數理模型。</a:t>
            </a:r>
          </a:p>
          <a:p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其方法主要是通過對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共變異數矩陣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進行特徵分解（</a:t>
            </a:r>
            <a:r>
              <a:rPr lang="en-US" altLang="zh-TW" sz="2400" dirty="0">
                <a:ea typeface="Microsoft JhengHei" panose="020B0604030504040204" pitchFamily="34" charset="-120"/>
              </a:rPr>
              <a:t>eigen decomposition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），以得出數據的主成分（即特徵向量）與它們的權值（即特徵值）。</a:t>
            </a:r>
          </a:p>
          <a:p>
            <a:r>
              <a:rPr lang="en-US" altLang="zh-TW" sz="2400" dirty="0">
                <a:ea typeface="Microsoft JhengHei" panose="020B0604030504040204" pitchFamily="34" charset="-120"/>
              </a:rPr>
              <a:t>PCA 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是多變量統計方法中最基本的一種。</a:t>
            </a:r>
          </a:p>
          <a:p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其結果可以理解為：</a:t>
            </a: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r>
              <a:rPr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哪個方向上的數據值對變異數的影響最大？</a:t>
            </a:r>
            <a:endParaRPr lang="en-US" altLang="zh-TW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r>
              <a:rPr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數據裡的變異，最主要的特徵型態是什麼？</a:t>
            </a:r>
            <a:endParaRPr lang="en-US" altLang="zh-TW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r>
              <a:rPr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線性空間轉換，新的基底相互之間是正交的</a:t>
            </a:r>
            <a:endParaRPr lang="en-US" altLang="zh-TW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r>
              <a:rPr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過濾變異小的資訊，也可看做一種「濾波」</a:t>
            </a:r>
            <a:endParaRPr lang="en-US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63A0BB-B9C2-4055-91A2-C361A8F55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114" y="1825625"/>
            <a:ext cx="2898321" cy="379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730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A4958-C344-45E8-B1FD-574BE77FB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Mathematics of 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3752B-DA49-45A6-BCF6-8C1DB75F9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我們總共有 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 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筆觀測資料</a:t>
            </a: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我們的每個觀測包含了 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 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個變量，所以每個觀測可以表示為：</a:t>
            </a: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zh-TW" altLang="en-US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如此， </a:t>
            </a: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我們希望找到一組 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                                     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，滿足以下條件：</a:t>
            </a:r>
          </a:p>
          <a:p>
            <a:pPr lvl="1"/>
            <a:r>
              <a:rPr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</a:p>
          <a:p>
            <a:pPr lvl="1"/>
            <a:endParaRPr lang="en-US" altLang="zh-TW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r>
              <a:rPr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 </a:t>
            </a:r>
            <a:r>
              <a:rPr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依照可以解釋 </a:t>
            </a:r>
            <a:r>
              <a:rPr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X </a:t>
            </a:r>
            <a:r>
              <a:rPr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變異量的大小排序，如此，我們可以用少數 </a:t>
            </a:r>
            <a:r>
              <a:rPr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K </a:t>
            </a:r>
            <a:r>
              <a:rPr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個 </a:t>
            </a:r>
            <a:r>
              <a:rPr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</a:t>
            </a:r>
            <a:r>
              <a:rPr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，來代表大部分 </a:t>
            </a:r>
            <a:r>
              <a:rPr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X </a:t>
            </a:r>
            <a:r>
              <a:rPr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的變化。</a:t>
            </a:r>
          </a:p>
          <a:p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在數學上，我們可以證明 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X 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的共變數矩陣的</a:t>
            </a:r>
            <a:r>
              <a:rPr lang="zh-TW" altLang="en-US" sz="2400" dirty="0">
                <a:ea typeface="Microsoft JhengHei" panose="020B0604030504040204" pitchFamily="34" charset="-120"/>
              </a:rPr>
              <a:t> </a:t>
            </a:r>
            <a:r>
              <a:rPr lang="en-US" altLang="zh-TW" sz="2400" dirty="0">
                <a:ea typeface="Microsoft JhengHei" panose="020B0604030504040204" pitchFamily="34" charset="-120"/>
              </a:rPr>
              <a:t>eigen vectors 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滿足以上的條件。</a:t>
            </a:r>
          </a:p>
          <a:p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And we will stop right here.</a:t>
            </a:r>
            <a:endParaRPr lang="en-US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CE79451-6D45-4A6A-9B53-349024332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789" y="1746499"/>
            <a:ext cx="4346178" cy="44011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70C5229-EA86-4232-9424-54498EFA0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3714" y="2620432"/>
            <a:ext cx="3188983" cy="43184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20C795F-6A3B-4B0D-AC28-E614D6A7F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8902" y="3016251"/>
            <a:ext cx="3977098" cy="43330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B4DDDDE-81A6-4579-862B-853185499D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2180" y="3452518"/>
            <a:ext cx="2888671" cy="43330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CF39684-94C2-4505-9EB6-8827137005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7605" y="4001294"/>
            <a:ext cx="2124575" cy="43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896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1FE2A-F29D-4109-9611-2FA89D8AB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 the Past 100 years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644D6-17E5-4ECA-A694-1AD08E3E5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From eigen decomposition to Singular Value Decomposition (SVD)</a:t>
            </a:r>
          </a:p>
          <a:p>
            <a:pPr lvl="1"/>
            <a:r>
              <a:rPr lang="en-US" sz="2000" dirty="0"/>
              <a:t>To overcome unsolvable data matrix</a:t>
            </a:r>
          </a:p>
          <a:p>
            <a:r>
              <a:rPr lang="en-US" sz="2400" dirty="0"/>
              <a:t>Overcome the computational complexity</a:t>
            </a:r>
          </a:p>
          <a:p>
            <a:pPr lvl="1"/>
            <a:r>
              <a:rPr lang="en-US" sz="2000" dirty="0"/>
              <a:t>Covariance matrix computation: O(m</a:t>
            </a:r>
            <a:r>
              <a:rPr lang="en-US" sz="2000" baseline="30000" dirty="0"/>
              <a:t>2</a:t>
            </a:r>
            <a:r>
              <a:rPr lang="en-US" sz="2000" dirty="0"/>
              <a:t>n)</a:t>
            </a:r>
          </a:p>
          <a:p>
            <a:pPr lvl="1"/>
            <a:r>
              <a:rPr lang="en-US" sz="2000" dirty="0"/>
              <a:t>eigen-value decomposition is O(m</a:t>
            </a:r>
            <a:r>
              <a:rPr lang="en-US" sz="2000" baseline="30000" dirty="0"/>
              <a:t>3</a:t>
            </a:r>
            <a:r>
              <a:rPr lang="en-US" sz="2000" dirty="0"/>
              <a:t>)</a:t>
            </a:r>
          </a:p>
          <a:p>
            <a:r>
              <a:rPr lang="en-US" sz="2400" dirty="0"/>
              <a:t>Randomized PCA</a:t>
            </a:r>
          </a:p>
          <a:p>
            <a:pPr lvl="1"/>
            <a:r>
              <a:rPr lang="en-US" sz="2000" dirty="0"/>
              <a:t>The </a:t>
            </a:r>
            <a:r>
              <a:rPr lang="en-US" sz="2000" b="1" dirty="0"/>
              <a:t>m</a:t>
            </a:r>
            <a:r>
              <a:rPr lang="en-US" sz="2000" dirty="0"/>
              <a:t> is too big (e.g., high-resolution image), and hence the SVD / eigen-decomposition cannot fit into the memory </a:t>
            </a:r>
          </a:p>
          <a:p>
            <a:r>
              <a:rPr lang="en-US" sz="2400" dirty="0"/>
              <a:t>Incremental PCA (online PCA)</a:t>
            </a:r>
          </a:p>
          <a:p>
            <a:pPr lvl="1"/>
            <a:r>
              <a:rPr lang="en-US" sz="2000" dirty="0"/>
              <a:t>The </a:t>
            </a:r>
            <a:r>
              <a:rPr lang="en-US" sz="2000" b="1" dirty="0"/>
              <a:t>n</a:t>
            </a:r>
            <a:r>
              <a:rPr lang="en-US" sz="2000" dirty="0"/>
              <a:t> is too big or distributed across different serves, or there will be new data keep streaming in.</a:t>
            </a:r>
          </a:p>
        </p:txBody>
      </p:sp>
    </p:spTree>
    <p:extLst>
      <p:ext uri="{BB962C8B-B14F-4D97-AF65-F5344CB8AC3E}">
        <p14:creationId xmlns:p14="http://schemas.microsoft.com/office/powerpoint/2010/main" val="3121562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68099122-0394-4B8E-9F74-08AD4070A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166881"/>
            <a:ext cx="10515600" cy="327012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sklearn.decomposition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PCA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([[-1, -1], [-2, -1], [-3, -2], [1, 1], [2, 1], [3, 2]])</a:t>
            </a: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scatter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[:,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[:,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Initialize a PCA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objetc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with 2 PCs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pca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PCA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n_components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=2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pca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1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Another way to do scatter plot</a:t>
            </a: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(X[:,0], X[:,1],'o')</a:t>
            </a: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1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Add PC1 as blue solid line and PC2 as red dashed line</a:t>
            </a: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pca.components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_[0][0]*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([3,-3]),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pca.components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_[0][1]*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([3,-3]),'k-',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pca.components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_[1][0]*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([2,-2]),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pca.components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_[1][1]*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([2,-2]),'r--',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18677B-6328-469B-821E-2CE482884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PCA on Toy Data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F64E904-D588-40E7-8EEF-CC81FB9AB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097" y="1369040"/>
            <a:ext cx="3933545" cy="2581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3F2CAD0F-0AE1-4843-A858-E1A8CCE68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2898" y="1369040"/>
            <a:ext cx="3933545" cy="2581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696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5D052-C69A-4740-AB4E-09C4FC446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More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2769F-5229-4D64-943F-B15104F9A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see the code and results on </a:t>
            </a:r>
            <a:r>
              <a:rPr lang="en-US" dirty="0" err="1"/>
              <a:t>jupyter</a:t>
            </a:r>
            <a:r>
              <a:rPr lang="en-US" dirty="0"/>
              <a:t> notebook.</a:t>
            </a:r>
          </a:p>
        </p:txBody>
      </p:sp>
    </p:spTree>
    <p:extLst>
      <p:ext uri="{BB962C8B-B14F-4D97-AF65-F5344CB8AC3E}">
        <p14:creationId xmlns:p14="http://schemas.microsoft.com/office/powerpoint/2010/main" val="4276026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5CFF0-05ED-4B6F-B188-C46DD0001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Common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EDEB5-E0A9-48B4-A6B2-B1E34A389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dimension of your data, </a:t>
            </a:r>
            <a:r>
              <a:rPr lang="en-US" b="1" dirty="0"/>
              <a:t>m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PCA treat each observation as one 1-d array.</a:t>
            </a:r>
          </a:p>
          <a:p>
            <a:pPr lvl="1"/>
            <a:r>
              <a:rPr lang="en-US" dirty="0"/>
              <a:t>For example, your data contains </a:t>
            </a:r>
            <a:r>
              <a:rPr lang="en-US" b="1" dirty="0"/>
              <a:t>n</a:t>
            </a:r>
            <a:r>
              <a:rPr lang="en-US" dirty="0"/>
              <a:t> images of 1920x1080 pixels, then your data dimension </a:t>
            </a:r>
            <a:r>
              <a:rPr lang="en-US" b="1" dirty="0"/>
              <a:t>m</a:t>
            </a:r>
            <a:r>
              <a:rPr lang="en-US" dirty="0"/>
              <a:t> is 2,073,600. Not 2.</a:t>
            </a:r>
          </a:p>
          <a:p>
            <a:r>
              <a:rPr lang="en-US" dirty="0"/>
              <a:t>How many PCs should I use? (i.e., how to determine </a:t>
            </a:r>
            <a:r>
              <a:rPr lang="en-US" b="1" dirty="0"/>
              <a:t>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Looking for kink in the curve of explained variance.</a:t>
            </a:r>
          </a:p>
          <a:p>
            <a:pPr lvl="1"/>
            <a:r>
              <a:rPr lang="en-US" dirty="0"/>
              <a:t>Using a threshold of accumulated explained-variance.</a:t>
            </a:r>
          </a:p>
          <a:p>
            <a:pPr lvl="1"/>
            <a:r>
              <a:rPr lang="en-US" dirty="0"/>
              <a:t>Just pick a number you like.</a:t>
            </a:r>
          </a:p>
          <a:p>
            <a:r>
              <a:rPr lang="en-US" dirty="0"/>
              <a:t>How to interpret the PCs?</a:t>
            </a:r>
          </a:p>
          <a:p>
            <a:pPr lvl="1"/>
            <a:r>
              <a:rPr lang="en-US" dirty="0"/>
              <a:t>Ask a domain expert.</a:t>
            </a:r>
          </a:p>
        </p:txBody>
      </p:sp>
    </p:spTree>
    <p:extLst>
      <p:ext uri="{BB962C8B-B14F-4D97-AF65-F5344CB8AC3E}">
        <p14:creationId xmlns:p14="http://schemas.microsoft.com/office/powerpoint/2010/main" val="1774470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3E1DD-9998-4CBC-A5FC-07A9B8AD5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0AAF3-F991-4558-8A7D-4955A4515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207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738</Words>
  <Application>Microsoft Office PowerPoint</Application>
  <PresentationFormat>Widescreen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Microsoft JhengHei</vt:lpstr>
      <vt:lpstr>Arial</vt:lpstr>
      <vt:lpstr>Calibri</vt:lpstr>
      <vt:lpstr>Calibri Light</vt:lpstr>
      <vt:lpstr>Courier New</vt:lpstr>
      <vt:lpstr>Office Theme</vt:lpstr>
      <vt:lpstr>Principle Component Analysis</vt:lpstr>
      <vt:lpstr>What is PCA?</vt:lpstr>
      <vt:lpstr>PCA is more than 100 years old</vt:lpstr>
      <vt:lpstr>Mathematics of PCA</vt:lpstr>
      <vt:lpstr>In the Past 100 years</vt:lpstr>
      <vt:lpstr>PCA on Toy Data</vt:lpstr>
      <vt:lpstr>More Examples</vt:lpstr>
      <vt:lpstr>Common Questions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 Component Analysis</dc:title>
  <dc:creator>Ting-Shuo Yo</dc:creator>
  <cp:lastModifiedBy>Ting-Shuo Yo</cp:lastModifiedBy>
  <cp:revision>12</cp:revision>
  <dcterms:created xsi:type="dcterms:W3CDTF">2020-09-24T06:01:26Z</dcterms:created>
  <dcterms:modified xsi:type="dcterms:W3CDTF">2020-09-24T07:15:59Z</dcterms:modified>
</cp:coreProperties>
</file>