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922D-FCE2-4CC5-9A4A-47FFB5EDB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9D922D-1B40-418F-B1B7-A6DF815F3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3DAF9-E60F-4CE1-9AFC-D120A43FC20C}"/>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7F69078A-BD09-4F31-84DA-3A451393E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173B7-AB9D-4DE4-A3AB-8A5FE8BA84C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67179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64CA-0A3E-4C94-9B2B-4116D071E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64791-D01E-4D6E-996F-C7E08B129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FA4F6-9B48-4C80-B7A5-48C7CB1121C0}"/>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205BCAE9-0821-4D9A-A463-4A5C0E71B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9DDDF-63E5-4F2E-90E6-C59C41CD6531}"/>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937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9ED84-D175-4743-A09E-A56501C154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15BF0-862B-409E-93A3-12CF40829F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73537-A029-41FE-BA8C-2987F3B7269B}"/>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FFCB6E58-243A-4CFA-B319-F276164BF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14ED2-532B-493F-81B0-5D15ACDDD51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03013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AE33-CEBE-417A-9976-334D6978B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B18FF-3BB0-467C-A675-187843433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DE23A-E0D5-44B1-A529-4A64C608C541}"/>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B2FB6E4E-4DB0-431B-A060-2ACC5E7C1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6C025-D81F-49D5-857A-6FA5A127E3F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30304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40ED-6A2C-4290-AA95-BEED25AEB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F1678-17A5-42E4-B506-8A674C8D8F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019E7-431C-42BD-BF03-5CCD1638EAA7}"/>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3A2B5B36-2EEA-4AF1-AD66-3EB6F7E3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09F82-7D3D-4B9D-B573-7FCF5C3012F7}"/>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79777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13C51-C5B2-4CD5-A4B6-6AA75F386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5AD82-4275-4C2E-948E-CDC631B47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A8A64-61F5-4EB9-BBAA-6A7BF4FB6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08129F-6D03-4B5E-B7DB-3AF3D0C5FF8C}"/>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6" name="Footer Placeholder 5">
            <a:extLst>
              <a:ext uri="{FF2B5EF4-FFF2-40B4-BE49-F238E27FC236}">
                <a16:creationId xmlns:a16="http://schemas.microsoft.com/office/drawing/2014/main" id="{67BBFDB7-D9B2-46F0-A6B3-A64698DBC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046A2-F3E3-43C8-A925-25BDD38D9F28}"/>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0024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E697-E445-49AD-983C-03D8B9FBDF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D6B7E-19B2-4440-A9E2-D4932494D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06630-5ACB-42C5-80B1-AD0635752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86491-D864-4F51-A020-75087B27E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B3D2B-4864-4118-8EE9-B3E0C78B0F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E8EB6C-31FE-46D3-8FF8-8C94DBAAD246}"/>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8" name="Footer Placeholder 7">
            <a:extLst>
              <a:ext uri="{FF2B5EF4-FFF2-40B4-BE49-F238E27FC236}">
                <a16:creationId xmlns:a16="http://schemas.microsoft.com/office/drawing/2014/main" id="{28258F11-69E0-4876-8CC4-F310C1204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2457D1-C5A3-4673-9292-B9C9D2AC9DFF}"/>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1705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84EB-FC80-4126-9D25-3D88C1FC2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0BABA-3684-4190-8A07-3E0421625954}"/>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4" name="Footer Placeholder 3">
            <a:extLst>
              <a:ext uri="{FF2B5EF4-FFF2-40B4-BE49-F238E27FC236}">
                <a16:creationId xmlns:a16="http://schemas.microsoft.com/office/drawing/2014/main" id="{47972DF1-FD40-42EC-A871-615DF5196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D82C96-13F0-4544-AD84-2CFCEDFCB5A3}"/>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96024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80455F-EA33-4787-9B47-CF890CDF7E2E}"/>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3" name="Footer Placeholder 2">
            <a:extLst>
              <a:ext uri="{FF2B5EF4-FFF2-40B4-BE49-F238E27FC236}">
                <a16:creationId xmlns:a16="http://schemas.microsoft.com/office/drawing/2014/main" id="{7E38092C-EC5A-4A13-A07A-3F47B2EDD1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756863-2FE8-42A0-8E0D-08228C805957}"/>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242708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0C35-342C-43C7-9CF5-C7BAC5775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85BAE-2A97-4B25-BB19-EE5ABCF30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DC9E9B-0A0D-4A6E-8F5F-8C4A49329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3E650-C3B4-4EBB-A974-8D7CF2FD6EFB}"/>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6" name="Footer Placeholder 5">
            <a:extLst>
              <a:ext uri="{FF2B5EF4-FFF2-40B4-BE49-F238E27FC236}">
                <a16:creationId xmlns:a16="http://schemas.microsoft.com/office/drawing/2014/main" id="{E3CD3A4E-77D3-483E-8157-AF10A91A4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DA899-621B-4F84-8FC2-76B02D57584A}"/>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78487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83AE-05FF-4586-96F6-382929445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A4C3D-8403-4B85-B14B-5EDF384D8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29B98-C66E-49C7-B1D0-B53847099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99F3F-7911-4101-9F27-B6000B285AAE}"/>
              </a:ext>
            </a:extLst>
          </p:cNvPr>
          <p:cNvSpPr>
            <a:spLocks noGrp="1"/>
          </p:cNvSpPr>
          <p:nvPr>
            <p:ph type="dt" sz="half" idx="10"/>
          </p:nvPr>
        </p:nvSpPr>
        <p:spPr/>
        <p:txBody>
          <a:bodyPr/>
          <a:lstStyle/>
          <a:p>
            <a:fld id="{964983ED-8EB3-4B31-BA51-5809E4D487CB}" type="datetimeFigureOut">
              <a:rPr lang="en-US" smtClean="0"/>
              <a:t>10/14/2020</a:t>
            </a:fld>
            <a:endParaRPr lang="en-US"/>
          </a:p>
        </p:txBody>
      </p:sp>
      <p:sp>
        <p:nvSpPr>
          <p:cNvPr id="6" name="Footer Placeholder 5">
            <a:extLst>
              <a:ext uri="{FF2B5EF4-FFF2-40B4-BE49-F238E27FC236}">
                <a16:creationId xmlns:a16="http://schemas.microsoft.com/office/drawing/2014/main" id="{AFD75B66-D483-4B01-9A8A-7AFE7316D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ECADA-30C3-4AD5-8E6F-1924DF1BA7A5}"/>
              </a:ext>
            </a:extLst>
          </p:cNvPr>
          <p:cNvSpPr>
            <a:spLocks noGrp="1"/>
          </p:cNvSpPr>
          <p:nvPr>
            <p:ph type="sldNum" sz="quarter" idx="12"/>
          </p:nvPr>
        </p:nvSpPr>
        <p:spPr/>
        <p:txBody>
          <a:bodyPr/>
          <a:lstStyle/>
          <a:p>
            <a:fld id="{AD22FEA6-8728-4EA1-BAF0-49CDBD215054}" type="slidenum">
              <a:rPr lang="en-US" smtClean="0"/>
              <a:t>‹#›</a:t>
            </a:fld>
            <a:endParaRPr lang="en-US"/>
          </a:p>
        </p:txBody>
      </p:sp>
    </p:spTree>
    <p:extLst>
      <p:ext uri="{BB962C8B-B14F-4D97-AF65-F5344CB8AC3E}">
        <p14:creationId xmlns:p14="http://schemas.microsoft.com/office/powerpoint/2010/main" val="320791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709AC8-E070-40D0-A054-A57ACF08B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734592-4BC2-41F6-9247-3B1CEDB08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DAF70-BD13-461F-8078-B5835816E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983ED-8EB3-4B31-BA51-5809E4D487CB}" type="datetimeFigureOut">
              <a:rPr lang="en-US" smtClean="0"/>
              <a:t>10/14/2020</a:t>
            </a:fld>
            <a:endParaRPr lang="en-US"/>
          </a:p>
        </p:txBody>
      </p:sp>
      <p:sp>
        <p:nvSpPr>
          <p:cNvPr id="5" name="Footer Placeholder 4">
            <a:extLst>
              <a:ext uri="{FF2B5EF4-FFF2-40B4-BE49-F238E27FC236}">
                <a16:creationId xmlns:a16="http://schemas.microsoft.com/office/drawing/2014/main" id="{A18D6B00-1548-40B2-80C7-28C917B1B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AC901-A6F6-4745-842E-17B1754F3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FEA6-8728-4EA1-BAF0-49CDBD215054}" type="slidenum">
              <a:rPr lang="en-US" smtClean="0"/>
              <a:t>‹#›</a:t>
            </a:fld>
            <a:endParaRPr lang="en-US"/>
          </a:p>
        </p:txBody>
      </p:sp>
    </p:spTree>
    <p:extLst>
      <p:ext uri="{BB962C8B-B14F-4D97-AF65-F5344CB8AC3E}">
        <p14:creationId xmlns:p14="http://schemas.microsoft.com/office/powerpoint/2010/main" val="198666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Big_Five_personality_trai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Quality_of_lif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oilquality.org.au/factsheets/soil-texture-measuring-in-the-lab" TargetMode="External"/><Relationship Id="rId2" Type="http://schemas.openxmlformats.org/officeDocument/2006/relationships/hyperlink" Target="https://www.sciencedirect.com/science/article/abs/pii/0375674279900049"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DA1516-EF9E-419B-A5CE-6656380C56E2}"/>
              </a:ext>
            </a:extLst>
          </p:cNvPr>
          <p:cNvSpPr>
            <a:spLocks noGrp="1"/>
          </p:cNvSpPr>
          <p:nvPr>
            <p:ph type="ctrTitle"/>
          </p:nvPr>
        </p:nvSpPr>
        <p:spPr>
          <a:xfrm>
            <a:off x="6585882" y="4267832"/>
            <a:ext cx="4805996" cy="1401448"/>
          </a:xfrm>
        </p:spPr>
        <p:txBody>
          <a:bodyPr anchor="t">
            <a:normAutofit/>
          </a:bodyPr>
          <a:lstStyle/>
          <a:p>
            <a:pPr algn="l"/>
            <a:r>
              <a:rPr lang="en-US" sz="4400" dirty="0">
                <a:solidFill>
                  <a:srgbClr val="000000"/>
                </a:solidFill>
              </a:rPr>
              <a:t>Latent Variable</a:t>
            </a:r>
          </a:p>
        </p:txBody>
      </p:sp>
      <p:sp>
        <p:nvSpPr>
          <p:cNvPr id="3" name="Subtitle 2">
            <a:extLst>
              <a:ext uri="{FF2B5EF4-FFF2-40B4-BE49-F238E27FC236}">
                <a16:creationId xmlns:a16="http://schemas.microsoft.com/office/drawing/2014/main" id="{B507E7E7-DF69-447A-8D63-B53B7AFE5382}"/>
              </a:ext>
            </a:extLst>
          </p:cNvPr>
          <p:cNvSpPr>
            <a:spLocks noGrp="1"/>
          </p:cNvSpPr>
          <p:nvPr>
            <p:ph type="subTitle" idx="1"/>
          </p:nvPr>
        </p:nvSpPr>
        <p:spPr>
          <a:xfrm>
            <a:off x="6586186" y="3428999"/>
            <a:ext cx="4805691" cy="838831"/>
          </a:xfrm>
        </p:spPr>
        <p:txBody>
          <a:bodyPr anchor="b">
            <a:normAutofit/>
          </a:bodyPr>
          <a:lstStyle/>
          <a:p>
            <a:pPr algn="l"/>
            <a:r>
              <a:rPr lang="en-US" sz="1800" dirty="0">
                <a:solidFill>
                  <a:srgbClr val="000000"/>
                </a:solidFill>
              </a:rPr>
              <a:t>Introduction to</a:t>
            </a:r>
          </a:p>
        </p:txBody>
      </p:sp>
      <p:sp>
        <p:nvSpPr>
          <p:cNvPr id="77"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Latent space visualization of the 10 MNIST digits in 2 dimensions of... |  Download Scientific Diagram">
            <a:extLst>
              <a:ext uri="{FF2B5EF4-FFF2-40B4-BE49-F238E27FC236}">
                <a16:creationId xmlns:a16="http://schemas.microsoft.com/office/drawing/2014/main" id="{7C00D1CE-6566-4651-B838-98A3169B0A2F}"/>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0000" r="3708" b="-6"/>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0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AC21-2D7B-46CE-820F-64F44F6C1909}"/>
              </a:ext>
            </a:extLst>
          </p:cNvPr>
          <p:cNvSpPr>
            <a:spLocks noGrp="1"/>
          </p:cNvSpPr>
          <p:nvPr>
            <p:ph type="title"/>
          </p:nvPr>
        </p:nvSpPr>
        <p:spPr/>
        <p:txBody>
          <a:bodyPr/>
          <a:lstStyle/>
          <a:p>
            <a:r>
              <a:rPr lang="en-US" b="1" dirty="0"/>
              <a:t>Why Do We Need Latent Variables?</a:t>
            </a:r>
          </a:p>
        </p:txBody>
      </p:sp>
      <p:sp>
        <p:nvSpPr>
          <p:cNvPr id="3" name="Content Placeholder 2">
            <a:extLst>
              <a:ext uri="{FF2B5EF4-FFF2-40B4-BE49-F238E27FC236}">
                <a16:creationId xmlns:a16="http://schemas.microsoft.com/office/drawing/2014/main" id="{3AFDDBE6-1FA1-4671-8972-A2477594B578}"/>
              </a:ext>
            </a:extLst>
          </p:cNvPr>
          <p:cNvSpPr>
            <a:spLocks noGrp="1"/>
          </p:cNvSpPr>
          <p:nvPr>
            <p:ph idx="1"/>
          </p:nvPr>
        </p:nvSpPr>
        <p:spPr/>
        <p:txBody>
          <a:bodyPr/>
          <a:lstStyle/>
          <a:p>
            <a:r>
              <a:rPr lang="en-US" dirty="0"/>
              <a:t>The use of latent variables can serve to reduce the dimensionality of data. Many observable variables can be aggregated in a model to represent an underlying concept, making it easier to understand the data. In this sense, they serve a function similar to that of scientific theories. At the same time, </a:t>
            </a:r>
            <a:r>
              <a:rPr lang="en-US" i="1" dirty="0"/>
              <a:t>latent variables link observable ("sub-symbolic") data in the real world to symbolic data in the modeled world</a:t>
            </a:r>
            <a:r>
              <a:rPr lang="en-US" dirty="0"/>
              <a:t>.</a:t>
            </a:r>
          </a:p>
        </p:txBody>
      </p:sp>
      <p:sp>
        <p:nvSpPr>
          <p:cNvPr id="5" name="TextBox 4">
            <a:extLst>
              <a:ext uri="{FF2B5EF4-FFF2-40B4-BE49-F238E27FC236}">
                <a16:creationId xmlns:a16="http://schemas.microsoft.com/office/drawing/2014/main" id="{78CB5E26-3B9D-4D99-9F40-5EA17DCDB3A1}"/>
              </a:ext>
            </a:extLst>
          </p:cNvPr>
          <p:cNvSpPr txBox="1"/>
          <p:nvPr/>
        </p:nvSpPr>
        <p:spPr>
          <a:xfrm>
            <a:off x="2100942" y="4909849"/>
            <a:ext cx="7990115" cy="584775"/>
          </a:xfrm>
          <a:prstGeom prst="rect">
            <a:avLst/>
          </a:prstGeom>
          <a:noFill/>
        </p:spPr>
        <p:txBody>
          <a:bodyPr wrap="square">
            <a:spAutoFit/>
          </a:bodyPr>
          <a:lstStyle/>
          <a:p>
            <a:pPr algn="l"/>
            <a:r>
              <a:rPr lang="en-US" sz="3200" b="1" i="0" dirty="0">
                <a:solidFill>
                  <a:srgbClr val="000000"/>
                </a:solidFill>
                <a:effectLst/>
              </a:rPr>
              <a:t>To </a:t>
            </a:r>
            <a:r>
              <a:rPr lang="en-US" sz="3200" b="1" dirty="0">
                <a:solidFill>
                  <a:srgbClr val="000000"/>
                </a:solidFill>
              </a:rPr>
              <a:t>r</a:t>
            </a:r>
            <a:r>
              <a:rPr lang="en-US" sz="3200" b="1" i="0" dirty="0">
                <a:solidFill>
                  <a:srgbClr val="000000"/>
                </a:solidFill>
                <a:effectLst/>
              </a:rPr>
              <a:t>educe data dimension into symbolic space</a:t>
            </a:r>
          </a:p>
        </p:txBody>
      </p:sp>
    </p:spTree>
    <p:extLst>
      <p:ext uri="{BB962C8B-B14F-4D97-AF65-F5344CB8AC3E}">
        <p14:creationId xmlns:p14="http://schemas.microsoft.com/office/powerpoint/2010/main" val="20123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5D9D-F596-42C6-814E-B173C0614804}"/>
              </a:ext>
            </a:extLst>
          </p:cNvPr>
          <p:cNvSpPr>
            <a:spLocks noGrp="1"/>
          </p:cNvSpPr>
          <p:nvPr>
            <p:ph type="title"/>
          </p:nvPr>
        </p:nvSpPr>
        <p:spPr/>
        <p:txBody>
          <a:bodyPr/>
          <a:lstStyle/>
          <a:p>
            <a:r>
              <a:rPr lang="en-US" b="1" dirty="0"/>
              <a:t>Example: FA vs PCA</a:t>
            </a:r>
          </a:p>
        </p:txBody>
      </p:sp>
      <p:sp>
        <p:nvSpPr>
          <p:cNvPr id="6" name="Content Placeholder 5">
            <a:extLst>
              <a:ext uri="{FF2B5EF4-FFF2-40B4-BE49-F238E27FC236}">
                <a16:creationId xmlns:a16="http://schemas.microsoft.com/office/drawing/2014/main" id="{1B142013-F72F-4CBB-964B-00B28D9C3A3C}"/>
              </a:ext>
            </a:extLst>
          </p:cNvPr>
          <p:cNvSpPr>
            <a:spLocks noGrp="1"/>
          </p:cNvSpPr>
          <p:nvPr>
            <p:ph sz="half" idx="1"/>
          </p:nvPr>
        </p:nvSpPr>
        <p:spPr/>
        <p:txBody>
          <a:bodyPr/>
          <a:lstStyle/>
          <a:p>
            <a:r>
              <a:rPr lang="en-US" dirty="0"/>
              <a:t>PCA</a:t>
            </a:r>
          </a:p>
        </p:txBody>
      </p:sp>
      <p:sp>
        <p:nvSpPr>
          <p:cNvPr id="7" name="Content Placeholder 6">
            <a:extLst>
              <a:ext uri="{FF2B5EF4-FFF2-40B4-BE49-F238E27FC236}">
                <a16:creationId xmlns:a16="http://schemas.microsoft.com/office/drawing/2014/main" id="{73CAE1B6-352C-4F4F-BA36-AC5D542316A0}"/>
              </a:ext>
            </a:extLst>
          </p:cNvPr>
          <p:cNvSpPr>
            <a:spLocks noGrp="1"/>
          </p:cNvSpPr>
          <p:nvPr>
            <p:ph sz="half" idx="2"/>
          </p:nvPr>
        </p:nvSpPr>
        <p:spPr/>
        <p:txBody>
          <a:bodyPr/>
          <a:lstStyle/>
          <a:p>
            <a:r>
              <a:rPr lang="en-US" dirty="0"/>
              <a:t>FA</a:t>
            </a:r>
          </a:p>
        </p:txBody>
      </p:sp>
      <p:sp>
        <p:nvSpPr>
          <p:cNvPr id="5" name="TextBox 4">
            <a:extLst>
              <a:ext uri="{FF2B5EF4-FFF2-40B4-BE49-F238E27FC236}">
                <a16:creationId xmlns:a16="http://schemas.microsoft.com/office/drawing/2014/main" id="{81AD48A8-04D3-469C-8AC4-370E171C82FB}"/>
              </a:ext>
            </a:extLst>
          </p:cNvPr>
          <p:cNvSpPr txBox="1"/>
          <p:nvPr/>
        </p:nvSpPr>
        <p:spPr>
          <a:xfrm>
            <a:off x="838200" y="6492875"/>
            <a:ext cx="10515600" cy="276999"/>
          </a:xfrm>
          <a:prstGeom prst="rect">
            <a:avLst/>
          </a:prstGeom>
          <a:noFill/>
        </p:spPr>
        <p:txBody>
          <a:bodyPr wrap="square">
            <a:spAutoFit/>
          </a:bodyPr>
          <a:lstStyle/>
          <a:p>
            <a:r>
              <a:rPr lang="en-US" sz="1200" dirty="0"/>
              <a:t>https://www.theanalysisfactor.com/the-fundamental-difference-between-principal-component-analysis-and-factor-analysis/</a:t>
            </a:r>
          </a:p>
        </p:txBody>
      </p:sp>
      <p:pic>
        <p:nvPicPr>
          <p:cNvPr id="2050" name="Picture 2">
            <a:extLst>
              <a:ext uri="{FF2B5EF4-FFF2-40B4-BE49-F238E27FC236}">
                <a16:creationId xmlns:a16="http://schemas.microsoft.com/office/drawing/2014/main" id="{2CE55EF9-00D0-4F4C-8146-B485A4E27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29" y="2364355"/>
            <a:ext cx="364807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4B8439-0F5B-464B-8757-5380275EC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364355"/>
            <a:ext cx="3648075" cy="22383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66D1CAD-FF31-4D55-BF71-55A7AD32734E}"/>
              </a:ext>
            </a:extLst>
          </p:cNvPr>
          <p:cNvSpPr txBox="1"/>
          <p:nvPr/>
        </p:nvSpPr>
        <p:spPr>
          <a:xfrm>
            <a:off x="1578428" y="5581418"/>
            <a:ext cx="4441372" cy="369332"/>
          </a:xfrm>
          <a:prstGeom prst="rect">
            <a:avLst/>
          </a:prstGeom>
          <a:noFill/>
        </p:spPr>
        <p:txBody>
          <a:bodyPr wrap="square">
            <a:spAutoFit/>
          </a:bodyPr>
          <a:lstStyle/>
          <a:p>
            <a:r>
              <a:rPr lang="pl-PL" b="0" i="0" dirty="0">
                <a:solidFill>
                  <a:srgbClr val="333333"/>
                </a:solidFill>
                <a:effectLst/>
                <a:latin typeface="Source Sans Pro" panose="020B0503030403020204" pitchFamily="34" charset="0"/>
              </a:rPr>
              <a:t>C = w</a:t>
            </a:r>
            <a:r>
              <a:rPr lang="pl-PL" b="0" i="0" baseline="-25000" dirty="0">
                <a:solidFill>
                  <a:srgbClr val="333333"/>
                </a:solidFill>
                <a:effectLst/>
                <a:latin typeface="Source Sans Pro" panose="020B0503030403020204" pitchFamily="34" charset="0"/>
              </a:rPr>
              <a:t>1</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1</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2</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2</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3</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3</a:t>
            </a:r>
            <a:r>
              <a:rPr lang="pl-PL" b="0" i="0" dirty="0">
                <a:solidFill>
                  <a:srgbClr val="333333"/>
                </a:solidFill>
                <a:effectLst/>
                <a:latin typeface="Source Sans Pro" panose="020B0503030403020204" pitchFamily="34" charset="0"/>
              </a:rPr>
              <a:t>) + w</a:t>
            </a:r>
            <a:r>
              <a:rPr lang="pl-PL" b="0" i="0" baseline="-25000" dirty="0">
                <a:solidFill>
                  <a:srgbClr val="333333"/>
                </a:solidFill>
                <a:effectLst/>
                <a:latin typeface="Source Sans Pro" panose="020B0503030403020204" pitchFamily="34" charset="0"/>
              </a:rPr>
              <a:t>4</a:t>
            </a:r>
            <a:r>
              <a:rPr lang="pl-PL" b="0" i="0" dirty="0">
                <a:solidFill>
                  <a:srgbClr val="333333"/>
                </a:solidFill>
                <a:effectLst/>
                <a:latin typeface="Source Sans Pro" panose="020B0503030403020204" pitchFamily="34" charset="0"/>
              </a:rPr>
              <a:t>(Y</a:t>
            </a:r>
            <a:r>
              <a:rPr lang="pl-PL" b="0" i="0" baseline="-25000" dirty="0">
                <a:solidFill>
                  <a:srgbClr val="333333"/>
                </a:solidFill>
                <a:effectLst/>
                <a:latin typeface="Source Sans Pro" panose="020B0503030403020204" pitchFamily="34" charset="0"/>
              </a:rPr>
              <a:t>4</a:t>
            </a:r>
            <a:r>
              <a:rPr lang="pl-PL" b="0" i="0" dirty="0">
                <a:solidFill>
                  <a:srgbClr val="333333"/>
                </a:solidFill>
                <a:effectLst/>
                <a:latin typeface="Source Sans Pro" panose="020B0503030403020204" pitchFamily="34" charset="0"/>
              </a:rPr>
              <a:t>)</a:t>
            </a:r>
            <a:endParaRPr lang="en-US" dirty="0"/>
          </a:p>
        </p:txBody>
      </p:sp>
      <p:sp>
        <p:nvSpPr>
          <p:cNvPr id="13" name="TextBox 12">
            <a:extLst>
              <a:ext uri="{FF2B5EF4-FFF2-40B4-BE49-F238E27FC236}">
                <a16:creationId xmlns:a16="http://schemas.microsoft.com/office/drawing/2014/main" id="{4E00B165-43E4-499A-B7AC-E103CB699B06}"/>
              </a:ext>
            </a:extLst>
          </p:cNvPr>
          <p:cNvSpPr txBox="1"/>
          <p:nvPr/>
        </p:nvSpPr>
        <p:spPr>
          <a:xfrm>
            <a:off x="6172200" y="4918642"/>
            <a:ext cx="5181600" cy="1200329"/>
          </a:xfrm>
          <a:prstGeom prst="rect">
            <a:avLst/>
          </a:prstGeom>
          <a:noFill/>
        </p:spPr>
        <p:txBody>
          <a:bodyPr wrap="square">
            <a:spAutoFit/>
          </a:bodyPr>
          <a:lstStyle/>
          <a:p>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1</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1</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1</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2</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2</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2</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3</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3</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3</a:t>
            </a:r>
            <a:br>
              <a:rPr lang="es-ES" dirty="0"/>
            </a:br>
            <a:r>
              <a:rPr lang="es-ES" b="0" i="0" dirty="0">
                <a:solidFill>
                  <a:srgbClr val="333333"/>
                </a:solidFill>
                <a:effectLst/>
                <a:latin typeface="Source Sans Pro" panose="020B0503030403020204" pitchFamily="34" charset="0"/>
              </a:rPr>
              <a:t>Y</a:t>
            </a:r>
            <a:r>
              <a:rPr lang="es-ES" b="0" i="0" baseline="-25000" dirty="0">
                <a:solidFill>
                  <a:srgbClr val="333333"/>
                </a:solidFill>
                <a:effectLst/>
                <a:latin typeface="Source Sans Pro" panose="020B0503030403020204" pitchFamily="34" charset="0"/>
              </a:rPr>
              <a:t>4</a:t>
            </a:r>
            <a:r>
              <a:rPr lang="es-ES" b="0" i="0" dirty="0">
                <a:solidFill>
                  <a:srgbClr val="333333"/>
                </a:solidFill>
                <a:effectLst/>
                <a:latin typeface="Source Sans Pro" panose="020B0503030403020204" pitchFamily="34" charset="0"/>
              </a:rPr>
              <a:t> = b</a:t>
            </a:r>
            <a:r>
              <a:rPr lang="es-ES" b="0" i="0" baseline="-25000" dirty="0">
                <a:solidFill>
                  <a:srgbClr val="333333"/>
                </a:solidFill>
                <a:effectLst/>
                <a:latin typeface="Source Sans Pro" panose="020B0503030403020204" pitchFamily="34" charset="0"/>
              </a:rPr>
              <a:t>4</a:t>
            </a:r>
            <a:r>
              <a:rPr lang="es-ES" b="0" i="0" dirty="0">
                <a:solidFill>
                  <a:srgbClr val="333333"/>
                </a:solidFill>
                <a:effectLst/>
                <a:latin typeface="Source Sans Pro" panose="020B0503030403020204" pitchFamily="34" charset="0"/>
              </a:rPr>
              <a:t>*F + u</a:t>
            </a:r>
            <a:r>
              <a:rPr lang="es-ES" b="0" i="0" baseline="-25000" dirty="0">
                <a:solidFill>
                  <a:srgbClr val="333333"/>
                </a:solidFill>
                <a:effectLst/>
                <a:latin typeface="Source Sans Pro" panose="020B0503030403020204" pitchFamily="34" charset="0"/>
              </a:rPr>
              <a:t>4</a:t>
            </a:r>
            <a:endParaRPr lang="en-US" dirty="0"/>
          </a:p>
        </p:txBody>
      </p:sp>
    </p:spTree>
    <p:extLst>
      <p:ext uri="{BB962C8B-B14F-4D97-AF65-F5344CB8AC3E}">
        <p14:creationId xmlns:p14="http://schemas.microsoft.com/office/powerpoint/2010/main" val="361902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saggregated Homes: Classification a single appliance's state using a  hidden Markov model">
            <a:extLst>
              <a:ext uri="{FF2B5EF4-FFF2-40B4-BE49-F238E27FC236}">
                <a16:creationId xmlns:a16="http://schemas.microsoft.com/office/drawing/2014/main" id="{A05BFF79-5597-4249-AD86-17EDAC8C9C9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rcRect l="13566" r="1712"/>
          <a:stretch/>
        </p:blipFill>
        <p:spPr bwMode="auto">
          <a:xfrm>
            <a:off x="4767942" y="1825625"/>
            <a:ext cx="6999515" cy="35755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C3469C-CCA0-49E8-9690-CA97A99842C5}"/>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18E942A7-B003-4D74-95C9-8930BEA11A3E}"/>
              </a:ext>
            </a:extLst>
          </p:cNvPr>
          <p:cNvSpPr>
            <a:spLocks noGrp="1"/>
          </p:cNvSpPr>
          <p:nvPr>
            <p:ph idx="1"/>
          </p:nvPr>
        </p:nvSpPr>
        <p:spPr/>
        <p:txBody>
          <a:bodyPr/>
          <a:lstStyle/>
          <a:p>
            <a:r>
              <a:rPr lang="en-US" dirty="0"/>
              <a:t>Latent variable</a:t>
            </a:r>
          </a:p>
          <a:p>
            <a:r>
              <a:rPr lang="en-US" dirty="0"/>
              <a:t>FA vs PCA</a:t>
            </a:r>
          </a:p>
          <a:p>
            <a:r>
              <a:rPr lang="en-US" dirty="0"/>
              <a:t>Examples</a:t>
            </a:r>
          </a:p>
          <a:p>
            <a:pPr lvl="1"/>
            <a:r>
              <a:rPr lang="en-US" dirty="0"/>
              <a:t>Personality traits</a:t>
            </a:r>
          </a:p>
          <a:p>
            <a:pPr lvl="1"/>
            <a:r>
              <a:rPr lang="en-US" dirty="0"/>
              <a:t>Quality of life</a:t>
            </a:r>
          </a:p>
          <a:p>
            <a:pPr lvl="1"/>
            <a:r>
              <a:rPr lang="en-US" dirty="0"/>
              <a:t>Geochemistry</a:t>
            </a:r>
          </a:p>
          <a:p>
            <a:pPr lvl="1"/>
            <a:r>
              <a:rPr lang="en-US" dirty="0"/>
              <a:t>Language representation</a:t>
            </a:r>
          </a:p>
        </p:txBody>
      </p:sp>
    </p:spTree>
    <p:extLst>
      <p:ext uri="{BB962C8B-B14F-4D97-AF65-F5344CB8AC3E}">
        <p14:creationId xmlns:p14="http://schemas.microsoft.com/office/powerpoint/2010/main" val="367259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93DC-B322-42A4-8BE5-ACF729499F1B}"/>
              </a:ext>
            </a:extLst>
          </p:cNvPr>
          <p:cNvSpPr>
            <a:spLocks noGrp="1"/>
          </p:cNvSpPr>
          <p:nvPr>
            <p:ph type="title"/>
          </p:nvPr>
        </p:nvSpPr>
        <p:spPr/>
        <p:txBody>
          <a:bodyPr/>
          <a:lstStyle/>
          <a:p>
            <a:r>
              <a:rPr lang="en-US" b="1" dirty="0"/>
              <a:t>Latent Variable</a:t>
            </a:r>
          </a:p>
        </p:txBody>
      </p:sp>
      <p:sp>
        <p:nvSpPr>
          <p:cNvPr id="3" name="Content Placeholder 2">
            <a:extLst>
              <a:ext uri="{FF2B5EF4-FFF2-40B4-BE49-F238E27FC236}">
                <a16:creationId xmlns:a16="http://schemas.microsoft.com/office/drawing/2014/main" id="{5EEA9831-B70A-4DEE-AC30-235B777BE7A3}"/>
              </a:ext>
            </a:extLst>
          </p:cNvPr>
          <p:cNvSpPr>
            <a:spLocks noGrp="1"/>
          </p:cNvSpPr>
          <p:nvPr>
            <p:ph idx="1"/>
          </p:nvPr>
        </p:nvSpPr>
        <p:spPr/>
        <p:txBody>
          <a:bodyPr>
            <a:normAutofit/>
          </a:bodyPr>
          <a:lstStyle/>
          <a:p>
            <a:r>
              <a:rPr lang="en-US" sz="3200" dirty="0"/>
              <a:t>In statistics, </a:t>
            </a:r>
            <a:r>
              <a:rPr lang="en-US" sz="3200" b="1" dirty="0"/>
              <a:t>latent variables</a:t>
            </a:r>
            <a:r>
              <a:rPr lang="en-US" sz="3200" dirty="0"/>
              <a:t> are variables that are </a:t>
            </a:r>
            <a:r>
              <a:rPr lang="en-US" sz="3200" i="1" dirty="0"/>
              <a:t>not directly observed</a:t>
            </a:r>
            <a:r>
              <a:rPr lang="en-US" sz="3200" dirty="0"/>
              <a:t> but are rather </a:t>
            </a:r>
            <a:r>
              <a:rPr lang="en-US" sz="3200" b="1" dirty="0"/>
              <a:t>inferred</a:t>
            </a:r>
            <a:r>
              <a:rPr lang="en-US" sz="3200" dirty="0"/>
              <a:t> (through a mathematical model) from other variables that are observed (directly measured).</a:t>
            </a:r>
          </a:p>
          <a:p>
            <a:endParaRPr lang="en-US" sz="3200" dirty="0"/>
          </a:p>
          <a:p>
            <a:r>
              <a:rPr lang="en-US" sz="3200" dirty="0"/>
              <a:t> Mathematical models that aim to </a:t>
            </a:r>
            <a:r>
              <a:rPr lang="en-US" sz="3200" i="1" dirty="0"/>
              <a:t>explain observed variables in terms of latent variables</a:t>
            </a:r>
            <a:r>
              <a:rPr lang="en-US" sz="3200" dirty="0"/>
              <a:t> are called latent variable models. </a:t>
            </a:r>
          </a:p>
        </p:txBody>
      </p:sp>
      <p:sp>
        <p:nvSpPr>
          <p:cNvPr id="5" name="TextBox 4">
            <a:extLst>
              <a:ext uri="{FF2B5EF4-FFF2-40B4-BE49-F238E27FC236}">
                <a16:creationId xmlns:a16="http://schemas.microsoft.com/office/drawing/2014/main" id="{A0D5160F-9670-4375-B4A0-FD3F1CE03E34}"/>
              </a:ext>
            </a:extLst>
          </p:cNvPr>
          <p:cNvSpPr txBox="1"/>
          <p:nvPr/>
        </p:nvSpPr>
        <p:spPr>
          <a:xfrm>
            <a:off x="6966858" y="6308209"/>
            <a:ext cx="6096000" cy="369332"/>
          </a:xfrm>
          <a:prstGeom prst="rect">
            <a:avLst/>
          </a:prstGeom>
          <a:noFill/>
        </p:spPr>
        <p:txBody>
          <a:bodyPr wrap="square">
            <a:spAutoFit/>
          </a:bodyPr>
          <a:lstStyle/>
          <a:p>
            <a:r>
              <a:rPr lang="en-US" dirty="0"/>
              <a:t>https://en.wikipedia.org/wiki/Latent_variable</a:t>
            </a:r>
          </a:p>
        </p:txBody>
      </p:sp>
    </p:spTree>
    <p:extLst>
      <p:ext uri="{BB962C8B-B14F-4D97-AF65-F5344CB8AC3E}">
        <p14:creationId xmlns:p14="http://schemas.microsoft.com/office/powerpoint/2010/main" val="225128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937-27B6-4B93-98EF-D6FFD36814FA}"/>
              </a:ext>
            </a:extLst>
          </p:cNvPr>
          <p:cNvSpPr>
            <a:spLocks noGrp="1"/>
          </p:cNvSpPr>
          <p:nvPr>
            <p:ph type="title"/>
          </p:nvPr>
        </p:nvSpPr>
        <p:spPr/>
        <p:txBody>
          <a:bodyPr/>
          <a:lstStyle/>
          <a:p>
            <a:r>
              <a:rPr lang="en-US" b="1" dirty="0"/>
              <a:t>Different Types of Latent Variables</a:t>
            </a:r>
          </a:p>
        </p:txBody>
      </p:sp>
      <p:sp>
        <p:nvSpPr>
          <p:cNvPr id="3" name="Content Placeholder 2">
            <a:extLst>
              <a:ext uri="{FF2B5EF4-FFF2-40B4-BE49-F238E27FC236}">
                <a16:creationId xmlns:a16="http://schemas.microsoft.com/office/drawing/2014/main" id="{60FDA4BB-01AC-4FC2-80ED-CD4A117CED39}"/>
              </a:ext>
            </a:extLst>
          </p:cNvPr>
          <p:cNvSpPr>
            <a:spLocks noGrp="1"/>
          </p:cNvSpPr>
          <p:nvPr>
            <p:ph idx="1"/>
          </p:nvPr>
        </p:nvSpPr>
        <p:spPr/>
        <p:txBody>
          <a:bodyPr/>
          <a:lstStyle/>
          <a:p>
            <a:r>
              <a:rPr lang="en-US" dirty="0"/>
              <a:t>Latent variables may correspond to aspects of </a:t>
            </a:r>
            <a:r>
              <a:rPr lang="en-US" b="1" dirty="0"/>
              <a:t>physical reality </a:t>
            </a:r>
            <a:r>
              <a:rPr lang="en-US" dirty="0"/>
              <a:t>that </a:t>
            </a:r>
            <a:r>
              <a:rPr lang="en-US" b="1" dirty="0"/>
              <a:t>could in principle be measured</a:t>
            </a:r>
            <a:r>
              <a:rPr lang="en-US" dirty="0"/>
              <a:t> but may not be for practical reasons. In this situation, the term </a:t>
            </a:r>
            <a:r>
              <a:rPr lang="en-US" i="1" dirty="0"/>
              <a:t>hidden variables</a:t>
            </a:r>
            <a:r>
              <a:rPr lang="en-US" dirty="0"/>
              <a:t> is commonly used (reflecting the fact that the variables are meaningful, but not observable).</a:t>
            </a:r>
          </a:p>
          <a:p>
            <a:endParaRPr lang="en-US" dirty="0"/>
          </a:p>
          <a:p>
            <a:r>
              <a:rPr lang="en-US" dirty="0"/>
              <a:t>Other latent variables correspond to </a:t>
            </a:r>
            <a:r>
              <a:rPr lang="en-US" b="1" dirty="0"/>
              <a:t>abstract concepts</a:t>
            </a:r>
            <a:r>
              <a:rPr lang="en-US" dirty="0"/>
              <a:t>, like </a:t>
            </a:r>
            <a:r>
              <a:rPr lang="en-US" i="1" dirty="0"/>
              <a:t>categories</a:t>
            </a:r>
            <a:r>
              <a:rPr lang="en-US" dirty="0"/>
              <a:t>, </a:t>
            </a:r>
            <a:r>
              <a:rPr lang="en-US" i="1" dirty="0"/>
              <a:t>behavioral or mental states</a:t>
            </a:r>
            <a:r>
              <a:rPr lang="en-US" dirty="0"/>
              <a:t>, or data structures. The terms </a:t>
            </a:r>
            <a:r>
              <a:rPr lang="en-US" i="1" dirty="0"/>
              <a:t>hypothetical variables</a:t>
            </a:r>
            <a:r>
              <a:rPr lang="en-US" dirty="0"/>
              <a:t> or </a:t>
            </a:r>
            <a:r>
              <a:rPr lang="en-US" i="1" dirty="0"/>
              <a:t>hypothetical constructs</a:t>
            </a:r>
            <a:r>
              <a:rPr lang="en-US" dirty="0"/>
              <a:t> may be used in these situations.</a:t>
            </a:r>
          </a:p>
        </p:txBody>
      </p:sp>
    </p:spTree>
    <p:extLst>
      <p:ext uri="{BB962C8B-B14F-4D97-AF65-F5344CB8AC3E}">
        <p14:creationId xmlns:p14="http://schemas.microsoft.com/office/powerpoint/2010/main" val="277737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D21-56E4-48E4-B660-7317CA16A3E7}"/>
              </a:ext>
            </a:extLst>
          </p:cNvPr>
          <p:cNvSpPr>
            <a:spLocks noGrp="1"/>
          </p:cNvSpPr>
          <p:nvPr>
            <p:ph type="title"/>
          </p:nvPr>
        </p:nvSpPr>
        <p:spPr/>
        <p:txBody>
          <a:bodyPr/>
          <a:lstStyle/>
          <a:p>
            <a:r>
              <a:rPr lang="en-US" b="1" dirty="0"/>
              <a:t>Example: Personality Traits</a:t>
            </a:r>
          </a:p>
        </p:txBody>
      </p:sp>
      <p:sp>
        <p:nvSpPr>
          <p:cNvPr id="3" name="Content Placeholder 2">
            <a:extLst>
              <a:ext uri="{FF2B5EF4-FFF2-40B4-BE49-F238E27FC236}">
                <a16:creationId xmlns:a16="http://schemas.microsoft.com/office/drawing/2014/main" id="{2A45A6D6-8238-4B06-987D-6B923C3B83D4}"/>
              </a:ext>
            </a:extLst>
          </p:cNvPr>
          <p:cNvSpPr>
            <a:spLocks noGrp="1"/>
          </p:cNvSpPr>
          <p:nvPr>
            <p:ph idx="1"/>
          </p:nvPr>
        </p:nvSpPr>
        <p:spPr/>
        <p:txBody>
          <a:bodyPr>
            <a:normAutofit/>
          </a:bodyPr>
          <a:lstStyle/>
          <a:p>
            <a:r>
              <a:rPr lang="en-US" sz="2400" b="0" i="0" dirty="0">
                <a:solidFill>
                  <a:srgbClr val="000000"/>
                </a:solidFill>
                <a:effectLst/>
              </a:rPr>
              <a:t>In psychological trait theory, the famous </a:t>
            </a:r>
            <a:r>
              <a:rPr lang="en-US" sz="2400" b="1" i="0" u="sng" dirty="0">
                <a:solidFill>
                  <a:srgbClr val="0088CC"/>
                </a:solidFill>
                <a:effectLst/>
                <a:hlinkClick r:id="rId2"/>
              </a:rPr>
              <a:t>Big Five personality traits</a:t>
            </a:r>
            <a:r>
              <a:rPr lang="en-US" sz="2400" b="0" i="0" dirty="0">
                <a:solidFill>
                  <a:srgbClr val="000000"/>
                </a:solidFill>
                <a:effectLst/>
              </a:rPr>
              <a:t> also known as the </a:t>
            </a:r>
            <a:r>
              <a:rPr lang="en-US" sz="2400" b="1" i="0" dirty="0">
                <a:solidFill>
                  <a:srgbClr val="000000"/>
                </a:solidFill>
                <a:effectLst/>
              </a:rPr>
              <a:t>five-factor model (FFM)</a:t>
            </a:r>
            <a:r>
              <a:rPr lang="en-US" sz="2400" b="0" i="0" dirty="0">
                <a:solidFill>
                  <a:srgbClr val="000000"/>
                </a:solidFill>
                <a:effectLst/>
              </a:rPr>
              <a:t> and the </a:t>
            </a:r>
            <a:r>
              <a:rPr lang="en-US" sz="2400" b="1" i="0" dirty="0">
                <a:solidFill>
                  <a:srgbClr val="000000"/>
                </a:solidFill>
                <a:effectLst/>
              </a:rPr>
              <a:t>OCEAN model</a:t>
            </a:r>
            <a:r>
              <a:rPr lang="en-US" sz="2400" b="0" i="0" dirty="0">
                <a:solidFill>
                  <a:srgbClr val="000000"/>
                </a:solidFill>
                <a:effectLst/>
              </a:rPr>
              <a:t>, is a suggested taxonomy, or grouping, for personality traits, developed from the 1980s onwards.</a:t>
            </a:r>
          </a:p>
        </p:txBody>
      </p:sp>
      <p:pic>
        <p:nvPicPr>
          <p:cNvPr id="2050" name="Picture 2">
            <a:extLst>
              <a:ext uri="{FF2B5EF4-FFF2-40B4-BE49-F238E27FC236}">
                <a16:creationId xmlns:a16="http://schemas.microsoft.com/office/drawing/2014/main" id="{484F70F1-90B4-45F4-8565-289E28E9C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951" y="2669355"/>
            <a:ext cx="4119675" cy="40140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7270D3-EF4E-4D28-93B2-DE1606589064}"/>
              </a:ext>
            </a:extLst>
          </p:cNvPr>
          <p:cNvSpPr txBox="1"/>
          <p:nvPr/>
        </p:nvSpPr>
        <p:spPr>
          <a:xfrm>
            <a:off x="547546" y="3712754"/>
            <a:ext cx="6481367" cy="2126864"/>
          </a:xfrm>
          <a:prstGeom prst="rect">
            <a:avLst/>
          </a:prstGeom>
          <a:noFill/>
        </p:spPr>
        <p:txBody>
          <a:bodyPr wrap="square">
            <a:spAutoFit/>
          </a:bodyPr>
          <a:lstStyle/>
          <a:p>
            <a:pPr lvl="1">
              <a:lnSpc>
                <a:spcPct val="150000"/>
              </a:lnSpc>
            </a:pPr>
            <a:r>
              <a:rPr lang="en-US" b="1" dirty="0"/>
              <a:t>O</a:t>
            </a:r>
            <a:r>
              <a:rPr lang="en-US" sz="1800" dirty="0"/>
              <a:t>penness to experience </a:t>
            </a:r>
            <a:r>
              <a:rPr lang="en-US" sz="1600" dirty="0"/>
              <a:t>(inventive/curious vs. consistent/cautious)</a:t>
            </a:r>
            <a:r>
              <a:rPr lang="en-US" sz="1800" dirty="0"/>
              <a:t>  </a:t>
            </a:r>
          </a:p>
          <a:p>
            <a:pPr lvl="1">
              <a:lnSpc>
                <a:spcPct val="150000"/>
              </a:lnSpc>
            </a:pPr>
            <a:r>
              <a:rPr lang="en-US" b="1" dirty="0"/>
              <a:t>C</a:t>
            </a:r>
            <a:r>
              <a:rPr lang="en-US" sz="1800" dirty="0"/>
              <a:t>onscientiousness </a:t>
            </a:r>
            <a:r>
              <a:rPr lang="en-US" sz="1600" dirty="0"/>
              <a:t>(efficient/organized vs. extravagant/careless)  </a:t>
            </a:r>
            <a:endParaRPr lang="en-US" sz="1800" dirty="0"/>
          </a:p>
          <a:p>
            <a:pPr lvl="1">
              <a:lnSpc>
                <a:spcPct val="150000"/>
              </a:lnSpc>
            </a:pPr>
            <a:r>
              <a:rPr lang="en-US" b="1" dirty="0"/>
              <a:t>E</a:t>
            </a:r>
            <a:r>
              <a:rPr lang="en-US" sz="1800" dirty="0"/>
              <a:t>xtraversion </a:t>
            </a:r>
            <a:r>
              <a:rPr lang="en-US" sz="1600" dirty="0"/>
              <a:t>(outgoing/energetic vs. solitary/reserved)  </a:t>
            </a:r>
            <a:endParaRPr lang="en-US" sz="1800" dirty="0"/>
          </a:p>
          <a:p>
            <a:pPr lvl="1">
              <a:lnSpc>
                <a:spcPct val="150000"/>
              </a:lnSpc>
            </a:pPr>
            <a:r>
              <a:rPr lang="en-US" b="1" dirty="0"/>
              <a:t>A</a:t>
            </a:r>
            <a:r>
              <a:rPr lang="en-US" sz="1800" dirty="0"/>
              <a:t>greeableness </a:t>
            </a:r>
            <a:r>
              <a:rPr lang="en-US" sz="1600" dirty="0"/>
              <a:t>(friendly/compassionate vs. challenging/callous)  </a:t>
            </a:r>
            <a:endParaRPr lang="en-US" sz="1800" dirty="0"/>
          </a:p>
          <a:p>
            <a:pPr lvl="1">
              <a:lnSpc>
                <a:spcPct val="150000"/>
              </a:lnSpc>
            </a:pPr>
            <a:r>
              <a:rPr lang="en-US" b="1" dirty="0"/>
              <a:t>N</a:t>
            </a:r>
            <a:r>
              <a:rPr lang="en-US" sz="1800" dirty="0"/>
              <a:t>euroticism </a:t>
            </a:r>
            <a:r>
              <a:rPr lang="en-US" sz="1600" dirty="0"/>
              <a:t>(sensitive/nervous vs. resilient/confident)  </a:t>
            </a:r>
            <a:endParaRPr lang="en-US" sz="1800" dirty="0"/>
          </a:p>
        </p:txBody>
      </p:sp>
      <p:sp>
        <p:nvSpPr>
          <p:cNvPr id="9" name="TextBox 8">
            <a:extLst>
              <a:ext uri="{FF2B5EF4-FFF2-40B4-BE49-F238E27FC236}">
                <a16:creationId xmlns:a16="http://schemas.microsoft.com/office/drawing/2014/main" id="{96443E22-988E-4145-97A5-88E596D57D57}"/>
              </a:ext>
            </a:extLst>
          </p:cNvPr>
          <p:cNvSpPr txBox="1"/>
          <p:nvPr/>
        </p:nvSpPr>
        <p:spPr>
          <a:xfrm>
            <a:off x="6497143" y="3744629"/>
            <a:ext cx="2133600" cy="2118913"/>
          </a:xfrm>
          <a:prstGeom prst="rect">
            <a:avLst/>
          </a:prstGeom>
          <a:noFill/>
        </p:spPr>
        <p:txBody>
          <a:bodyPr wrap="square">
            <a:spAutoFit/>
          </a:bodyPr>
          <a:lstStyle/>
          <a:p>
            <a:pPr lvl="1">
              <a:lnSpc>
                <a:spcPct val="150000"/>
              </a:lnSpc>
            </a:pPr>
            <a:r>
              <a:rPr lang="zh-TW" altLang="en-US" sz="1800" dirty="0">
                <a:latin typeface="Microsoft JhengHei" panose="020B0604030504040204" pitchFamily="34" charset="-120"/>
                <a:ea typeface="Microsoft JhengHei" panose="020B0604030504040204" pitchFamily="34" charset="-120"/>
              </a:rPr>
              <a:t>開放性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盡責性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外向性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親和性</a:t>
            </a:r>
          </a:p>
          <a:p>
            <a:pPr lvl="1">
              <a:lnSpc>
                <a:spcPct val="150000"/>
              </a:lnSpc>
            </a:pPr>
            <a:r>
              <a:rPr lang="zh-TW" altLang="en-US" sz="1800" dirty="0">
                <a:latin typeface="Microsoft JhengHei" panose="020B0604030504040204" pitchFamily="34" charset="-120"/>
                <a:ea typeface="Microsoft JhengHei" panose="020B0604030504040204" pitchFamily="34" charset="-120"/>
              </a:rPr>
              <a:t>情緒不穩定性</a:t>
            </a:r>
            <a:endParaRPr lang="en-US" sz="1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208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2F0DE-68E0-4C16-89BF-8471210CB138}"/>
              </a:ext>
            </a:extLst>
          </p:cNvPr>
          <p:cNvSpPr>
            <a:spLocks noGrp="1"/>
          </p:cNvSpPr>
          <p:nvPr>
            <p:ph type="title"/>
          </p:nvPr>
        </p:nvSpPr>
        <p:spPr>
          <a:xfrm>
            <a:off x="621629" y="640080"/>
            <a:ext cx="4225290" cy="1096123"/>
          </a:xfrm>
        </p:spPr>
        <p:txBody>
          <a:bodyPr vert="horz" lIns="91440" tIns="45720" rIns="91440" bIns="45720" rtlCol="0" anchor="ctr">
            <a:normAutofit/>
          </a:bodyPr>
          <a:lstStyle/>
          <a:p>
            <a:pPr algn="ctr"/>
            <a:r>
              <a:rPr lang="en-US" dirty="0">
                <a:solidFill>
                  <a:srgbClr val="FFFFFF"/>
                </a:solidFill>
              </a:rPr>
              <a:t>The OCEAN</a:t>
            </a:r>
          </a:p>
        </p:txBody>
      </p:sp>
      <p:pic>
        <p:nvPicPr>
          <p:cNvPr id="3074" name="Picture 2" descr="5 Personality Traits - Infographic">
            <a:extLst>
              <a:ext uri="{FF2B5EF4-FFF2-40B4-BE49-F238E27FC236}">
                <a16:creationId xmlns:a16="http://schemas.microsoft.com/office/drawing/2014/main" id="{D7661B41-565A-4552-A7F1-1D33C17EFC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10" r="10" b="10"/>
          <a:stretch/>
        </p:blipFill>
        <p:spPr bwMode="auto">
          <a:xfrm>
            <a:off x="5480711" y="0"/>
            <a:ext cx="671128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SYCH HLSC111 Study Guide (2013-14 Boehm) - Instructor Boehm at Australian  Catholic Unive… | Big 5 personality, Big five personality traits,  Evolutionary psychology">
            <a:extLst>
              <a:ext uri="{FF2B5EF4-FFF2-40B4-BE49-F238E27FC236}">
                <a16:creationId xmlns:a16="http://schemas.microsoft.com/office/drawing/2014/main" id="{8518F70C-94F6-45A2-B2BC-9F3A84A97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36" y="1736203"/>
            <a:ext cx="5073075" cy="454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8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Quality of life - Pharmalat">
            <a:extLst>
              <a:ext uri="{FF2B5EF4-FFF2-40B4-BE49-F238E27FC236}">
                <a16:creationId xmlns:a16="http://schemas.microsoft.com/office/drawing/2014/main" id="{6DF65DC1-2ACC-4C3C-A174-96AF87887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01180"/>
            <a:ext cx="10515600" cy="19757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10B47B-96D7-47E6-A21C-A11173C8D370}"/>
              </a:ext>
            </a:extLst>
          </p:cNvPr>
          <p:cNvSpPr>
            <a:spLocks noGrp="1"/>
          </p:cNvSpPr>
          <p:nvPr>
            <p:ph type="title"/>
          </p:nvPr>
        </p:nvSpPr>
        <p:spPr/>
        <p:txBody>
          <a:bodyPr/>
          <a:lstStyle/>
          <a:p>
            <a:r>
              <a:rPr lang="en-US" b="1" dirty="0"/>
              <a:t>Example: Quality of Life</a:t>
            </a:r>
          </a:p>
        </p:txBody>
      </p:sp>
      <p:sp>
        <p:nvSpPr>
          <p:cNvPr id="3" name="Content Placeholder 2">
            <a:extLst>
              <a:ext uri="{FF2B5EF4-FFF2-40B4-BE49-F238E27FC236}">
                <a16:creationId xmlns:a16="http://schemas.microsoft.com/office/drawing/2014/main" id="{DBA2A8A3-F0AD-46E2-9670-BA046F4AAFBF}"/>
              </a:ext>
            </a:extLst>
          </p:cNvPr>
          <p:cNvSpPr>
            <a:spLocks noGrp="1"/>
          </p:cNvSpPr>
          <p:nvPr>
            <p:ph idx="1"/>
          </p:nvPr>
        </p:nvSpPr>
        <p:spPr/>
        <p:txBody>
          <a:bodyPr>
            <a:normAutofit/>
          </a:bodyPr>
          <a:lstStyle/>
          <a:p>
            <a:r>
              <a:rPr lang="en-US" sz="2400" b="1" i="0" u="sng" dirty="0">
                <a:solidFill>
                  <a:srgbClr val="0088CC"/>
                </a:solidFill>
                <a:effectLst/>
                <a:hlinkClick r:id="rId3"/>
              </a:rPr>
              <a:t>Quality of life (QOL)</a:t>
            </a:r>
            <a:r>
              <a:rPr lang="en-US" sz="2400" b="0" i="0" dirty="0">
                <a:solidFill>
                  <a:srgbClr val="000000"/>
                </a:solidFill>
                <a:effectLst/>
              </a:rPr>
              <a:t> is the general well-being of individuals and societies, outlining negative and positive features of life. </a:t>
            </a:r>
          </a:p>
          <a:p>
            <a:r>
              <a:rPr lang="en-US" sz="2400" b="0" i="0" dirty="0">
                <a:solidFill>
                  <a:srgbClr val="000000"/>
                </a:solidFill>
                <a:effectLst/>
              </a:rPr>
              <a:t>QOL is a latent variable which cannot be measured directly so observable variables are used to infer quality of life. Observable variables to measure quality of life include wealth, employment, environment, physical and mental health, education, recreation and leisure time, and social belonging.</a:t>
            </a:r>
            <a:endParaRPr lang="en-US" sz="2400" dirty="0"/>
          </a:p>
        </p:txBody>
      </p:sp>
    </p:spTree>
    <p:extLst>
      <p:ext uri="{BB962C8B-B14F-4D97-AF65-F5344CB8AC3E}">
        <p14:creationId xmlns:p14="http://schemas.microsoft.com/office/powerpoint/2010/main" val="418354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65AA-458E-4072-A1C5-B5C67E370172}"/>
              </a:ext>
            </a:extLst>
          </p:cNvPr>
          <p:cNvSpPr>
            <a:spLocks noGrp="1"/>
          </p:cNvSpPr>
          <p:nvPr>
            <p:ph type="title"/>
          </p:nvPr>
        </p:nvSpPr>
        <p:spPr/>
        <p:txBody>
          <a:bodyPr/>
          <a:lstStyle/>
          <a:p>
            <a:r>
              <a:rPr lang="en-US" b="1" dirty="0"/>
              <a:t>Example: Geochemical Exploration</a:t>
            </a:r>
          </a:p>
        </p:txBody>
      </p:sp>
      <p:sp>
        <p:nvSpPr>
          <p:cNvPr id="3" name="Content Placeholder 2">
            <a:extLst>
              <a:ext uri="{FF2B5EF4-FFF2-40B4-BE49-F238E27FC236}">
                <a16:creationId xmlns:a16="http://schemas.microsoft.com/office/drawing/2014/main" id="{533A18BF-9BBB-4432-A224-9C9EE3411825}"/>
              </a:ext>
            </a:extLst>
          </p:cNvPr>
          <p:cNvSpPr>
            <a:spLocks noGrp="1"/>
          </p:cNvSpPr>
          <p:nvPr>
            <p:ph idx="1"/>
          </p:nvPr>
        </p:nvSpPr>
        <p:spPr>
          <a:xfrm>
            <a:off x="838200" y="1825625"/>
            <a:ext cx="5257800" cy="4351338"/>
          </a:xfrm>
        </p:spPr>
        <p:txBody>
          <a:bodyPr>
            <a:normAutofit/>
          </a:bodyPr>
          <a:lstStyle/>
          <a:p>
            <a:r>
              <a:rPr lang="en-US" b="0" i="0" u="sng" dirty="0">
                <a:solidFill>
                  <a:srgbClr val="0088CC"/>
                </a:solidFill>
                <a:effectLst/>
                <a:hlinkClick r:id="rId2"/>
              </a:rPr>
              <a:t>Vijay </a:t>
            </a:r>
            <a:r>
              <a:rPr lang="en-US" b="0" i="0" u="sng" dirty="0" err="1">
                <a:solidFill>
                  <a:srgbClr val="0088CC"/>
                </a:solidFill>
                <a:effectLst/>
                <a:hlinkClick r:id="rId2"/>
              </a:rPr>
              <a:t>S.Tripathi</a:t>
            </a:r>
            <a:r>
              <a:rPr lang="en-US" b="0" i="0" u="sng" dirty="0">
                <a:solidFill>
                  <a:srgbClr val="0088CC"/>
                </a:solidFill>
                <a:effectLst/>
                <a:hlinkClick r:id="rId2"/>
              </a:rPr>
              <a:t> (1979)</a:t>
            </a:r>
            <a:r>
              <a:rPr lang="en-US" b="0" i="0" dirty="0">
                <a:solidFill>
                  <a:srgbClr val="000000"/>
                </a:solidFill>
                <a:effectLst/>
              </a:rPr>
              <a:t> applied </a:t>
            </a:r>
            <a:r>
              <a:rPr lang="en-US" b="1" i="0" dirty="0">
                <a:solidFill>
                  <a:srgbClr val="000000"/>
                </a:solidFill>
                <a:effectLst/>
              </a:rPr>
              <a:t>factor analysis</a:t>
            </a:r>
            <a:r>
              <a:rPr lang="en-US" b="0" i="0" dirty="0">
                <a:solidFill>
                  <a:srgbClr val="000000"/>
                </a:solidFill>
                <a:effectLst/>
              </a:rPr>
              <a:t> on the chemical compositions of soil samples (10 chemical elements) and derived 4 factors. Hunt and </a:t>
            </a:r>
            <a:r>
              <a:rPr lang="en-US" b="0" i="0" dirty="0" err="1">
                <a:solidFill>
                  <a:srgbClr val="000000"/>
                </a:solidFill>
                <a:effectLst/>
              </a:rPr>
              <a:t>Gilkes</a:t>
            </a:r>
            <a:r>
              <a:rPr lang="en-US" b="0" i="0" dirty="0">
                <a:solidFill>
                  <a:srgbClr val="000000"/>
                </a:solidFill>
                <a:effectLst/>
              </a:rPr>
              <a:t> (1992) used similar approach and resulted in a </a:t>
            </a:r>
            <a:r>
              <a:rPr lang="en-US" b="0" i="1" dirty="0">
                <a:solidFill>
                  <a:srgbClr val="000000"/>
                </a:solidFill>
                <a:effectLst/>
              </a:rPr>
              <a:t>soil textural triangle</a:t>
            </a:r>
            <a:r>
              <a:rPr lang="en-US" b="0" i="0" dirty="0">
                <a:solidFill>
                  <a:srgbClr val="000000"/>
                </a:solidFill>
                <a:effectLst/>
              </a:rPr>
              <a:t>. (further details in </a:t>
            </a:r>
            <a:r>
              <a:rPr lang="en-US" b="0" i="0" u="sng" dirty="0">
                <a:solidFill>
                  <a:srgbClr val="0088CC"/>
                </a:solidFill>
                <a:effectLst/>
                <a:hlinkClick r:id="rId3"/>
              </a:rPr>
              <a:t>Measuring Soil Texture in the Laboratory</a:t>
            </a:r>
            <a:r>
              <a:rPr lang="en-US" b="0" i="0" dirty="0">
                <a:solidFill>
                  <a:srgbClr val="000000"/>
                </a:solidFill>
                <a:effectLst/>
              </a:rPr>
              <a:t>)</a:t>
            </a:r>
            <a:endParaRPr lang="en-US" dirty="0"/>
          </a:p>
        </p:txBody>
      </p:sp>
      <p:pic>
        <p:nvPicPr>
          <p:cNvPr id="5122" name="Picture 2">
            <a:extLst>
              <a:ext uri="{FF2B5EF4-FFF2-40B4-BE49-F238E27FC236}">
                <a16:creationId xmlns:a16="http://schemas.microsoft.com/office/drawing/2014/main" id="{D1F477E3-3B9A-4B6A-9E47-A36055AD8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535" y="1690688"/>
            <a:ext cx="511026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17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reating Word Embeddings: Coding the Word2Vec Algorithm in Python using  Deep Learning | by Eligijus Bujokas | Towards Data Science">
            <a:extLst>
              <a:ext uri="{FF2B5EF4-FFF2-40B4-BE49-F238E27FC236}">
                <a16:creationId xmlns:a16="http://schemas.microsoft.com/office/drawing/2014/main" id="{FA060BCA-C8DF-4729-8F09-C017AE5E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76529"/>
            <a:ext cx="10515600" cy="3681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9C1EC-7AF2-459E-8B29-A200F6BA10DE}"/>
              </a:ext>
            </a:extLst>
          </p:cNvPr>
          <p:cNvSpPr>
            <a:spLocks noGrp="1"/>
          </p:cNvSpPr>
          <p:nvPr>
            <p:ph type="title"/>
          </p:nvPr>
        </p:nvSpPr>
        <p:spPr/>
        <p:txBody>
          <a:bodyPr/>
          <a:lstStyle/>
          <a:p>
            <a:r>
              <a:rPr lang="en-US" b="1" dirty="0"/>
              <a:t>Example: Word Embedding</a:t>
            </a:r>
          </a:p>
        </p:txBody>
      </p:sp>
      <p:sp>
        <p:nvSpPr>
          <p:cNvPr id="3" name="Content Placeholder 2">
            <a:extLst>
              <a:ext uri="{FF2B5EF4-FFF2-40B4-BE49-F238E27FC236}">
                <a16:creationId xmlns:a16="http://schemas.microsoft.com/office/drawing/2014/main" id="{B68489C0-88E6-4DEC-8BB9-634EEDBC1B5A}"/>
              </a:ext>
            </a:extLst>
          </p:cNvPr>
          <p:cNvSpPr>
            <a:spLocks noGrp="1"/>
          </p:cNvSpPr>
          <p:nvPr>
            <p:ph idx="1"/>
          </p:nvPr>
        </p:nvSpPr>
        <p:spPr/>
        <p:txBody>
          <a:bodyPr>
            <a:normAutofit/>
          </a:bodyPr>
          <a:lstStyle/>
          <a:p>
            <a:r>
              <a:rPr lang="en-US" sz="2400" dirty="0"/>
              <a:t>Word embedding is the collective name for a set of language modeling and feature learning techniques in natural language processing (NLP) where words or phrases from the vocabulary are mapped to vectors of real numbers.</a:t>
            </a:r>
          </a:p>
        </p:txBody>
      </p:sp>
    </p:spTree>
    <p:extLst>
      <p:ext uri="{BB962C8B-B14F-4D97-AF65-F5344CB8AC3E}">
        <p14:creationId xmlns:p14="http://schemas.microsoft.com/office/powerpoint/2010/main" val="203272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631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Microsoft JhengHei</vt:lpstr>
      <vt:lpstr>Arial</vt:lpstr>
      <vt:lpstr>Calibri</vt:lpstr>
      <vt:lpstr>Calibri Light</vt:lpstr>
      <vt:lpstr>Source Sans Pro</vt:lpstr>
      <vt:lpstr>Office Theme</vt:lpstr>
      <vt:lpstr>Latent Variable</vt:lpstr>
      <vt:lpstr>Outline</vt:lpstr>
      <vt:lpstr>Latent Variable</vt:lpstr>
      <vt:lpstr>Different Types of Latent Variables</vt:lpstr>
      <vt:lpstr>Example: Personality Traits</vt:lpstr>
      <vt:lpstr>The OCEAN</vt:lpstr>
      <vt:lpstr>Example: Quality of Life</vt:lpstr>
      <vt:lpstr>Example: Geochemical Exploration</vt:lpstr>
      <vt:lpstr>Example: Word Embedding</vt:lpstr>
      <vt:lpstr>Why Do We Need Latent Variables?</vt:lpstr>
      <vt:lpstr>Example: FA vs PCA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Latent Variable</dc:title>
  <dc:creator>Ting-Shuo Yo</dc:creator>
  <cp:lastModifiedBy>Ting-Shuo Yo</cp:lastModifiedBy>
  <cp:revision>5</cp:revision>
  <dcterms:created xsi:type="dcterms:W3CDTF">2020-10-14T08:31:07Z</dcterms:created>
  <dcterms:modified xsi:type="dcterms:W3CDTF">2020-10-14T09:11:17Z</dcterms:modified>
</cp:coreProperties>
</file>