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11" r:id="rId5"/>
    <p:sldId id="312" r:id="rId6"/>
    <p:sldId id="316" r:id="rId7"/>
    <p:sldId id="314" r:id="rId8"/>
    <p:sldId id="313" r:id="rId9"/>
    <p:sldId id="315" r:id="rId10"/>
    <p:sldId id="317" r:id="rId11"/>
    <p:sldId id="318" r:id="rId12"/>
    <p:sldId id="319" r:id="rId13"/>
    <p:sldId id="320" r:id="rId14"/>
    <p:sldId id="259" r:id="rId15"/>
    <p:sldId id="323" r:id="rId16"/>
    <p:sldId id="260" r:id="rId17"/>
    <p:sldId id="261" r:id="rId18"/>
    <p:sldId id="262" r:id="rId19"/>
    <p:sldId id="263" r:id="rId20"/>
    <p:sldId id="265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B58E8-F0E6-4D65-A774-44096AAE32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6942A-8E37-4AA1-8305-4E1F7FC1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761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24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76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28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0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23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167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49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39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3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03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F1FC-6C4E-438E-98E5-BA77E0EA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76557-6584-42E4-870D-F4BCBF2FC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76496-68DF-448B-9D80-67EAFB9C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73003-1864-452B-9BDD-BA80F20F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F995D-D8CD-4D45-9B17-7D0B0364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50A8-8D2C-44B3-9ED3-2DF6E35A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43167-C36F-47B9-B25B-1869A89E0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4C5C-9E33-4041-A709-B7A496F6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8E15-6AB2-444C-8027-FCB5260D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43DF9-E437-4FAA-9195-75164EBF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6CD63-EF2B-4AAF-95A7-22E3FF5E1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61A0B-1CF5-4066-B907-B1E6CBA2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1B00-C0AD-4272-BFA8-D1214564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3274F-BE60-4F37-8304-DFEF7961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1FCA-6F76-4025-BA9D-DED59851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1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C213-44FC-4454-B6D7-DABED680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BFAF-1AED-4FF0-BD4E-3840D2A9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2A1B-F9D4-4257-91FD-52525CD0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4CFF-4D34-485E-9B1C-55AF5FC4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6FA3-9E74-4C73-A5B5-5DEC47D4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5636-DD49-4E86-8856-435FAAA0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F63F6-A65C-4EC5-AF7B-B03C2DA2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A832-51B0-482A-AE21-C352E149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4EAD-DF51-40AA-B453-BD3C1E34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7578-86F2-4416-89DE-2784B9F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075-3975-46C0-A1CF-E6DACA5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ECB8-A250-4F7F-91AA-6C1443CF2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70A8E-4D71-4581-8444-CFE4F8C5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15123-1238-4FEE-8C33-8A418AB3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08198-3A94-432C-A258-33A2ABE1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FC967-3A65-47BE-839D-7E75CEF0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A694-4E09-4A2D-AEE8-E4CFFACD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E62D-29DE-48BD-91C1-F995961C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B7B72-1F8F-4B48-B5E3-B82FC2C3E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C07F7-1184-4BE7-B548-D6ABF969B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DF915-A49B-4834-A0AF-53E19626A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B5414-918A-4A0F-B642-93DA7D27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476F2-BD7D-4784-88EF-44EBAF67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72370-D60C-49CA-B268-F015B760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23B4-1BC8-4BCF-9BC8-7AE7B95F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4E47B-6260-465A-8E8E-2C070161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EBC79-4EED-4C51-A154-ADBAFC0A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97D44-60C5-4A41-B766-1D1A6BDC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A597F-7F0E-432E-8986-42FE6A62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6EDA9-A18B-4D2C-A466-555EB95C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37F85-B615-4B9B-AD1F-B5A96AD2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7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AE4E-EA28-47CC-B099-C9859469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3FB2-08BC-4FA5-8591-E224EE01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07D0F-4AB9-4CBC-8F18-72BE2C3E2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2B4DF-EA52-4B2B-811C-76A4398E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759A8-D65E-4398-9A86-41185EF6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69CE-7BB9-4CAE-A718-3E8D5931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0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A778-989B-4ED2-8C44-A77B2769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45B36-E233-4284-A21A-6A69FDE3D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7AF8-1148-4110-8E96-D6D2C4CC1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CA0A-CA73-423F-A6A7-138AA910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1DABF-1849-48AE-B4D7-DF4DF569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901B8-A834-4EB2-8530-5A99D3CF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4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98756-549A-4C19-9A9C-BE753A8A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A1D1-D72E-413C-8D85-DB28C6AB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8C04-639D-4C80-A8DB-643682CD2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A33E-5FD6-40A0-A4DE-B45004FA6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BB25-89A1-4216-A0F2-802B990E0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FFD4-F4DD-4478-A653-BB10D61D3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Principle Component Analysis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5FFB7-0CDF-48CB-A73F-749056DB9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/>
              <a:t>and its variations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2020.09.25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DD082-4854-4CCE-AC0D-D33F32CC6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5" r="4335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893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8B1B76-5CE1-B549-A6D9-50953C02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尋找新座標軸的限制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1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新的座標軸，是由原有的座標軸進行「旋轉」而得到的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1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新座標彼此之間是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orthogonal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1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將資料在新座標軸上的變異數依序排列，作為新座標軸的順序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實際作法：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共變異數矩陣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</a:t>
            </a:r>
            <a:r>
              <a:rPr lang="zh-TW" altLang="en-US" dirty="0"/>
              <a:t> </a:t>
            </a:r>
            <a:r>
              <a:rPr lang="en-US" altLang="zh-TW" b="1" dirty="0"/>
              <a:t>eigen decomposition</a:t>
            </a:r>
            <a:r>
              <a:rPr lang="zh-TW" altLang="en-US" dirty="0"/>
              <a:t>，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以得出數據的主成分</a:t>
            </a:r>
            <a:r>
              <a:rPr lang="zh-TW" altLang="en-US" dirty="0"/>
              <a:t>（</a:t>
            </a:r>
            <a:r>
              <a:rPr lang="en-US" altLang="zh-TW" b="1" dirty="0"/>
              <a:t>eigen vectors</a:t>
            </a:r>
            <a:r>
              <a:rPr lang="zh-TW" altLang="en-US" dirty="0"/>
              <a:t>）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與它們的權值</a:t>
            </a:r>
            <a:r>
              <a:rPr lang="zh-TW" altLang="en-US" dirty="0"/>
              <a:t>（</a:t>
            </a:r>
            <a:r>
              <a:rPr lang="en-US" altLang="zh-TW" b="1" dirty="0"/>
              <a:t>eigen values</a:t>
            </a:r>
            <a:r>
              <a:rPr lang="zh-TW" altLang="en-US" dirty="0"/>
              <a:t>）。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87F255-A56D-4E1E-8992-469E94C4FC6F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015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26788D64-0FE2-6343-81C8-DBC033CD1D0A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Source of reference</a:t>
            </a:r>
            <a:endParaRPr lang="zh-TW" alt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49B4A9-329F-8048-8F7F-A2E15EF0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391" y="2212108"/>
            <a:ext cx="9227217" cy="39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9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26788D64-0FE2-6343-81C8-DBC033CD1D0A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Source of reference</a:t>
            </a:r>
            <a:endParaRPr lang="zh-TW" alt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809EA-52B0-3047-8E52-F1AE1F037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391" y="1690687"/>
            <a:ext cx="5821218" cy="50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Notation and Symbols for PCA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9125C-2A95-044A-8030-43150BD6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169" y="1823918"/>
            <a:ext cx="9111178" cy="3371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0CA2D-D272-994D-8614-2979773D905A}"/>
              </a:ext>
            </a:extLst>
          </p:cNvPr>
          <p:cNvSpPr txBox="1"/>
          <p:nvPr/>
        </p:nvSpPr>
        <p:spPr>
          <a:xfrm>
            <a:off x="635496" y="2563091"/>
            <a:ext cx="174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5024E-7BF9-DB44-AF17-B0B48E3C1EBE}"/>
              </a:ext>
            </a:extLst>
          </p:cNvPr>
          <p:cNvSpPr txBox="1"/>
          <p:nvPr/>
        </p:nvSpPr>
        <p:spPr>
          <a:xfrm>
            <a:off x="635493" y="3084157"/>
            <a:ext cx="174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5E5E5-8D82-B146-BB8E-37FA7B23A07A}"/>
              </a:ext>
            </a:extLst>
          </p:cNvPr>
          <p:cNvSpPr txBox="1"/>
          <p:nvPr/>
        </p:nvSpPr>
        <p:spPr>
          <a:xfrm>
            <a:off x="635493" y="3627617"/>
            <a:ext cx="174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FFCA-4636-C440-A786-CF8F2EC71A75}"/>
              </a:ext>
            </a:extLst>
          </p:cNvPr>
          <p:cNvSpPr txBox="1"/>
          <p:nvPr/>
        </p:nvSpPr>
        <p:spPr>
          <a:xfrm>
            <a:off x="5346042" y="1666296"/>
            <a:ext cx="7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89A18-4ED4-674C-899D-22185B77DAAC}"/>
              </a:ext>
            </a:extLst>
          </p:cNvPr>
          <p:cNvSpPr txBox="1"/>
          <p:nvPr/>
        </p:nvSpPr>
        <p:spPr>
          <a:xfrm>
            <a:off x="6324601" y="1666296"/>
            <a:ext cx="7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F617C-CCE1-1248-842B-19FE1A866A9D}"/>
              </a:ext>
            </a:extLst>
          </p:cNvPr>
          <p:cNvSpPr txBox="1"/>
          <p:nvPr/>
        </p:nvSpPr>
        <p:spPr>
          <a:xfrm>
            <a:off x="7244116" y="1666296"/>
            <a:ext cx="7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857D0D-245C-1243-91C1-954E51FA93A3}"/>
              </a:ext>
            </a:extLst>
          </p:cNvPr>
          <p:cNvSpPr/>
          <p:nvPr/>
        </p:nvSpPr>
        <p:spPr>
          <a:xfrm>
            <a:off x="512618" y="2493820"/>
            <a:ext cx="11249891" cy="3832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7A3A1E-5DEB-7C4C-A37D-8869F0C53593}"/>
              </a:ext>
            </a:extLst>
          </p:cNvPr>
          <p:cNvSpPr/>
          <p:nvPr/>
        </p:nvSpPr>
        <p:spPr>
          <a:xfrm>
            <a:off x="512617" y="3036421"/>
            <a:ext cx="11249891" cy="3832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94BAD1-8BE8-4744-A352-08780357F562}"/>
              </a:ext>
            </a:extLst>
          </p:cNvPr>
          <p:cNvSpPr/>
          <p:nvPr/>
        </p:nvSpPr>
        <p:spPr>
          <a:xfrm>
            <a:off x="512617" y="3576748"/>
            <a:ext cx="11249891" cy="3832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585E8E-6DE4-614C-84B4-2CB9C3118297}"/>
              </a:ext>
            </a:extLst>
          </p:cNvPr>
          <p:cNvSpPr/>
          <p:nvPr/>
        </p:nvSpPr>
        <p:spPr>
          <a:xfrm>
            <a:off x="4663700" y="1690687"/>
            <a:ext cx="1544783" cy="36379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38EA9-4F85-2B43-81F2-42B987685683}"/>
              </a:ext>
            </a:extLst>
          </p:cNvPr>
          <p:cNvSpPr/>
          <p:nvPr/>
        </p:nvSpPr>
        <p:spPr>
          <a:xfrm>
            <a:off x="6295074" y="1690687"/>
            <a:ext cx="708400" cy="36379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CB1CD2-2979-BE4D-9893-25A0910CD1EA}"/>
              </a:ext>
            </a:extLst>
          </p:cNvPr>
          <p:cNvSpPr/>
          <p:nvPr/>
        </p:nvSpPr>
        <p:spPr>
          <a:xfrm>
            <a:off x="7096083" y="1690687"/>
            <a:ext cx="816675" cy="36379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71B8834-54BF-472A-BCD1-F0CE72781254}"/>
              </a:ext>
            </a:extLst>
          </p:cNvPr>
          <p:cNvGrpSpPr/>
          <p:nvPr/>
        </p:nvGrpSpPr>
        <p:grpSpPr>
          <a:xfrm>
            <a:off x="5746376" y="5612348"/>
            <a:ext cx="5723816" cy="377855"/>
            <a:chOff x="5746376" y="5612348"/>
            <a:chExt cx="5723816" cy="377855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517AD19-5FAA-4443-A118-9C720FF70461}"/>
                </a:ext>
              </a:extLst>
            </p:cNvPr>
            <p:cNvSpPr txBox="1"/>
            <p:nvPr/>
          </p:nvSpPr>
          <p:spPr>
            <a:xfrm>
              <a:off x="5746376" y="5620871"/>
              <a:ext cx="46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56FA61D-F045-49C6-A588-DCE93442A787}"/>
                </a:ext>
              </a:extLst>
            </p:cNvPr>
            <p:cNvSpPr txBox="1"/>
            <p:nvPr/>
          </p:nvSpPr>
          <p:spPr>
            <a:xfrm>
              <a:off x="6474651" y="5612348"/>
              <a:ext cx="46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465FEEC-B5E9-4237-9862-635B4BDADF83}"/>
                </a:ext>
              </a:extLst>
            </p:cNvPr>
            <p:cNvSpPr txBox="1"/>
            <p:nvPr/>
          </p:nvSpPr>
          <p:spPr>
            <a:xfrm>
              <a:off x="7419699" y="5620871"/>
              <a:ext cx="46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FB8B6C8-8DA1-4989-91E9-0A14DE99588A}"/>
                </a:ext>
              </a:extLst>
            </p:cNvPr>
            <p:cNvSpPr txBox="1"/>
            <p:nvPr/>
          </p:nvSpPr>
          <p:spPr>
            <a:xfrm>
              <a:off x="11008085" y="5620871"/>
              <a:ext cx="46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X</a:t>
              </a:r>
              <a:r>
                <a:rPr lang="en-US" altLang="zh-TW" b="1" baseline="-25000" dirty="0" err="1"/>
                <a:t>m</a:t>
              </a:r>
              <a:endParaRPr lang="zh-TW" altLang="en-US" b="1" baseline="-25000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C2880EFE-41C2-45A6-A664-0CF617583143}"/>
                </a:ext>
              </a:extLst>
            </p:cNvPr>
            <p:cNvSpPr txBox="1"/>
            <p:nvPr/>
          </p:nvSpPr>
          <p:spPr>
            <a:xfrm>
              <a:off x="8068235" y="5620871"/>
              <a:ext cx="2788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…………………………………………..</a:t>
              </a:r>
              <a:endParaRPr lang="zh-TW" altLang="en-US" dirty="0"/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B437F555-BE75-44E6-A51D-699665133A5F}"/>
              </a:ext>
            </a:extLst>
          </p:cNvPr>
          <p:cNvSpPr txBox="1"/>
          <p:nvPr/>
        </p:nvSpPr>
        <p:spPr>
          <a:xfrm>
            <a:off x="635493" y="5084666"/>
            <a:ext cx="174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E2F5697-5E7E-40BB-9C68-D9EAB00AB211}"/>
              </a:ext>
            </a:extLst>
          </p:cNvPr>
          <p:cNvSpPr txBox="1"/>
          <p:nvPr/>
        </p:nvSpPr>
        <p:spPr>
          <a:xfrm>
            <a:off x="1122235" y="3904574"/>
            <a:ext cx="374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99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4958-C344-45E8-B1FD-574BE77F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Mathematics of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752B-DA49-45A6-BCF6-8C1DB75F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我們總共有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筆觀測資料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我們的每個觀測包含了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個變量，所以每個觀測可以表示為：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如此， 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我們希望找到一組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                         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，滿足以下條件：</a:t>
            </a:r>
          </a:p>
          <a:p>
            <a:pPr lvl="1"/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lvl="1"/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依照可以解釋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變異量的大小排序，如此，我們可以用少數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，來代表大部分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的變化。</a:t>
            </a: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在數學上，我們可以證明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的共變數矩陣的</a:t>
            </a:r>
            <a:r>
              <a:rPr lang="zh-TW" altLang="en-US" sz="2400" dirty="0"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ea typeface="Microsoft JhengHei" panose="020B0604030504040204" pitchFamily="34" charset="-120"/>
              </a:rPr>
              <a:t>eigen vectors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滿足以上的條件。</a:t>
            </a: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 we will stop right here.</a:t>
            </a:r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E79451-6D45-4A6A-9B53-34902433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89" y="1746499"/>
            <a:ext cx="4346178" cy="4401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0C5229-EA86-4232-9424-54498EFA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714" y="2620432"/>
            <a:ext cx="3188983" cy="4318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0C795F-6A3B-4B0D-AC28-E614D6A7F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902" y="3016251"/>
            <a:ext cx="3977098" cy="4333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4DDDDE-81A6-4579-862B-853185499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80" y="3452518"/>
            <a:ext cx="2888671" cy="4333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F39684-94C2-4505-9EB6-882713700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7605" y="4001294"/>
            <a:ext cx="2124575" cy="4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Mathematics of PCA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26DCFD-62E2-4857-AE00-B0399E78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PCA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的數學定義：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正交化線性變換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，把數據變換到一個新的座標系統中，使得這一數據的任何投影的第一大變異數在第一個座標（稱為第一主成分）上，第二大變異數在第二個座標（第二主成分）上，依次類推。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DEA0768-3EB2-43A6-A9A7-76E71FC58E68}"/>
                  </a:ext>
                </a:extLst>
              </p:cNvPr>
              <p:cNvSpPr txBox="1"/>
              <p:nvPr/>
            </p:nvSpPr>
            <p:spPr>
              <a:xfrm>
                <a:off x="6853518" y="3669599"/>
                <a:ext cx="4158353" cy="50392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DEA0768-3EB2-43A6-A9A7-76E71FC58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18" y="3669599"/>
                <a:ext cx="4158353" cy="503921"/>
              </a:xfrm>
              <a:prstGeom prst="rect">
                <a:avLst/>
              </a:prstGeom>
              <a:blipFill>
                <a:blip r:embed="rId3"/>
                <a:stretch>
                  <a:fillRect t="-64286" b="-1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EDA5C25-BFD5-4B06-AEF8-F6A008209782}"/>
                  </a:ext>
                </a:extLst>
              </p:cNvPr>
              <p:cNvSpPr txBox="1"/>
              <p:nvPr/>
            </p:nvSpPr>
            <p:spPr>
              <a:xfrm>
                <a:off x="1842247" y="3669599"/>
                <a:ext cx="298524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EDA5C25-BFD5-4B06-AEF8-F6A008209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247" y="3669599"/>
                <a:ext cx="2985247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08ACDC59-B441-47FE-B58D-0B0F44AC74E0}"/>
              </a:ext>
            </a:extLst>
          </p:cNvPr>
          <p:cNvSpPr/>
          <p:nvPr/>
        </p:nvSpPr>
        <p:spPr>
          <a:xfrm>
            <a:off x="5056094" y="3783105"/>
            <a:ext cx="1622612" cy="17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EF72F33-4AFB-4356-8BE3-D6CE889B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947" y="4233257"/>
            <a:ext cx="1095375" cy="32385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2DCCDB44-C92F-4499-81F3-1724497C59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947" y="4614979"/>
            <a:ext cx="3971925" cy="48577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2B35F835-F96B-4E02-88F0-4E0698E93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9947" y="5104095"/>
            <a:ext cx="2028825" cy="5715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241A4276-1CD4-485C-AD2B-DD70D252B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430" y="5611934"/>
            <a:ext cx="2486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5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FE2A-F29D-4109-9611-2FA89D8A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the Past 100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44D6-17E5-4ECA-A694-1AD08E3E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eigen decomposition to Singular Value Decomposition (SVD)</a:t>
            </a:r>
          </a:p>
          <a:p>
            <a:pPr lvl="1"/>
            <a:r>
              <a:rPr lang="en-US" sz="2000" dirty="0"/>
              <a:t>To overcome unsolvable data matrix</a:t>
            </a:r>
          </a:p>
          <a:p>
            <a:r>
              <a:rPr lang="en-US" sz="2400" dirty="0"/>
              <a:t>Overcome the computational complexity</a:t>
            </a:r>
          </a:p>
          <a:p>
            <a:pPr lvl="1"/>
            <a:r>
              <a:rPr lang="en-US" sz="2000" dirty="0"/>
              <a:t>Covariance matrix computation: O(m</a:t>
            </a:r>
            <a:r>
              <a:rPr lang="en-US" sz="2000" baseline="30000" dirty="0"/>
              <a:t>2</a:t>
            </a:r>
            <a:r>
              <a:rPr lang="en-US" sz="2000" dirty="0"/>
              <a:t>n)</a:t>
            </a:r>
          </a:p>
          <a:p>
            <a:pPr lvl="1"/>
            <a:r>
              <a:rPr lang="en-US" sz="2000" dirty="0"/>
              <a:t>eigen-value decomposition is O(m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  <a:p>
            <a:r>
              <a:rPr lang="en-US" sz="2400" dirty="0"/>
              <a:t>Randomized PCA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m</a:t>
            </a:r>
            <a:r>
              <a:rPr lang="en-US" sz="2000" dirty="0"/>
              <a:t> is too big (e.g., high-resolution image), and hence the SVD / eigen-decomposition cannot fit into the memory </a:t>
            </a:r>
          </a:p>
          <a:p>
            <a:r>
              <a:rPr lang="en-US" sz="2400" dirty="0"/>
              <a:t>Incremental PCA (online PCA)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n</a:t>
            </a:r>
            <a:r>
              <a:rPr lang="en-US" sz="2000" dirty="0"/>
              <a:t> is too big or distributed across different serves, or there will be new data keep streaming in.</a:t>
            </a:r>
          </a:p>
        </p:txBody>
      </p:sp>
    </p:spTree>
    <p:extLst>
      <p:ext uri="{BB962C8B-B14F-4D97-AF65-F5344CB8AC3E}">
        <p14:creationId xmlns:p14="http://schemas.microsoft.com/office/powerpoint/2010/main" val="312156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8099122-0394-4B8E-9F74-08AD4070A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66881"/>
            <a:ext cx="10515600" cy="327012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sklearn.decomposition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([[-1, -1], [-2, -1], [-3, -2], [1, 1], [2, 1], [3, 2]])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Initialize a PCA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objetc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2 PCs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Another way to do scatter plot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(X[:,0], X[:,1],'o')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PC1 as blue solid line and PC2 as red dashed line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pca.components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_[0][0]*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([3,-3]),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pca.components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_[0][1]*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([3,-3]),'k-',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pca.components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_[1][0]*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([2,-2]),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pca.components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_[1][1]*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([2,-2]),'r--',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8677B-6328-469B-821E-2CE48288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PCA on Toy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64E904-D588-40E7-8EEF-CC81FB9A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97" y="1369040"/>
            <a:ext cx="3933545" cy="258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F2CAD0F-0AE1-4843-A858-E1A8CCE6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98" y="1369040"/>
            <a:ext cx="3933545" cy="258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9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D052-C69A-4740-AB4E-09C4FC44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769F-5229-4D64-943F-B15104F9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the code and results on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427602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CFF0-05ED-4B6F-B188-C46DD000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DEB5-E0A9-48B4-A6B2-B1E34A38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dimension of your data, </a:t>
            </a:r>
            <a:r>
              <a:rPr lang="en-US" b="1" dirty="0"/>
              <a:t>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PCA treat each observation as one 1-d array.</a:t>
            </a:r>
          </a:p>
          <a:p>
            <a:pPr lvl="1"/>
            <a:r>
              <a:rPr lang="en-US" dirty="0"/>
              <a:t>For example, your data contains </a:t>
            </a:r>
            <a:r>
              <a:rPr lang="en-US" b="1" dirty="0"/>
              <a:t>n</a:t>
            </a:r>
            <a:r>
              <a:rPr lang="en-US" dirty="0"/>
              <a:t> images of 1920x1080 pixels, then your data dimension </a:t>
            </a:r>
            <a:r>
              <a:rPr lang="en-US" b="1" dirty="0"/>
              <a:t>m</a:t>
            </a:r>
            <a:r>
              <a:rPr lang="en-US" dirty="0"/>
              <a:t> is 2,073,600. Not 2.</a:t>
            </a:r>
          </a:p>
          <a:p>
            <a:r>
              <a:rPr lang="en-US" dirty="0"/>
              <a:t>How many PCs should I use? (i.e., how to determine </a:t>
            </a:r>
            <a:r>
              <a:rPr lang="en-US" b="1" dirty="0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Looking for kink in the curve of explained variance.</a:t>
            </a:r>
          </a:p>
          <a:p>
            <a:pPr lvl="1"/>
            <a:r>
              <a:rPr lang="en-US" dirty="0"/>
              <a:t>Using a threshold of accumulated explained-variance.</a:t>
            </a:r>
          </a:p>
          <a:p>
            <a:pPr lvl="1"/>
            <a:r>
              <a:rPr lang="en-US" dirty="0"/>
              <a:t>Just pick a number you like.</a:t>
            </a:r>
          </a:p>
          <a:p>
            <a:r>
              <a:rPr lang="en-US" dirty="0"/>
              <a:t>How to interpret the PCs?</a:t>
            </a:r>
          </a:p>
          <a:p>
            <a:pPr lvl="1"/>
            <a:r>
              <a:rPr lang="en-US" dirty="0"/>
              <a:t>Ask a domain expert.</a:t>
            </a:r>
          </a:p>
        </p:txBody>
      </p:sp>
    </p:spTree>
    <p:extLst>
      <p:ext uri="{BB962C8B-B14F-4D97-AF65-F5344CB8AC3E}">
        <p14:creationId xmlns:p14="http://schemas.microsoft.com/office/powerpoint/2010/main" val="177447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C1BC-3B0C-4867-92DC-97B33116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136B-CCDB-4D1E-A389-65C49F600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9914" cy="4351338"/>
          </a:xfrm>
        </p:spPr>
        <p:txBody>
          <a:bodyPr>
            <a:normAutofit/>
          </a:bodyPr>
          <a:lstStyle/>
          <a:p>
            <a:r>
              <a:rPr lang="fr-FR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主成分分析</a:t>
            </a:r>
            <a:r>
              <a:rPr lang="fr-FR" sz="2400" dirty="0"/>
              <a:t> (</a:t>
            </a:r>
            <a:r>
              <a:rPr lang="fr-FR" sz="2400" dirty="0" err="1"/>
              <a:t>Principle</a:t>
            </a:r>
            <a:r>
              <a:rPr lang="fr-FR" sz="2400" dirty="0"/>
              <a:t> Component </a:t>
            </a:r>
            <a:r>
              <a:rPr lang="fr-FR" sz="2400" dirty="0" err="1"/>
              <a:t>Analysis</a:t>
            </a:r>
            <a:r>
              <a:rPr lang="fr-FR" sz="2400" dirty="0"/>
              <a:t>, PCA)</a:t>
            </a: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主成分分析是很常用的一種探索式資料分析</a:t>
            </a:r>
            <a:r>
              <a:rPr lang="en-US" altLang="zh-TW" sz="2400" dirty="0">
                <a:ea typeface="Microsoft JhengHei" panose="020B0604030504040204" pitchFamily="34" charset="-120"/>
              </a:rPr>
              <a:t>(exploratory analysis)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工具，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這個數學工具協助我們計算資料本身的變異，找出資料本身變化的主要特徵，也就是主成分</a:t>
            </a:r>
            <a:r>
              <a:rPr lang="zh-TW" altLang="en-US" sz="2400" dirty="0">
                <a:ea typeface="Microsoft JhengHei" panose="020B0604030504040204" pitchFamily="34" charset="-120"/>
              </a:rPr>
              <a:t>（</a:t>
            </a:r>
            <a:r>
              <a:rPr lang="en-US" altLang="zh-TW" sz="2400" dirty="0">
                <a:ea typeface="Microsoft JhengHei" panose="020B0604030504040204" pitchFamily="34" charset="-120"/>
              </a:rPr>
              <a:t>principle component, PC</a:t>
            </a:r>
            <a:r>
              <a:rPr lang="zh-TW" altLang="en-US" sz="2400" dirty="0">
                <a:ea typeface="Microsoft JhengHei" panose="020B0604030504040204" pitchFamily="34" charset="-120"/>
              </a:rPr>
              <a:t>）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讓我們可以很快的檢視資料裡相對較為特殊的狀態</a:t>
            </a:r>
            <a:r>
              <a:rPr lang="zh-TW" altLang="en-US" sz="2400" dirty="0">
                <a:ea typeface="Microsoft JhengHei" panose="020B0604030504040204" pitchFamily="34" charset="-120"/>
              </a:rPr>
              <a:t>（</a:t>
            </a:r>
            <a:r>
              <a:rPr lang="en-US" altLang="zh-TW" sz="2400" dirty="0">
                <a:ea typeface="Microsoft JhengHei" panose="020B0604030504040204" pitchFamily="34" charset="-120"/>
              </a:rPr>
              <a:t>pattern</a:t>
            </a:r>
            <a:r>
              <a:rPr lang="zh-TW" altLang="en-US" sz="2400" dirty="0">
                <a:ea typeface="Microsoft JhengHei" panose="020B0604030504040204" pitchFamily="34" charset="-120"/>
              </a:rPr>
              <a:t>）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，並且達到減少資料維度的效果。</a:t>
            </a:r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38A218-540C-4FFC-AEED-690F3ECC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010" y="1547832"/>
            <a:ext cx="4392868" cy="439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0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5D7E-DB2E-4B89-AB71-78409E13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 More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C89E-424C-488B-B047-F6E0B2D1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is a linear transform of your data matrix, where the transform is proved to be complete, and the new axes are orthogonal.</a:t>
            </a:r>
          </a:p>
          <a:p>
            <a:r>
              <a:rPr lang="en-US" dirty="0"/>
              <a:t>If we loosen the “</a:t>
            </a:r>
            <a:r>
              <a:rPr lang="en-US" i="1" dirty="0"/>
              <a:t>complete</a:t>
            </a:r>
            <a:r>
              <a:rPr lang="en-US" dirty="0"/>
              <a:t>” assumption, we can have randomized and incremental PCA.</a:t>
            </a:r>
          </a:p>
          <a:p>
            <a:r>
              <a:rPr lang="en-US" dirty="0"/>
              <a:t>If we replace the “</a:t>
            </a:r>
            <a:r>
              <a:rPr lang="en-US" i="1" dirty="0"/>
              <a:t>orthogonal</a:t>
            </a:r>
            <a:r>
              <a:rPr lang="en-US" dirty="0"/>
              <a:t>” restriction with “</a:t>
            </a:r>
            <a:r>
              <a:rPr lang="en-US" i="1" dirty="0"/>
              <a:t>independent</a:t>
            </a:r>
            <a:r>
              <a:rPr lang="en-US" dirty="0"/>
              <a:t>”, we can have ICA (Independent Component Analysis).</a:t>
            </a:r>
          </a:p>
          <a:p>
            <a:r>
              <a:rPr lang="en-US" dirty="0"/>
              <a:t>If we first project the data to a </a:t>
            </a:r>
            <a:r>
              <a:rPr lang="en-US" b="1" i="1" dirty="0"/>
              <a:t>kernel space</a:t>
            </a:r>
            <a:r>
              <a:rPr lang="en-US" dirty="0"/>
              <a:t> like SVM, and then perform the PCA, we have KPCA </a:t>
            </a:r>
            <a:r>
              <a:rPr lang="en-US"/>
              <a:t>(kernel PCA)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9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E1DD-9998-4CBC-A5FC-07A9B8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AAF3-F991-4558-8A7D-4955A451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can be used to reduce the dimension of our data: use fewer variables to represent most of the variations in the data.</a:t>
            </a:r>
          </a:p>
          <a:p>
            <a:r>
              <a:rPr lang="en-US" dirty="0"/>
              <a:t>The PCA process:</a:t>
            </a:r>
          </a:p>
          <a:p>
            <a:pPr lvl="1"/>
            <a:r>
              <a:rPr lang="en-US" dirty="0"/>
              <a:t>To determine </a:t>
            </a:r>
            <a:r>
              <a:rPr lang="en-US" b="1" i="1" dirty="0"/>
              <a:t>K</a:t>
            </a:r>
          </a:p>
          <a:p>
            <a:pPr lvl="1"/>
            <a:r>
              <a:rPr lang="en-US" dirty="0"/>
              <a:t>To interpret the PCs</a:t>
            </a:r>
          </a:p>
          <a:p>
            <a:pPr lvl="1"/>
            <a:r>
              <a:rPr lang="en-US" dirty="0"/>
              <a:t>To interpret the projections</a:t>
            </a:r>
          </a:p>
          <a:p>
            <a:r>
              <a:rPr lang="en-US" dirty="0"/>
              <a:t>PCA is also a type of </a:t>
            </a:r>
            <a:r>
              <a:rPr lang="en-US" i="1" dirty="0"/>
              <a:t>filter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2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AD81-722D-4C05-A328-8190E3D5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PCA is more than 100 years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15E8-4452-489E-A129-47C897889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13914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主成分分析是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1901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 </a:t>
            </a:r>
            <a:r>
              <a:rPr lang="en-US" altLang="zh-TW" sz="2400" i="1" dirty="0">
                <a:ea typeface="Microsoft JhengHei" panose="020B0604030504040204" pitchFamily="34" charset="-120"/>
              </a:rPr>
              <a:t>Karl Pearson</a:t>
            </a:r>
            <a:r>
              <a:rPr lang="en-US" altLang="zh-TW" sz="2400" dirty="0">
                <a:ea typeface="Microsoft JhengHei" panose="020B0604030504040204" pitchFamily="34" charset="-120"/>
              </a:rPr>
              <a:t>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所提出，用於分析數據及建立數理模型。</a:t>
            </a: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其方法主要是通過對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共變異數矩陣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進行特徵分解（</a:t>
            </a:r>
            <a:r>
              <a:rPr lang="en-US" altLang="zh-TW" sz="2400" dirty="0">
                <a:ea typeface="Microsoft JhengHei" panose="020B0604030504040204" pitchFamily="34" charset="-120"/>
              </a:rPr>
              <a:t>eigen decomposition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），以得出數據的主成分（即特徵向量）與它們的權值（即特徵值）。</a:t>
            </a:r>
          </a:p>
          <a:p>
            <a:r>
              <a:rPr lang="en-US" altLang="zh-TW" sz="2400" dirty="0">
                <a:ea typeface="Microsoft JhengHei" panose="020B0604030504040204" pitchFamily="34" charset="-120"/>
              </a:rPr>
              <a:t>PCA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是多變量統計方法中最基本的一種。</a:t>
            </a: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其結果可以理解為：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哪個方向上的數據值對變異數的影響最大？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數據裡的變異，最主要的特徵型態是什麼？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線性空間轉換，新的基底相互之間是正交的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過濾變異小的資訊，也可看做一種「濾波」</a:t>
            </a: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3A0BB-B9C2-4055-91A2-C361A8F5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4" y="1825625"/>
            <a:ext cx="2898321" cy="37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3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 descr="ãpcaãçåçæå°çµæ">
            <a:extLst>
              <a:ext uri="{FF2B5EF4-FFF2-40B4-BE49-F238E27FC236}">
                <a16:creationId xmlns:a16="http://schemas.microsoft.com/office/drawing/2014/main" id="{0B14099C-78C6-4EA3-932F-9EE87B61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53" y="1560239"/>
            <a:ext cx="8180293" cy="49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13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 descr="https://cdn-images-1.medium.com/max/800/1*KFJsR3-w5_V00w-14Eg1Tw.png">
            <a:extLst>
              <a:ext uri="{FF2B5EF4-FFF2-40B4-BE49-F238E27FC236}">
                <a16:creationId xmlns:a16="http://schemas.microsoft.com/office/drawing/2014/main" id="{072DC042-F8E1-4B36-BFF0-E2B09AEB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82" y="2164576"/>
            <a:ext cx="10430435" cy="395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A87F255-A56D-4E1E-8992-469E94C4FC6F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4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79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8B1B76-5CE1-B549-A6D9-50953C02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怎麼找到新的座標軸？有什麼限制？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新的座標軸，是由原有的座標軸進行「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旋轉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」而得到的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新座標彼此之間是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orthogonal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資料投影後的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變異數最大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的旋轉方式，作為第一個新座標軸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依據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orthogonal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的限制，依序尋找第二、三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…N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個座標軸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87F255-A56D-4E1E-8992-469E94C4FC6F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085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 descr="https://cdn-images-1.medium.com/max/800/1*bbKrW1BzLNWkEJRXmv3rAA.png">
            <a:extLst>
              <a:ext uri="{FF2B5EF4-FFF2-40B4-BE49-F238E27FC236}">
                <a16:creationId xmlns:a16="http://schemas.microsoft.com/office/drawing/2014/main" id="{81DA07BA-3AC5-4ACF-8EA6-D5CFDD91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54" y="1888191"/>
            <a:ext cx="4353976" cy="339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dn-images-1.medium.com/max/800/1*qiYhsrOB_69u8tjZ0lDw6A.png">
            <a:extLst>
              <a:ext uri="{FF2B5EF4-FFF2-40B4-BE49-F238E27FC236}">
                <a16:creationId xmlns:a16="http://schemas.microsoft.com/office/drawing/2014/main" id="{A6B153A9-9FB4-4889-BBD7-FDFF3230A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572" y="1907526"/>
            <a:ext cx="4353976" cy="445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2">
            <a:extLst>
              <a:ext uri="{FF2B5EF4-FFF2-40B4-BE49-F238E27FC236}">
                <a16:creationId xmlns:a16="http://schemas.microsoft.com/office/drawing/2014/main" id="{22125150-E34C-7043-BBC8-637376F34844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5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017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50" name="Picture 6" descr="https://cdn-images-1.medium.com/max/1000/1*xp6X8QOkhCPlkgxI3IIGSQ.png">
            <a:extLst>
              <a:ext uri="{FF2B5EF4-FFF2-40B4-BE49-F238E27FC236}">
                <a16:creationId xmlns:a16="http://schemas.microsoft.com/office/drawing/2014/main" id="{6B45181C-A4A3-4056-B8BC-AC53FCC5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142285"/>
            <a:ext cx="9525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2">
            <a:extLst>
              <a:ext uri="{FF2B5EF4-FFF2-40B4-BE49-F238E27FC236}">
                <a16:creationId xmlns:a16="http://schemas.microsoft.com/office/drawing/2014/main" id="{ECEA5283-0A62-BE45-B665-C0350C3195A4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4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084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4" name="Picture 2" descr="https://cdn-images-1.medium.com/max/1000/1*0mYW_cUofStRVzudns555w.png">
            <a:extLst>
              <a:ext uri="{FF2B5EF4-FFF2-40B4-BE49-F238E27FC236}">
                <a16:creationId xmlns:a16="http://schemas.microsoft.com/office/drawing/2014/main" id="{615EE8DD-E9B3-4107-BDB2-CEEC4FCCF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28" y="1548508"/>
            <a:ext cx="6727544" cy="49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2">
            <a:extLst>
              <a:ext uri="{FF2B5EF4-FFF2-40B4-BE49-F238E27FC236}">
                <a16:creationId xmlns:a16="http://schemas.microsoft.com/office/drawing/2014/main" id="{26788D64-0FE2-6343-81C8-DBC033CD1D0A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4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471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1192</Words>
  <Application>Microsoft Office PowerPoint</Application>
  <PresentationFormat>Widescreen</PresentationFormat>
  <Paragraphs>138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微軟正黑體</vt:lpstr>
      <vt:lpstr>微軟正黑體</vt:lpstr>
      <vt:lpstr>Arial</vt:lpstr>
      <vt:lpstr>Calibri</vt:lpstr>
      <vt:lpstr>Calibri Light</vt:lpstr>
      <vt:lpstr>Cambria Math</vt:lpstr>
      <vt:lpstr>Courier New</vt:lpstr>
      <vt:lpstr>Office Theme</vt:lpstr>
      <vt:lpstr>Principle Component Analysis</vt:lpstr>
      <vt:lpstr>What is PCA?</vt:lpstr>
      <vt:lpstr>PCA is more than 100 years old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Notation and Symbols for PCA</vt:lpstr>
      <vt:lpstr>Mathematics of PCA</vt:lpstr>
      <vt:lpstr>Mathematics of PCA</vt:lpstr>
      <vt:lpstr>In the Past 100 years</vt:lpstr>
      <vt:lpstr>PCA on Toy Data</vt:lpstr>
      <vt:lpstr>More Examples</vt:lpstr>
      <vt:lpstr>Common Questions</vt:lpstr>
      <vt:lpstr>Even More Variations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Component Analysis</dc:title>
  <dc:creator>Ting-Shuo Yo</dc:creator>
  <cp:lastModifiedBy>Ting-Shuo Yo</cp:lastModifiedBy>
  <cp:revision>15</cp:revision>
  <dcterms:created xsi:type="dcterms:W3CDTF">2020-09-24T06:01:26Z</dcterms:created>
  <dcterms:modified xsi:type="dcterms:W3CDTF">2020-09-24T08:53:07Z</dcterms:modified>
</cp:coreProperties>
</file>