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5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EEF7-1D2D-4285-B0AC-AF3C89761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7630B-E4B0-42A2-A234-69354E69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0B187-BE7D-442A-A3F0-EDD23554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5B1B-48E4-46A9-AD8D-F66503D6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ED43-5BB4-4C60-BAFD-0C1B61D3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8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E2F8-87D7-4042-9CF4-38B753D6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4CD5F-69D4-4DA7-98D9-D4F9CD73F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96CFB-E8FF-4072-8E9D-F009594F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4FA9-E4B1-4A11-8CDB-DCB130BB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4644-7859-4B84-BBF0-FA1D74E0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E3A5F-6D3A-4626-B87F-41E4695C3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5FD86-2DC4-4422-93F6-02648F81E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2F69-D365-4149-B27D-DFC89FE4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F8D36-29DB-4730-8387-A05A1202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032BE-C9F3-4C47-9AEC-EEEC49E6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8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CE65-4622-4D29-8DAF-FC3E0498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8366-7611-4D9F-B2D1-7BBE873E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06535-F7C0-4083-89C9-1EF88D51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ACCF-633A-470A-9C21-70B47397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CE84-0CC0-4820-96DE-A1B8B978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498-6A8E-43C2-8D41-11F781C5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1EA9-FB6A-41E1-8753-2147B9075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06AC-0793-47CE-81C5-F8CB4519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5FB3D-977A-47AE-8280-82E9866E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28C7-7B04-4AA9-BAF3-19F7446A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C170-934E-4177-92DB-CDB81539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2B42-DC81-45D7-8B00-2B2814488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F70B7-B98B-43BA-B8BD-D68FD52E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4F4A7-E672-465F-9878-8F14F7AA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B9E2E-20F7-437A-A04C-171CC38C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4876-4E57-4FAD-A95A-CCF39350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F032-D2EF-4C47-98A2-2AE8F4A7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E893B-D3E5-4BD6-A7D0-CBC69DA1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33B4-3A13-4EA6-8E89-25A2FFEB6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2B829-24FA-452B-8AF3-B2C47E895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06F32-DFC8-47AC-930F-C33E8DDC4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A17F4-991E-4E59-8754-7DEF81DC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966CC-4DE8-4224-99F6-754CA68A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8FED7-2E64-4EAE-86C5-5B6D440A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81D0-FF61-4D52-B4A8-90FB57E4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07BCB-E37A-4C56-86D3-3AF79012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13FC0-967A-4AFA-8550-103B22D0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8A04E-3C0E-41A8-BA7D-172478E8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1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0D025-078D-43B2-80AA-DAF70DB1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42FF6-5B85-4CF5-90E9-5C48B9D3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FE9BA-2331-4714-932B-4695DA2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6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6DAE-EE0F-4F6B-A718-AAEBE4E8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153D-A646-4306-A2DB-55B46ABE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EB82E-E6B5-4711-9647-C8A838F1F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8B88E-A229-4D60-B0CB-58F85668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585EA-92DC-41C0-AF4F-2D3C8901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2E1C4-4F3D-4737-8BB3-3F34A866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088B-805F-4E16-8103-846AA51E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2D798-3838-4C10-8969-83C12D66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9962D-ED40-4F20-9B5E-E2921871A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8A7D9-17A9-493C-A84C-218C2B6F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3484-CAF3-441B-9C37-849C69C0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0D2E3-889E-4DAD-949E-5ED078BD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B6B1A-4C3A-43DB-8D30-6A51E6D0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23ACA-E9CE-46DF-B28F-A5AD2588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6DC4B-DEFA-4509-BD85-47EA7D489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C45C-D7D4-4543-B4F5-6A9E468CEDF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E4E8-D5EE-438E-B278-38C907812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88DA-3FB8-4256-B5CE-964AD6E9F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072A-F577-4EA7-BD31-15AE98F6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7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toencoder">
            <a:extLst>
              <a:ext uri="{FF2B5EF4-FFF2-40B4-BE49-F238E27FC236}">
                <a16:creationId xmlns:a16="http://schemas.microsoft.com/office/drawing/2014/main" id="{8E77A0CA-F9EE-40C9-BF5A-E9213D634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0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32285-E84B-40A2-BCD9-1DBDB916E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Autoencoder and Its Variations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658E6-532E-4C96-9479-E0E91ACB8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2020.11.13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443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39E-D406-4255-8C97-96392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Denoising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EA03-EDA5-4417-94AB-18CBF9058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white noise to the raw input data.</a:t>
            </a:r>
          </a:p>
          <a:p>
            <a:r>
              <a:rPr lang="en-US" dirty="0"/>
              <a:t>Train the autoencoder to reconstruct the raw data (without noise).</a:t>
            </a:r>
          </a:p>
        </p:txBody>
      </p:sp>
      <p:pic>
        <p:nvPicPr>
          <p:cNvPr id="6" name="Picture 6" descr="Applied Deep Learning - Part 3: Autoencoders | by Arden Dertat | Towards  Data Science">
            <a:extLst>
              <a:ext uri="{FF2B5EF4-FFF2-40B4-BE49-F238E27FC236}">
                <a16:creationId xmlns:a16="http://schemas.microsoft.com/office/drawing/2014/main" id="{C887AB02-76FA-4D16-A78B-5A1B714E8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45" y="3184008"/>
            <a:ext cx="10292255" cy="214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4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39E-D406-4255-8C97-96392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Denoising Autoencoders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EA03-EDA5-4417-94AB-18CBF9058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fix and </a:t>
            </a:r>
            <a:r>
              <a:rPr lang="en-US" dirty="0" err="1"/>
              <a:t>enhence</a:t>
            </a:r>
            <a:r>
              <a:rPr lang="en-US" dirty="0"/>
              <a:t> photos</a:t>
            </a:r>
          </a:p>
        </p:txBody>
      </p:sp>
      <p:pic>
        <p:nvPicPr>
          <p:cNvPr id="4098" name="Picture 2" descr="A Deep Convolutional Denoising Autoencoder for Image Classification | by  Søren L Kristiansen | Medium">
            <a:extLst>
              <a:ext uri="{FF2B5EF4-FFF2-40B4-BE49-F238E27FC236}">
                <a16:creationId xmlns:a16="http://schemas.microsoft.com/office/drawing/2014/main" id="{1F5251EB-C5DF-4113-B3B7-735B6102C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93" y="1825625"/>
            <a:ext cx="6708228" cy="245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Deep Convolutional Denoising Autoencoder for Image Classification | by  Søren L Kristiansen | Medium">
            <a:extLst>
              <a:ext uri="{FF2B5EF4-FFF2-40B4-BE49-F238E27FC236}">
                <a16:creationId xmlns:a16="http://schemas.microsoft.com/office/drawing/2014/main" id="{E65FD9E2-85B2-4364-8B4E-3AD340CC3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29" y="3854837"/>
            <a:ext cx="6646792" cy="245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enoising-autoencoder Archives - WebSystemer.no">
            <a:extLst>
              <a:ext uri="{FF2B5EF4-FFF2-40B4-BE49-F238E27FC236}">
                <a16:creationId xmlns:a16="http://schemas.microsoft.com/office/drawing/2014/main" id="{6BA2B653-368D-4A2B-A7AC-8483A8D2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52" y="3563007"/>
            <a:ext cx="4045290" cy="224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85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39E-D406-4255-8C97-96392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Denoising Autoencoders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EA03-EDA5-4417-94AB-18CBF905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6504" cy="4351338"/>
          </a:xfrm>
        </p:spPr>
        <p:txBody>
          <a:bodyPr/>
          <a:lstStyle/>
          <a:p>
            <a:r>
              <a:rPr lang="en-US" dirty="0"/>
              <a:t>To enhance medical imaging</a:t>
            </a:r>
          </a:p>
          <a:p>
            <a:pPr lvl="1"/>
            <a:r>
              <a:rPr lang="en-US" dirty="0"/>
              <a:t>To remove unwanted background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perform automatic segmentation</a:t>
            </a:r>
          </a:p>
        </p:txBody>
      </p:sp>
      <p:pic>
        <p:nvPicPr>
          <p:cNvPr id="5124" name="Picture 4" descr="Deep Convolutional Neural Network and 3D Deformable Approach for Tissue  Segmentation in Musculoskeletal Magnetic Resonance Imagi">
            <a:extLst>
              <a:ext uri="{FF2B5EF4-FFF2-40B4-BE49-F238E27FC236}">
                <a16:creationId xmlns:a16="http://schemas.microsoft.com/office/drawing/2014/main" id="{6423F3BE-9925-42A5-9192-788159E5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704" y="4213625"/>
            <a:ext cx="6358338" cy="200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enoising Autoencoders Definition | DeepAI">
            <a:extLst>
              <a:ext uri="{FF2B5EF4-FFF2-40B4-BE49-F238E27FC236}">
                <a16:creationId xmlns:a16="http://schemas.microsoft.com/office/drawing/2014/main" id="{157EACA4-697E-45B4-B28C-DB85E27E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704" y="2028891"/>
            <a:ext cx="6358338" cy="2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20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B268-9987-4948-98F6-2A7E5B79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C1DE-3E6D-4BE3-B694-5C32E6296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Autoencoder?</a:t>
            </a:r>
          </a:p>
          <a:p>
            <a:r>
              <a:rPr lang="en-US" sz="3200" dirty="0"/>
              <a:t>Simple Autoencoder</a:t>
            </a:r>
          </a:p>
          <a:p>
            <a:r>
              <a:rPr lang="en-US" sz="3200" dirty="0"/>
              <a:t>Deep Autoencoder</a:t>
            </a:r>
          </a:p>
          <a:p>
            <a:r>
              <a:rPr lang="en-US" sz="3200" dirty="0"/>
              <a:t>Convolutional Autoencoder</a:t>
            </a:r>
          </a:p>
          <a:p>
            <a:r>
              <a:rPr lang="en-US" sz="3200" b="1" dirty="0"/>
              <a:t>Denoising Autoencoder</a:t>
            </a:r>
          </a:p>
          <a:p>
            <a:r>
              <a:rPr lang="en-US" sz="3200" b="1" dirty="0"/>
              <a:t>Variational Autoencoder</a:t>
            </a:r>
          </a:p>
        </p:txBody>
      </p:sp>
      <p:pic>
        <p:nvPicPr>
          <p:cNvPr id="2054" name="Picture 6" descr="Applied Deep Learning - Part 3: Autoencoders | by Arden Dertat | Towards  Data Science">
            <a:extLst>
              <a:ext uri="{FF2B5EF4-FFF2-40B4-BE49-F238E27FC236}">
                <a16:creationId xmlns:a16="http://schemas.microsoft.com/office/drawing/2014/main" id="{79ABA976-9179-4CE1-A377-1950EA41B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68568"/>
            <a:ext cx="5501833" cy="11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 Intuitive Explanation of Variational Autoencoders (VAEs Part 1) |  Machine Learning Explained">
            <a:extLst>
              <a:ext uri="{FF2B5EF4-FFF2-40B4-BE49-F238E27FC236}">
                <a16:creationId xmlns:a16="http://schemas.microsoft.com/office/drawing/2014/main" id="{22E2A8C6-DB38-4DA5-85DF-26B1031CB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8" b="18651"/>
          <a:stretch/>
        </p:blipFill>
        <p:spPr bwMode="auto">
          <a:xfrm>
            <a:off x="6096000" y="4782968"/>
            <a:ext cx="5501833" cy="165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288CB0A-D236-46C1-A731-B4CB22F1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40699"/>
            <a:ext cx="5501832" cy="244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7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38DD-8612-4C36-A1D7-09350BEA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autoencoders?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3829-DCAA-451A-9809-0C4E7BCF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AE is a </a:t>
            </a:r>
            <a:r>
              <a:rPr lang="en-US" b="1" dirty="0"/>
              <a:t>neural network</a:t>
            </a:r>
            <a:r>
              <a:rPr lang="en-US" dirty="0"/>
              <a:t>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Accept an input set of data (i.e., the input).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Internally </a:t>
            </a:r>
            <a:r>
              <a:rPr lang="en-US" b="1" dirty="0"/>
              <a:t>compress</a:t>
            </a:r>
            <a:r>
              <a:rPr lang="en-US" dirty="0"/>
              <a:t> the input data into a </a:t>
            </a:r>
            <a:r>
              <a:rPr lang="en-US" b="1" dirty="0"/>
              <a:t>latent-space representation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Reconstruct</a:t>
            </a:r>
            <a:r>
              <a:rPr lang="en-US" dirty="0"/>
              <a:t> the input data from this latent representation (i.e., the output).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5DFD2B-CE59-4472-BBAD-CF7EFA7DF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65"/>
          <a:stretch/>
        </p:blipFill>
        <p:spPr bwMode="auto">
          <a:xfrm>
            <a:off x="1046018" y="3633667"/>
            <a:ext cx="10099963" cy="254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0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3D43125A-2D7B-42C7-9A11-CF248325F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989" y="2852836"/>
            <a:ext cx="4932021" cy="20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638DD-8612-4C36-A1D7-09350BEA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Components of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3829-DCAA-451A-9809-0C4E7BCF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Encoder</a:t>
            </a:r>
            <a:r>
              <a:rPr lang="en-US" sz="2400" dirty="0"/>
              <a:t>: Accepts the input data and compresses it into the latent-space. If we denote our input data as x and the encoder as E, then the output latent-space representation, s, would be s = E(x).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Decoder</a:t>
            </a:r>
            <a:r>
              <a:rPr lang="en-US" sz="2400" dirty="0"/>
              <a:t>: The decoder is responsible for accepting the latent-space representation s and then reconstructing the original input. If we denote the decoder function as D and the output of the detector as o, then we can represent the decoder as o = D(s).</a:t>
            </a:r>
          </a:p>
        </p:txBody>
      </p:sp>
    </p:spTree>
    <p:extLst>
      <p:ext uri="{BB962C8B-B14F-4D97-AF65-F5344CB8AC3E}">
        <p14:creationId xmlns:p14="http://schemas.microsoft.com/office/powerpoint/2010/main" val="357846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38DD-8612-4C36-A1D7-09350BEA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3829-DCAA-451A-9809-0C4E7BCF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109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An autoencoder is a type of </a:t>
            </a:r>
            <a:r>
              <a:rPr lang="en-US" sz="2400" i="1" dirty="0"/>
              <a:t>artificial neural network</a:t>
            </a:r>
            <a:r>
              <a:rPr lang="en-US" sz="2400" dirty="0"/>
              <a:t> used to learn efficient </a:t>
            </a:r>
            <a:r>
              <a:rPr lang="en-US" sz="2400" b="1" dirty="0"/>
              <a:t>data </a:t>
            </a:r>
            <a:r>
              <a:rPr lang="en-US" sz="2400" b="1" dirty="0" err="1"/>
              <a:t>codings</a:t>
            </a:r>
            <a:r>
              <a:rPr lang="en-US" sz="2400" dirty="0"/>
              <a:t> in an unsupervised manner.</a:t>
            </a:r>
          </a:p>
          <a:p>
            <a:r>
              <a:rPr lang="en-US" sz="2400" dirty="0"/>
              <a:t>The aim of an autoencoder is to </a:t>
            </a:r>
            <a:r>
              <a:rPr lang="en-US" sz="2400" b="1" dirty="0"/>
              <a:t>learn a representation (encoding) for a set of data</a:t>
            </a:r>
            <a:r>
              <a:rPr lang="en-US" sz="2400" dirty="0"/>
              <a:t>, typically for dimensionality reduction, </a:t>
            </a:r>
            <a:r>
              <a:rPr lang="en-US" sz="2400" b="1" dirty="0"/>
              <a:t>by training the network to ignore signal “noise”</a:t>
            </a:r>
            <a:r>
              <a:rPr lang="en-US" sz="2400" dirty="0"/>
              <a:t>. </a:t>
            </a:r>
          </a:p>
          <a:p>
            <a:r>
              <a:rPr lang="en-US" sz="2400" dirty="0"/>
              <a:t>Along with the reduction side, a reconstructing side is learnt, where the autoencoder tries to generate from the reduced encoding a representation </a:t>
            </a:r>
            <a:r>
              <a:rPr lang="en-US" sz="2400" b="1" dirty="0"/>
              <a:t>as close as possible to its original input</a:t>
            </a:r>
            <a:r>
              <a:rPr lang="en-US" sz="2400" dirty="0"/>
              <a:t>, hence its name.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45A76F-ECBD-4CE5-8783-566979A55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613" y="1825625"/>
            <a:ext cx="4217835" cy="383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3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683D04D-B146-4A03-A5E7-E0C3B718F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635" y="1690688"/>
            <a:ext cx="5558730" cy="29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21A84-797E-498A-AD68-B87D4C9D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Autoencoder?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9994-8A10-42B3-97DC-30F7EE9B9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6813"/>
            <a:ext cx="10515600" cy="1430150"/>
          </a:xfrm>
        </p:spPr>
        <p:txBody>
          <a:bodyPr/>
          <a:lstStyle/>
          <a:p>
            <a:r>
              <a:rPr lang="en-US" i="0" dirty="0">
                <a:solidFill>
                  <a:srgbClr val="051E50"/>
                </a:solidFill>
                <a:effectLst/>
                <a:latin typeface="proxima-nova"/>
              </a:rPr>
              <a:t>It’s a </a:t>
            </a:r>
            <a:r>
              <a:rPr lang="en-US" b="1" i="0" dirty="0">
                <a:solidFill>
                  <a:srgbClr val="051E50"/>
                </a:solidFill>
                <a:effectLst/>
                <a:latin typeface="proxima-nova"/>
              </a:rPr>
              <a:t>self-supervised</a:t>
            </a:r>
            <a:r>
              <a:rPr lang="en-US" i="0" dirty="0">
                <a:solidFill>
                  <a:srgbClr val="051E50"/>
                </a:solidFill>
                <a:effectLst/>
                <a:latin typeface="proxima-nova"/>
              </a:rPr>
              <a:t> learning algorithm.</a:t>
            </a:r>
          </a:p>
          <a:p>
            <a:r>
              <a:rPr lang="en-US" i="0" dirty="0">
                <a:solidFill>
                  <a:srgbClr val="051E50"/>
                </a:solidFill>
                <a:effectLst/>
                <a:latin typeface="proxima-nova"/>
              </a:rPr>
              <a:t>The true value of the autoencoder lives inside that </a:t>
            </a:r>
            <a:r>
              <a:rPr lang="en-US" b="1" i="0" dirty="0">
                <a:solidFill>
                  <a:srgbClr val="051E50"/>
                </a:solidFill>
                <a:effectLst/>
                <a:latin typeface="proxima-nova"/>
              </a:rPr>
              <a:t>latent-space representation</a:t>
            </a:r>
            <a:r>
              <a:rPr lang="en-US" i="0" dirty="0">
                <a:solidFill>
                  <a:srgbClr val="051E50"/>
                </a:solidFill>
                <a:effectLst/>
                <a:latin typeface="proxima-nova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3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1A84-797E-498A-AD68-B87D4C9D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Representation?</a:t>
            </a:r>
            <a:endParaRPr lang="en-US" b="1" dirty="0"/>
          </a:p>
        </p:txBody>
      </p:sp>
      <p:pic>
        <p:nvPicPr>
          <p:cNvPr id="2050" name="Picture 2" descr="jigsaw puzzle task">
            <a:extLst>
              <a:ext uri="{FF2B5EF4-FFF2-40B4-BE49-F238E27FC236}">
                <a16:creationId xmlns:a16="http://schemas.microsoft.com/office/drawing/2014/main" id="{B0CCA7D3-FCA8-4931-9C8F-36F9428BE6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688"/>
            <a:ext cx="10515599" cy="4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45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39E-D406-4255-8C97-96392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Simple to Deep Autoencoders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8C9484DB-5155-4ED0-BB80-7AA2904283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88" y="1825625"/>
            <a:ext cx="97766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08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39E-D406-4255-8C97-963924A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Convolutional and Sequential Autoencoders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8C9484DB-5155-4ED0-BB80-7AA2904283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94" b="26068"/>
          <a:stretch/>
        </p:blipFill>
        <p:spPr bwMode="auto">
          <a:xfrm>
            <a:off x="8621782" y="1690688"/>
            <a:ext cx="3016806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nderstanding of Convolutional Neural Network (CNN) — Deep Learning | by  Prabhu | Medium">
            <a:extLst>
              <a:ext uri="{FF2B5EF4-FFF2-40B4-BE49-F238E27FC236}">
                <a16:creationId xmlns:a16="http://schemas.microsoft.com/office/drawing/2014/main" id="{498D1CD5-C011-40BE-98FC-5F2DA8DA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3653"/>
            <a:ext cx="7274817" cy="245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ep Learning: Recurrent Neural Networks | by Pedro Torres Perez |  deeplearningbrasilia | Medium">
            <a:extLst>
              <a:ext uri="{FF2B5EF4-FFF2-40B4-BE49-F238E27FC236}">
                <a16:creationId xmlns:a16="http://schemas.microsoft.com/office/drawing/2014/main" id="{3A6CD4DD-3872-43FA-A68E-3BD2E524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438"/>
            <a:ext cx="7783582" cy="23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0AD987D-7B02-459B-8316-46521B2C2AC2}"/>
              </a:ext>
            </a:extLst>
          </p:cNvPr>
          <p:cNvCxnSpPr>
            <a:stCxn id="3074" idx="3"/>
            <a:endCxn id="5" idx="2"/>
          </p:cNvCxnSpPr>
          <p:nvPr/>
        </p:nvCxnSpPr>
        <p:spPr>
          <a:xfrm>
            <a:off x="8113017" y="2772546"/>
            <a:ext cx="2017168" cy="656454"/>
          </a:xfrm>
          <a:prstGeom prst="bentConnector4">
            <a:avLst>
              <a:gd name="adj1" fmla="val 12611"/>
              <a:gd name="adj2" fmla="val 210615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7E22C1E-D23B-4AD3-9255-4B97F7938A66}"/>
              </a:ext>
            </a:extLst>
          </p:cNvPr>
          <p:cNvCxnSpPr>
            <a:stCxn id="3076" idx="3"/>
            <a:endCxn id="5" idx="2"/>
          </p:cNvCxnSpPr>
          <p:nvPr/>
        </p:nvCxnSpPr>
        <p:spPr>
          <a:xfrm flipV="1">
            <a:off x="8621782" y="3429000"/>
            <a:ext cx="1508403" cy="172781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577BEF7-5942-4527-B55E-B1005CD956EE}"/>
              </a:ext>
            </a:extLst>
          </p:cNvPr>
          <p:cNvSpPr/>
          <p:nvPr/>
        </p:nvSpPr>
        <p:spPr>
          <a:xfrm>
            <a:off x="9507071" y="1855694"/>
            <a:ext cx="914399" cy="157330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1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345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proxima-nova</vt:lpstr>
      <vt:lpstr>Arial</vt:lpstr>
      <vt:lpstr>Calibri</vt:lpstr>
      <vt:lpstr>Calibri Light</vt:lpstr>
      <vt:lpstr>Office Theme</vt:lpstr>
      <vt:lpstr>Autoencoder and Its Variations</vt:lpstr>
      <vt:lpstr>Outline</vt:lpstr>
      <vt:lpstr>What are autoencoders?</vt:lpstr>
      <vt:lpstr>Two Components of Autoencoder</vt:lpstr>
      <vt:lpstr>Autoencoder</vt:lpstr>
      <vt:lpstr>Why Autoencoder?</vt:lpstr>
      <vt:lpstr>What is Representation?</vt:lpstr>
      <vt:lpstr>From Simple to Deep Autoencoders</vt:lpstr>
      <vt:lpstr>Convolutional and Sequential Autoencoders</vt:lpstr>
      <vt:lpstr>Denoising Autoencoders</vt:lpstr>
      <vt:lpstr>What Denoising Autoencoders can Do?</vt:lpstr>
      <vt:lpstr>What Denoising Autoencoders can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 and Its Variations</dc:title>
  <dc:creator>Ting-Shuo Yo</dc:creator>
  <cp:lastModifiedBy>Ting-Shuo Yo</cp:lastModifiedBy>
  <cp:revision>18</cp:revision>
  <dcterms:created xsi:type="dcterms:W3CDTF">2020-11-11T03:24:49Z</dcterms:created>
  <dcterms:modified xsi:type="dcterms:W3CDTF">2020-11-11T10:19:12Z</dcterms:modified>
</cp:coreProperties>
</file>