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BE6F1-0644-4EE5-8C61-59735A087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09259-737D-447B-859A-40ACA577C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7DF7C-67EB-447D-B8BA-62F47F4F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C32D-7987-4D63-B9AD-0E60794B692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8964-69EA-41DB-A588-0A8831EA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7EF89-17CB-4E42-A96D-A67FDF832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4B73-79DB-40B8-8D25-E868566E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3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AF957-47D2-45ED-BC30-32AF3DBD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F24E1-83DA-4283-99CA-B81EF72C0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879DE-BC3E-43E4-BA1B-4ECF091E1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C32D-7987-4D63-B9AD-0E60794B692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CBCA7-7421-4077-A9CB-D308E81D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73671-D894-40E8-AB6F-B7BDE53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4B73-79DB-40B8-8D25-E868566E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4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0B3EB1-1A88-4637-94AA-33588C604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976D4-A15A-4014-A2DC-9A7624596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8E9C0-48FC-482B-A385-D9EC7FFE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C32D-7987-4D63-B9AD-0E60794B692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16D2C-B4D3-498C-B7D5-51CECEAC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7B79E-692F-4335-BD08-B54AA892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4B73-79DB-40B8-8D25-E868566E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2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8926-F83D-4290-B777-DF35298B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EB48-299E-4504-A36F-401440D31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27410-37E2-40F2-A1D0-ECBBCF21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C32D-7987-4D63-B9AD-0E60794B692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992F0-D4E9-4D75-A277-6C7D2ADA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144EA-18C7-4685-9755-C8D22757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4B73-79DB-40B8-8D25-E868566E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1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5E3C-6BE4-4560-A0B2-C4A1B6371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7F45F-3758-42DD-9AD9-04CA32919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424A7-EF6B-40C9-9EAF-841F8D0E9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C32D-7987-4D63-B9AD-0E60794B692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FB128-3A3F-4FAB-9673-686748EA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C3583-9071-4AD0-84B4-251505B2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4B73-79DB-40B8-8D25-E868566E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D0BF-2F5C-41A1-8F26-A61CAC8C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3991-E5D3-4CF7-A278-898E9B0FE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6C108-7057-42E8-89DE-736FBE77E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57FE2-976C-4FE1-8863-21A5C7855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C32D-7987-4D63-B9AD-0E60794B692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F2800-3F9E-4F5A-B263-ECAD4EED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1DE30-A66D-4DA2-8ACE-826F7702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4B73-79DB-40B8-8D25-E868566E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4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36F2-235C-4A97-AF9E-8423A0AB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2B437-3579-48FA-BA69-D2E68F5EF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1B57B-4B01-4485-A268-AC9F08B50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52C9-F053-4701-B189-E2E82D9AB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3D5A3-25E5-49F5-A576-E0F2CE20B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45B827-BDD0-4620-A81D-7050720C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C32D-7987-4D63-B9AD-0E60794B692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87B60-D486-4217-AA98-84DB3326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F803D-43AB-4728-90FF-D707CC7E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4B73-79DB-40B8-8D25-E868566E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1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4423-90A4-488D-A502-A5400C3C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F44ED0-7756-4EE6-99C4-C8F3DDB0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C32D-7987-4D63-B9AD-0E60794B692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AA5DD-5158-44E1-887B-7FE91327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53611-F4AC-4B7D-862A-74AAB27E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4B73-79DB-40B8-8D25-E868566E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8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8FB573-7749-433A-8574-70E9816BC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C32D-7987-4D63-B9AD-0E60794B692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CD9A5-35DB-434C-960D-F719E408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D41DB-6806-494C-A432-477765D9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4B73-79DB-40B8-8D25-E868566E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6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8E5A-5F2C-42B0-84B7-9A617C378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75145-AC13-4D53-816F-FA4C889BD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6083E-1879-4F05-A7BB-6643EFEB9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6E0D6-8E4D-4C88-9A38-AB86FD8C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C32D-7987-4D63-B9AD-0E60794B692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2EB68-FF0A-4631-AEEF-41D20693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574EE-A417-4358-A8CD-4A92AAB3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4B73-79DB-40B8-8D25-E868566E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823D-D112-4902-AD7B-40F4686D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9BAA13-7428-4A56-BF1B-713D6AA9A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EE92D-592A-4170-918C-141AA7AC0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1CBFF-D797-463F-9901-E3351AF35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C32D-7987-4D63-B9AD-0E60794B692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610CC-5125-4C05-8D85-C032B320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F62E1-E335-4FD2-A8B6-EB7173C0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4B73-79DB-40B8-8D25-E868566E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3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E6D89F-BD69-4995-BCD7-977E6BF3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07D56-57CE-42C4-AABE-AB4349DC5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EF59B-717B-4CAC-95D8-0ABFBFE01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0C32D-7987-4D63-B9AD-0E60794B692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DDB7E-9392-49D5-94B2-6C063BC73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29C5F-4B84-48F8-8D05-4CB5A3C77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B4B73-79DB-40B8-8D25-E868566E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8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build-a-simple-neural-network-using-numpy-2add9aad6fc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ural_networ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ckpropagation" TargetMode="External"/><Relationship Id="rId2" Type="http://schemas.openxmlformats.org/officeDocument/2006/relationships/hyperlink" Target="https://en.wikipedia.org/wiki/Perceptr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tingsyo/course_2020Q3_representation_learning/blob/master/notebooks/04_neural_network_and_autoencoder.ipynb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the latest in neural networks and deep learning? | Appen">
            <a:extLst>
              <a:ext uri="{FF2B5EF4-FFF2-40B4-BE49-F238E27FC236}">
                <a16:creationId xmlns:a16="http://schemas.microsoft.com/office/drawing/2014/main" id="{C476BA75-F9EA-44D2-A3F8-6512B5ADFF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2" r="24951" b="909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F9D71-FD3D-4CC4-8BCA-BF404C0B1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Introduction to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45C3D-760D-4229-894A-780A18B7C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93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Variational Autoencoders are Beautiful | Blogs">
            <a:extLst>
              <a:ext uri="{FF2B5EF4-FFF2-40B4-BE49-F238E27FC236}">
                <a16:creationId xmlns:a16="http://schemas.microsoft.com/office/drawing/2014/main" id="{BBE07D98-CAC0-4506-A052-FA00C1BCC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22" y="1690688"/>
            <a:ext cx="580077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0464D7-F7B0-4AEB-814C-C91D592F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Flexible 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F8DA0-CC18-4087-AE50-F110AF5D9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form of input/output</a:t>
            </a:r>
          </a:p>
          <a:p>
            <a:r>
              <a:rPr lang="en-US" dirty="0"/>
              <a:t>Any network structures</a:t>
            </a:r>
          </a:p>
          <a:p>
            <a:r>
              <a:rPr lang="en-US" dirty="0"/>
              <a:t>Any activation function (differentiable)</a:t>
            </a:r>
          </a:p>
          <a:p>
            <a:r>
              <a:rPr lang="en-US" dirty="0"/>
              <a:t>Any loss function</a:t>
            </a:r>
          </a:p>
        </p:txBody>
      </p:sp>
      <p:pic>
        <p:nvPicPr>
          <p:cNvPr id="4102" name="Picture 6" descr="Artificial neural networks improve and simplify intensive care mortality  prognostication: a national cohort study of 217,289 first-time intensive  care unit admissions | Journal of Intensive Care | Full Text">
            <a:extLst>
              <a:ext uri="{FF2B5EF4-FFF2-40B4-BE49-F238E27FC236}">
                <a16:creationId xmlns:a16="http://schemas.microsoft.com/office/drawing/2014/main" id="{07E94C62-FDFD-4863-8013-F3461A51D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927" y="4049154"/>
            <a:ext cx="4325073" cy="212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04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What is the latest in neural networks and deep learning? | Appen">
            <a:extLst>
              <a:ext uri="{FF2B5EF4-FFF2-40B4-BE49-F238E27FC236}">
                <a16:creationId xmlns:a16="http://schemas.microsoft.com/office/drawing/2014/main" id="{D702409B-0B71-4E46-969C-5EB13497BA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50" b="82579" l="14000" r="71200">
                        <a14:foregroundMark x1="38533" y1="14253" x2="34533" y2="17647"/>
                        <a14:foregroundMark x1="34533" y1="17647" x2="31733" y2="22398"/>
                        <a14:foregroundMark x1="31733" y1="22398" x2="29733" y2="28507"/>
                        <a14:foregroundMark x1="29733" y1="28507" x2="32933" y2="32353"/>
                        <a14:foregroundMark x1="32933" y1="32353" x2="52933" y2="45249"/>
                        <a14:foregroundMark x1="52933" y1="45249" x2="62667" y2="59502"/>
                        <a14:foregroundMark x1="62667" y1="59502" x2="70133" y2="56335"/>
                        <a14:foregroundMark x1="70133" y1="56335" x2="72267" y2="50905"/>
                        <a14:foregroundMark x1="72267" y1="50905" x2="71200" y2="37104"/>
                        <a14:foregroundMark x1="71200" y1="37104" x2="67200" y2="25339"/>
                        <a14:foregroundMark x1="67200" y1="25339" x2="61467" y2="16290"/>
                        <a14:foregroundMark x1="61467" y1="16290" x2="58000" y2="13575"/>
                        <a14:foregroundMark x1="58000" y1="13575" x2="54000" y2="13348"/>
                        <a14:foregroundMark x1="54000" y1="13348" x2="50267" y2="15385"/>
                        <a14:foregroundMark x1="50267" y1="15385" x2="46267" y2="14932"/>
                        <a14:foregroundMark x1="46267" y1="14932" x2="42400" y2="11765"/>
                        <a14:foregroundMark x1="42400" y1="11765" x2="38800" y2="13575"/>
                        <a14:foregroundMark x1="38800" y1="13575" x2="38400" y2="14253"/>
                        <a14:foregroundMark x1="62667" y1="29186" x2="59867" y2="35747"/>
                        <a14:foregroundMark x1="59867" y1="35747" x2="59067" y2="42986"/>
                        <a14:foregroundMark x1="59067" y1="42986" x2="60667" y2="49095"/>
                        <a14:foregroundMark x1="60667" y1="49095" x2="63333" y2="54072"/>
                        <a14:foregroundMark x1="63333" y1="54072" x2="67067" y2="56787"/>
                        <a14:foregroundMark x1="67067" y1="56787" x2="70267" y2="53394"/>
                        <a14:foregroundMark x1="70267" y1="53394" x2="70667" y2="45475"/>
                        <a14:foregroundMark x1="70667" y1="45475" x2="69867" y2="38688"/>
                        <a14:foregroundMark x1="69867" y1="38688" x2="67467" y2="32127"/>
                        <a14:foregroundMark x1="67467" y1="32127" x2="63200" y2="28507"/>
                        <a14:foregroundMark x1="63200" y1="28507" x2="61600" y2="28054"/>
                        <a14:foregroundMark x1="63467" y1="28733" x2="62133" y2="35294"/>
                        <a14:foregroundMark x1="62133" y1="35294" x2="62667" y2="44570"/>
                        <a14:foregroundMark x1="62667" y1="44570" x2="64267" y2="50905"/>
                        <a14:foregroundMark x1="64267" y1="50905" x2="67333" y2="55204"/>
                        <a14:foregroundMark x1="67333" y1="55204" x2="70667" y2="50905"/>
                        <a14:foregroundMark x1="70667" y1="50905" x2="70267" y2="43891"/>
                        <a14:foregroundMark x1="70267" y1="43891" x2="68667" y2="36199"/>
                        <a14:foregroundMark x1="68667" y1="36199" x2="65467" y2="31222"/>
                        <a14:foregroundMark x1="65467" y1="31222" x2="62933" y2="29412"/>
                        <a14:foregroundMark x1="63333" y1="31448" x2="62267" y2="39140"/>
                        <a14:foregroundMark x1="62267" y1="39140" x2="62800" y2="46833"/>
                        <a14:foregroundMark x1="62800" y1="46833" x2="64667" y2="52715"/>
                        <a14:foregroundMark x1="64667" y1="52715" x2="68533" y2="57014"/>
                        <a14:foregroundMark x1="68533" y1="57014" x2="71067" y2="52036"/>
                        <a14:foregroundMark x1="71067" y1="52036" x2="69333" y2="37783"/>
                        <a14:foregroundMark x1="69333" y1="37783" x2="66667" y2="32127"/>
                        <a14:foregroundMark x1="66667" y1="32127" x2="63067" y2="30769"/>
                        <a14:foregroundMark x1="63067" y1="30769" x2="62000" y2="32127"/>
                        <a14:foregroundMark x1="64800" y1="35294" x2="66533" y2="50679"/>
                        <a14:foregroundMark x1="66533" y1="50679" x2="70267" y2="50226"/>
                        <a14:foregroundMark x1="70267" y1="50226" x2="69600" y2="36652"/>
                        <a14:foregroundMark x1="69600" y1="36652" x2="66000" y2="32127"/>
                        <a14:foregroundMark x1="66000" y1="32127" x2="63867" y2="35973"/>
                        <a14:foregroundMark x1="32000" y1="24208" x2="29333" y2="29186"/>
                        <a14:foregroundMark x1="29333" y1="29186" x2="28933" y2="36199"/>
                        <a14:foregroundMark x1="28933" y1="36199" x2="30800" y2="43213"/>
                        <a14:foregroundMark x1="30800" y1="43213" x2="33333" y2="47964"/>
                        <a14:foregroundMark x1="33333" y1="47964" x2="37733" y2="49095"/>
                        <a14:foregroundMark x1="37733" y1="49095" x2="39867" y2="46606"/>
                        <a14:foregroundMark x1="41067" y1="12896" x2="48933" y2="10860"/>
                        <a14:foregroundMark x1="48933" y1="10860" x2="52800" y2="11538"/>
                        <a14:foregroundMark x1="52800" y1="11538" x2="56400" y2="13801"/>
                        <a14:foregroundMark x1="56400" y1="13801" x2="58267" y2="21041"/>
                        <a14:foregroundMark x1="58267" y1="21041" x2="53067" y2="26697"/>
                        <a14:foregroundMark x1="53067" y1="26697" x2="44000" y2="26697"/>
                        <a14:foregroundMark x1="44000" y1="26697" x2="40133" y2="25113"/>
                        <a14:foregroundMark x1="40133" y1="25113" x2="39733" y2="24208"/>
                        <a14:foregroundMark x1="38400" y1="50000" x2="38533" y2="56561"/>
                        <a14:foregroundMark x1="38533" y1="56561" x2="42267" y2="59955"/>
                        <a14:foregroundMark x1="42267" y1="59955" x2="46133" y2="61086"/>
                        <a14:foregroundMark x1="46133" y1="61086" x2="50400" y2="60181"/>
                        <a14:foregroundMark x1="50400" y1="60181" x2="53200" y2="64932"/>
                        <a14:foregroundMark x1="53200" y1="64932" x2="54933" y2="71267"/>
                        <a14:foregroundMark x1="54933" y1="71267" x2="55981" y2="82104"/>
                        <a14:foregroundMark x1="66179" y1="62206" x2="66667" y2="57692"/>
                        <a14:foregroundMark x1="66667" y1="57692" x2="61333" y2="50000"/>
                        <a14:foregroundMark x1="61333" y1="50000" x2="52267" y2="46606"/>
                        <a14:backgroundMark x1="69067" y1="42986" x2="69067" y2="42986"/>
                        <a14:backgroundMark x1="70000" y1="41105" x2="70000" y2="42541"/>
                        <a14:backgroundMark x1="68400" y1="65385" x2="65200" y2="68778"/>
                        <a14:backgroundMark x1="65200" y1="68778" x2="57333" y2="87104"/>
                        <a14:backgroundMark x1="57333" y1="87104" x2="57333" y2="87330"/>
                        <a14:backgroundMark x1="60800" y1="70362" x2="60800" y2="703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098" t="9028" r="24951" b="13929"/>
          <a:stretch/>
        </p:blipFill>
        <p:spPr bwMode="auto">
          <a:xfrm>
            <a:off x="5933208" y="681037"/>
            <a:ext cx="6258791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C8AEE-8470-493C-9C93-63E868D8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4D1D3-9B79-4788-A328-7E1AC370C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9082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Introduction to neural network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Implementation of a simple neural network (</a:t>
            </a:r>
            <a:r>
              <a:rPr lang="en-US" b="0" i="0" u="sng" dirty="0">
                <a:solidFill>
                  <a:srgbClr val="0088CC"/>
                </a:solidFill>
                <a:effectLst/>
                <a:latin typeface="Helvetica Neue"/>
                <a:hlinkClick r:id="rId4"/>
              </a:rPr>
              <a:t>reference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Autoencoder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Breaking the limitation of the number of layers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1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624E53B-4E1E-4E90-94D8-6E0518F7D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846" y="1597946"/>
            <a:ext cx="5358114" cy="480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4622F8-CF8C-461B-87D4-ADEFA240B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50648-BD33-4256-9347-A2E5E5D28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2438" cy="435133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recent hype of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AI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 is originated in the breakthrough of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deep neural networks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, which is a sub-domain of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machine learning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For the rest of this course, the algorithms we are going to talk about are all deep-neural-network-related. Hence, before we go any further, we would first learn some foundations of the neural networks.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2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D8BCFD9-3BAE-4C9B-B60E-2DAB15645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830" y="1995322"/>
            <a:ext cx="5900509" cy="380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811DB8-2531-46A5-8915-C67B910F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B18D6-CC53-45B8-A865-D5339D703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9373" cy="435133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 </a:t>
            </a:r>
            <a:r>
              <a:rPr lang="en-US" b="0" i="0" u="sng" dirty="0">
                <a:solidFill>
                  <a:srgbClr val="0088CC"/>
                </a:solidFill>
                <a:effectLst/>
                <a:latin typeface="Helvetica Neue"/>
                <a:hlinkClick r:id="rId3"/>
              </a:rPr>
              <a:t>neural network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 is a network or circuit of neurons, it can refer to a </a:t>
            </a:r>
            <a:r>
              <a:rPr lang="en-US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biological neural network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made up of real biological neurons, or an </a:t>
            </a:r>
            <a:r>
              <a:rPr lang="en-US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artificial neural network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that mathematically represents its biological counterpart.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2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C46DB5C-DFCE-4C0D-9E99-9F1937F38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655" y="1552575"/>
            <a:ext cx="3521108" cy="462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3BDB16-9056-46D1-A72E-F6832844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B37BE-E1BA-4487-A01B-B9B48AA16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74456" cy="4351338"/>
          </a:xfrm>
        </p:spPr>
        <p:txBody>
          <a:bodyPr>
            <a:normAutofit/>
          </a:bodyPr>
          <a:lstStyle/>
          <a:p>
            <a:r>
              <a:rPr lang="en-US" dirty="0"/>
              <a:t>Herbert Spencer's Principles of Psychology, 3rd edition (1872)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Theodor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Meynert's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</a:rPr>
              <a:t>Psychiatry (1884)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William James' </a:t>
            </a:r>
            <a:r>
              <a:rPr lang="en-US" b="0" i="1" dirty="0">
                <a:solidFill>
                  <a:srgbClr val="000000"/>
                </a:solidFill>
                <a:effectLst/>
              </a:rPr>
              <a:t>Principles of Psychology (1890)</a:t>
            </a:r>
            <a:endParaRPr lang="en-US" i="1" dirty="0">
              <a:solidFill>
                <a:srgbClr val="000000"/>
              </a:solidFill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Sigmund Freud's </a:t>
            </a:r>
            <a:r>
              <a:rPr lang="en-US" b="0" i="1" dirty="0">
                <a:solidFill>
                  <a:srgbClr val="000000"/>
                </a:solidFill>
                <a:effectLst/>
              </a:rPr>
              <a:t>Project for a Scientific Psychology (composed 1895)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first rule of neuronal learning was described by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Hebb in 1949, in the Hebbian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0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DB16-9056-46D1-A72E-F6832844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 of a Neuron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B37BE-E1BA-4487-A01B-B9B48AA16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1818" cy="435133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In 1943, McCulloch and Pitts created a computational model for neural networks based on mathematics and algorithms.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Farley and Clark (1954) </a:t>
            </a:r>
            <a:endParaRPr lang="en-US" sz="2400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Rochester, Holland, Habit, and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/>
              </a:rPr>
              <a:t>Duda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(1956)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Rosenblatt (1958): </a:t>
            </a:r>
            <a:r>
              <a:rPr lang="en-US" sz="2400" b="1" i="0" u="sng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perceptron</a:t>
            </a:r>
            <a:endParaRPr lang="en-US" sz="2400" u="sng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3600" b="1" i="0" dirty="0" err="1">
                <a:solidFill>
                  <a:srgbClr val="000000"/>
                </a:solidFill>
                <a:effectLst/>
                <a:latin typeface="Helvetica Neue"/>
              </a:rPr>
              <a:t>Werbos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Helvetica Neue"/>
              </a:rPr>
              <a:t> (1975) : </a:t>
            </a:r>
            <a:r>
              <a:rPr lang="en-US" sz="3600" b="1" i="0" u="sng" dirty="0">
                <a:solidFill>
                  <a:srgbClr val="296EAA"/>
                </a:solidFill>
                <a:effectLst/>
                <a:latin typeface="Helvetica Neue"/>
                <a:hlinkClick r:id="rId3"/>
              </a:rPr>
              <a:t>backpropagation</a:t>
            </a:r>
            <a:endParaRPr lang="en-US" sz="36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06B342-9E39-402F-A3B9-EA01C2CA9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888" y="1630584"/>
            <a:ext cx="5231912" cy="474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14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197A1-8B55-40D3-8390-EE315176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Backwardpropagation</a:t>
            </a:r>
            <a:endParaRPr lang="en-US" dirty="0"/>
          </a:p>
        </p:txBody>
      </p:sp>
      <p:pic>
        <p:nvPicPr>
          <p:cNvPr id="2050" name="Picture 2" descr="Back Propagation Neural Network: Explained With Simple Example">
            <a:extLst>
              <a:ext uri="{FF2B5EF4-FFF2-40B4-BE49-F238E27FC236}">
                <a16:creationId xmlns:a16="http://schemas.microsoft.com/office/drawing/2014/main" id="{F37EE7AD-3DEE-4A0B-8285-FE8D3BECC7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661" y="1825625"/>
            <a:ext cx="835267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427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01D2-8DF4-44C4-A5DF-43B6F7EFB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7488B-CC5B-49B5-9BAE-018792E4C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https://github.com/tingsyo/course_2020Q3_representation_learning/blob/master/notebooks/04_neural_network_and_autoencoder.ipynb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FC76E5E-1A60-4768-B877-B61FDB4E2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518" y="4962572"/>
            <a:ext cx="2079585" cy="108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789F120-EE5C-44FE-8D4A-67617D117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90257"/>
            <a:ext cx="5257800" cy="378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B5751E4-40DA-46FF-B876-A4BEDA2D6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50072"/>
            <a:ext cx="35718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88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F52A-9D3A-4F88-A9B1-E8A8A07D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BP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F5CB2-B973-4BB5-9817-01AC2763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Gradient descent with backpropagation is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not guaranteed to find the global minimum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of the error function, but only a local minimum; also, it has trouble crossing plateaus in the error function landscape. This issue, caused by the non-convexity of error functions in neural networks, was long thought to be a major drawback.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Backpropagation learning does not require normalization of input vectors; however,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normalization could improve performance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Backpropagation requires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the derivatives of activation functions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to be known at network design time.</a:t>
            </a:r>
          </a:p>
        </p:txBody>
      </p:sp>
    </p:spTree>
    <p:extLst>
      <p:ext uri="{BB962C8B-B14F-4D97-AF65-F5344CB8AC3E}">
        <p14:creationId xmlns:p14="http://schemas.microsoft.com/office/powerpoint/2010/main" val="4158127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389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Helvetica Neue</vt:lpstr>
      <vt:lpstr>Arial</vt:lpstr>
      <vt:lpstr>Calibri</vt:lpstr>
      <vt:lpstr>Calibri Light</vt:lpstr>
      <vt:lpstr>Office Theme</vt:lpstr>
      <vt:lpstr>Introduction to Neural Networks</vt:lpstr>
      <vt:lpstr>Outline</vt:lpstr>
      <vt:lpstr>Neural Networks</vt:lpstr>
      <vt:lpstr>Neural Networks</vt:lpstr>
      <vt:lpstr>Biological Neural Networks</vt:lpstr>
      <vt:lpstr>Mathematics of a Neuron</vt:lpstr>
      <vt:lpstr>Backwardpropagation</vt:lpstr>
      <vt:lpstr>Implementation</vt:lpstr>
      <vt:lpstr>Limitations of BP</vt:lpstr>
      <vt:lpstr>The Flexible ANN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Neural Networks</dc:title>
  <dc:creator>Ting-Shuo Yo</dc:creator>
  <cp:lastModifiedBy>Ting-Shuo Yo</cp:lastModifiedBy>
  <cp:revision>7</cp:revision>
  <dcterms:created xsi:type="dcterms:W3CDTF">2020-11-05T05:18:36Z</dcterms:created>
  <dcterms:modified xsi:type="dcterms:W3CDTF">2020-11-06T03:56:27Z</dcterms:modified>
</cp:coreProperties>
</file>