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70" r:id="rId10"/>
    <p:sldId id="264" r:id="rId11"/>
    <p:sldId id="265" r:id="rId12"/>
    <p:sldId id="266" r:id="rId13"/>
    <p:sldId id="267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564" autoAdjust="0"/>
  </p:normalViewPr>
  <p:slideViewPr>
    <p:cSldViewPr snapToGrid="0">
      <p:cViewPr varScale="1">
        <p:scale>
          <a:sx n="71" d="100"/>
          <a:sy n="71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-1098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B42-8895-474E-B3A6-BFB66B56F05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32DE-A086-40D7-A688-EDEE33F0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232DE-A086-40D7-A688-EDEE33F00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5F56-7670-4972-9C64-04D9B5B45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EC8F-AF5B-4CA6-B08A-01207BA0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8377-E279-4FAE-9CC9-E45697A4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821F-2A7F-4982-A595-CD347C9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8321-7296-4B47-993E-D59198D3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45A6-FAF0-4D3B-91A8-7B7BB47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FC357-9133-4D4C-B89E-243D9BF2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F8DC-D5B5-45AA-A380-36991F63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55B-31FC-42F5-A0F2-39085C5C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36A5-E9ED-42A8-8543-79624EF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88B3-38C7-4D26-AE7D-BCD1F45C4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A491-7CAF-4D9A-97AF-B40CAED15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C9D8-185E-4C87-8B4E-2FD636DA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6992-B5A6-4845-94FD-B70083F9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2D81-DA01-4EFC-8505-0907A957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17DE-D162-440D-B97E-65AD0E85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7E54-1D44-4359-A6A2-0D05B15D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2C3D-4EF9-43F9-9DCD-41F5149B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72D5-1CA8-4623-813D-E2C3DCD3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F182-D35F-4663-8931-15B069E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642-16C9-4AF4-B8BA-9D2C7841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8311-2ABE-4B8C-8ED6-68F054C2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1577-225A-41D7-9C97-A5B07B1A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B42F-E967-4A90-9931-853FB85A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F3DB-6619-4496-A12A-81680881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5867-FC62-45DA-B1E2-0729AE9F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E851-28C6-4107-9462-FF7E29AF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3611E-A8F6-4B8B-A190-9636C8D5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03EE-EB56-44F6-9AE9-8A9836C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4448-2F1F-4A61-B193-BD30B695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083F-CC07-4326-83E6-EBBA678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AA3C-6B83-44DB-9A51-24AE3405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D243-1EDC-4131-B290-96E1204E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AB5C-E83D-4859-8FAC-454831A8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B67D7-F2CE-4C9A-832C-D8548C0D2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C2BBA-A12A-4782-9541-6085E4604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56132-1292-48AB-8999-C770090B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591C9-0D45-4393-B3DE-7019BE41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27FB5-1F71-48B5-8D7D-DA14A75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C974-39A8-4E3E-8B39-315C5743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2813A-D894-4250-93A1-AC66513E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62B3F-0E46-4A2C-9991-7EF82FE7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3FA36-1AE0-4E38-99A5-E4F8A725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98C8E-77DF-4659-B0A7-7A7EABEC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4632-A9E1-48BE-9870-1E2CC78D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744D7-8008-452A-AD87-055135A4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02C7-B73F-453D-877F-0082A420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CBD4-9DE8-4C00-BF5C-6029F48D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FF3C2-4046-4A21-A5A3-B662CD78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8B0E-4284-45BA-9527-1A93070D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43DFF-AF9B-4EF6-BA99-77CD5D0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CBE9-F5BE-4F6D-BAE8-6E84EAE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36D3-B7BE-4FE4-9A01-5004B7F9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59819-B2F3-4E66-968E-DFE70D2FF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9ABC-4A26-4BA8-93AD-6C0FA637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4346-2FF4-4D00-9FD5-BA8CE51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B80A-012B-4E6A-BB45-85D6574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F1ED-F819-4796-909F-79D3655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247E4-CF12-4915-A921-FD9D193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3EF5-57C7-42FC-9D1E-F25A52D4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3D71-0EE7-486A-BB97-34D15B926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AA65-009A-49D9-BFC9-C84E49CD4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D8F2-E069-475E-83E8-1FB75F88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86A2-956F-409B-A4D0-5AE170500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1BDE-9A05-4C6C-8FCA-2B456C2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dc.noaa.gov/gridsa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A83C1-295A-45AC-BB1A-BD6229B9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Learning the Representations of  Satellite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8CB42-73E2-410F-93B1-0C3227A29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NOAA GridSat-B1 Dataset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 and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Weather Events in Taiwan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70496B-C7EF-42D0-88C1-1C3E292B8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 r="-1" b="-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123F-2B93-44FB-899D-0FF9CA8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EF95-2BE4-4BFF-BB78-CB3E2208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Representation Learning Methods</a:t>
            </a:r>
          </a:p>
          <a:p>
            <a:pPr lvl="1"/>
            <a:r>
              <a:rPr lang="en-US" dirty="0"/>
              <a:t>Principle Component Analysis (PCA)</a:t>
            </a:r>
          </a:p>
          <a:p>
            <a:pPr lvl="1"/>
            <a:r>
              <a:rPr lang="en-US" dirty="0"/>
              <a:t>Convolutional Auto-Encode</a:t>
            </a:r>
          </a:p>
          <a:p>
            <a:pPr lvl="1"/>
            <a:r>
              <a:rPr lang="en-US" dirty="0"/>
              <a:t>Variational Auto-Encoder</a:t>
            </a:r>
          </a:p>
          <a:p>
            <a:pPr lvl="1"/>
            <a:r>
              <a:rPr lang="en-US" dirty="0"/>
              <a:t>ResNet50 Pre-trained with ImageNet</a:t>
            </a:r>
          </a:p>
          <a:p>
            <a:pPr lvl="1"/>
            <a:r>
              <a:rPr lang="en-US" dirty="0"/>
              <a:t>ResNet50 Pre-trained with ImageNet/</a:t>
            </a:r>
            <a:r>
              <a:rPr lang="en-US" dirty="0" err="1"/>
              <a:t>BigEarth</a:t>
            </a:r>
            <a:endParaRPr lang="en-US" dirty="0"/>
          </a:p>
          <a:p>
            <a:r>
              <a:rPr lang="en-US" dirty="0"/>
              <a:t>Downstream Tasks</a:t>
            </a:r>
          </a:p>
          <a:p>
            <a:pPr lvl="1"/>
            <a:r>
              <a:rPr lang="en-US" dirty="0"/>
              <a:t>Precipitation in Taipei Basin</a:t>
            </a:r>
          </a:p>
          <a:p>
            <a:pPr lvl="1"/>
            <a:r>
              <a:rPr lang="en-US" dirty="0"/>
              <a:t>Tropical Cyclones on NWP</a:t>
            </a:r>
          </a:p>
          <a:p>
            <a:pPr lvl="1"/>
            <a:r>
              <a:rPr lang="en-US" dirty="0"/>
              <a:t>Southeasterlies / Northeasterlies</a:t>
            </a:r>
          </a:p>
          <a:p>
            <a:pPr lvl="1"/>
            <a:r>
              <a:rPr lang="en-US" dirty="0"/>
              <a:t>Front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C69C9-5ADD-4128-8ADF-A74E246940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r="19945" b="28537"/>
          <a:stretch/>
        </p:blipFill>
        <p:spPr bwMode="auto">
          <a:xfrm>
            <a:off x="7640876" y="1825625"/>
            <a:ext cx="4275551" cy="3861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627-EF9A-469E-A138-91301DA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Learning and Pre-trained Models</a:t>
            </a:r>
          </a:p>
        </p:txBody>
      </p:sp>
      <p:pic>
        <p:nvPicPr>
          <p:cNvPr id="3074" name="Picture 2" descr="Пин на доске Data Science">
            <a:extLst>
              <a:ext uri="{FF2B5EF4-FFF2-40B4-BE49-F238E27FC236}">
                <a16:creationId xmlns:a16="http://schemas.microsoft.com/office/drawing/2014/main" id="{9623CDB2-7DA5-4FAB-9F14-1DA636CE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286" y="1896486"/>
            <a:ext cx="4855827" cy="33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s Transfer Learning the final step for enabling AI in Aviation? -  Datascience.aero">
            <a:extLst>
              <a:ext uri="{FF2B5EF4-FFF2-40B4-BE49-F238E27FC236}">
                <a16:creationId xmlns:a16="http://schemas.microsoft.com/office/drawing/2014/main" id="{231F9F29-9885-4F7C-8325-B4E29458F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0B7-D680-4416-BFD5-85EB84E3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8797" cy="4351338"/>
          </a:xfrm>
        </p:spPr>
        <p:txBody>
          <a:bodyPr/>
          <a:lstStyle/>
          <a:p>
            <a:r>
              <a:rPr lang="en-US" dirty="0"/>
              <a:t>What are pretrained models?</a:t>
            </a:r>
          </a:p>
          <a:p>
            <a:pPr lvl="1"/>
            <a:r>
              <a:rPr lang="en-US" dirty="0"/>
              <a:t>Deep neural networks can </a:t>
            </a:r>
            <a:r>
              <a:rPr lang="en-US" i="1" dirty="0"/>
              <a:t>learn</a:t>
            </a:r>
            <a:r>
              <a:rPr lang="en-US" dirty="0"/>
              <a:t> its weights from provided data.</a:t>
            </a:r>
          </a:p>
          <a:p>
            <a:pPr lvl="1"/>
            <a:r>
              <a:rPr lang="en-US" dirty="0"/>
              <a:t>A pretrained model is a deep neural network model with weights learned from certain datasets.</a:t>
            </a:r>
          </a:p>
          <a:p>
            <a:pPr lvl="1"/>
            <a:r>
              <a:rPr lang="en-US" dirty="0"/>
              <a:t>Using a pretrained model for our own dataset and tasks is called </a:t>
            </a:r>
            <a:r>
              <a:rPr lang="en-US" b="1" i="1" dirty="0"/>
              <a:t>Transfer Learning</a:t>
            </a:r>
            <a:r>
              <a:rPr lang="en-US" dirty="0"/>
              <a:t> or fine-tuning.</a:t>
            </a:r>
          </a:p>
        </p:txBody>
      </p:sp>
    </p:spTree>
    <p:extLst>
      <p:ext uri="{BB962C8B-B14F-4D97-AF65-F5344CB8AC3E}">
        <p14:creationId xmlns:p14="http://schemas.microsoft.com/office/powerpoint/2010/main" val="124702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627-EF9A-469E-A138-91301DA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Transferring the Learned Knowledge</a:t>
            </a:r>
          </a:p>
        </p:txBody>
      </p:sp>
      <p:sp>
        <p:nvSpPr>
          <p:cNvPr id="4" name="AutoShape 4" descr="Is Transfer Learning the final step for enabling AI in Aviation? -  Datascience.aero">
            <a:extLst>
              <a:ext uri="{FF2B5EF4-FFF2-40B4-BE49-F238E27FC236}">
                <a16:creationId xmlns:a16="http://schemas.microsoft.com/office/drawing/2014/main" id="{231F9F29-9885-4F7C-8325-B4E29458F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s Transfer Learning the final step for enabling AI in Aviation? -  Datascience.aero">
            <a:extLst>
              <a:ext uri="{FF2B5EF4-FFF2-40B4-BE49-F238E27FC236}">
                <a16:creationId xmlns:a16="http://schemas.microsoft.com/office/drawing/2014/main" id="{2AB246FE-A8B5-48A4-8D2E-88D23E79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18" y="1693552"/>
            <a:ext cx="9395564" cy="47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627-EF9A-469E-A138-91301DA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need pretrained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3E7F-0C11-4E5F-B2D7-D539A816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leverage the </a:t>
            </a:r>
            <a:r>
              <a:rPr lang="en-US" b="1" dirty="0"/>
              <a:t>knowledge</a:t>
            </a:r>
            <a:r>
              <a:rPr lang="en-US" dirty="0"/>
              <a:t> learned from similar data/tasks.</a:t>
            </a:r>
          </a:p>
          <a:p>
            <a:pPr lvl="1"/>
            <a:r>
              <a:rPr lang="en-US" dirty="0"/>
              <a:t>It is very common that we don’t have sufficient data to train our own deep neural network.</a:t>
            </a:r>
          </a:p>
          <a:p>
            <a:pPr lvl="1"/>
            <a:r>
              <a:rPr lang="en-US" dirty="0"/>
              <a:t>Especially for classifying rare events or anomaly detection tasks.</a:t>
            </a:r>
          </a:p>
          <a:p>
            <a:r>
              <a:rPr lang="en-US" dirty="0"/>
              <a:t>Model training is </a:t>
            </a:r>
            <a:r>
              <a:rPr lang="en-US" b="1" dirty="0"/>
              <a:t>expensive</a:t>
            </a:r>
          </a:p>
          <a:p>
            <a:pPr lvl="1"/>
            <a:r>
              <a:rPr lang="en-US" dirty="0"/>
              <a:t>ML models are in general expensive at training and cheap at predicting.</a:t>
            </a:r>
          </a:p>
          <a:p>
            <a:pPr lvl="1"/>
            <a:r>
              <a:rPr lang="en-US" dirty="0"/>
              <a:t>The computations of deep learning heavily rely on GPUs.</a:t>
            </a:r>
          </a:p>
          <a:p>
            <a:pPr lvl="1"/>
            <a:r>
              <a:rPr lang="en-US" dirty="0"/>
              <a:t>GPUs are not only expensive, but also hard to get (due to the hype of cryptocurrency </a:t>
            </a:r>
            <a:r>
              <a:rPr lang="en-US" i="1" dirty="0"/>
              <a:t>mining</a:t>
            </a:r>
            <a:r>
              <a:rPr lang="en-US" dirty="0"/>
              <a:t>).</a:t>
            </a:r>
          </a:p>
          <a:p>
            <a:r>
              <a:rPr lang="en-US" dirty="0"/>
              <a:t>Fine-tuning a pretrained model can be a practical choice.</a:t>
            </a:r>
          </a:p>
        </p:txBody>
      </p:sp>
      <p:sp>
        <p:nvSpPr>
          <p:cNvPr id="4" name="AutoShape 4" descr="Is Transfer Learning the final step for enabling AI in Aviation? -  Datascience.aero">
            <a:extLst>
              <a:ext uri="{FF2B5EF4-FFF2-40B4-BE49-F238E27FC236}">
                <a16:creationId xmlns:a16="http://schemas.microsoft.com/office/drawing/2014/main" id="{231F9F29-9885-4F7C-8325-B4E29458F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123F-2B93-44FB-899D-0FF9CA8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E60932-38E9-4715-9AE3-4FF44F66CA22}"/>
              </a:ext>
            </a:extLst>
          </p:cNvPr>
          <p:cNvSpPr/>
          <p:nvPr/>
        </p:nvSpPr>
        <p:spPr>
          <a:xfrm>
            <a:off x="2034540" y="1765991"/>
            <a:ext cx="8122920" cy="6589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NOAA-GridSat-B1 CDR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BBEBA2-CE03-47C5-9BB8-622B4036A46B}"/>
              </a:ext>
            </a:extLst>
          </p:cNvPr>
          <p:cNvSpPr/>
          <p:nvPr/>
        </p:nvSpPr>
        <p:spPr>
          <a:xfrm>
            <a:off x="2034540" y="2861086"/>
            <a:ext cx="8122920" cy="6589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Projections on the learned representations (feature vector)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684DCE-B45D-4837-AFBC-EAA15BAF809B}"/>
              </a:ext>
            </a:extLst>
          </p:cNvPr>
          <p:cNvSpPr/>
          <p:nvPr/>
        </p:nvSpPr>
        <p:spPr>
          <a:xfrm>
            <a:off x="2034540" y="3956181"/>
            <a:ext cx="8122920" cy="65890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Generalized Liner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C2608-9AA6-4D6A-A0DF-B5652F1B858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424896"/>
            <a:ext cx="0" cy="436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948546-8A84-4DFA-A479-6638A10E95B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6000" y="3519991"/>
            <a:ext cx="0" cy="436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76310C-E370-4F56-B7B6-A50E04E11E07}"/>
              </a:ext>
            </a:extLst>
          </p:cNvPr>
          <p:cNvSpPr/>
          <p:nvPr/>
        </p:nvSpPr>
        <p:spPr>
          <a:xfrm>
            <a:off x="2034540" y="5309459"/>
            <a:ext cx="2117912" cy="65890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Precipitation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6A7C8B-9742-4214-8FA8-DA549CFF6A2E}"/>
              </a:ext>
            </a:extLst>
          </p:cNvPr>
          <p:cNvSpPr/>
          <p:nvPr/>
        </p:nvSpPr>
        <p:spPr>
          <a:xfrm>
            <a:off x="4370743" y="5309458"/>
            <a:ext cx="1406113" cy="65890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NWPTC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8196C9-25C3-4338-B2BF-C441F122CE0C}"/>
              </a:ext>
            </a:extLst>
          </p:cNvPr>
          <p:cNvSpPr/>
          <p:nvPr/>
        </p:nvSpPr>
        <p:spPr>
          <a:xfrm>
            <a:off x="7401259" y="5309456"/>
            <a:ext cx="1131796" cy="65890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BC74B3-3FBF-4877-91E0-FB0478AF8B5F}"/>
              </a:ext>
            </a:extLst>
          </p:cNvPr>
          <p:cNvSpPr/>
          <p:nvPr/>
        </p:nvSpPr>
        <p:spPr>
          <a:xfrm>
            <a:off x="5995148" y="5309457"/>
            <a:ext cx="1131796" cy="65890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7C7C65-D4E1-4FD1-9A05-1FA7770A7662}"/>
              </a:ext>
            </a:extLst>
          </p:cNvPr>
          <p:cNvSpPr/>
          <p:nvPr/>
        </p:nvSpPr>
        <p:spPr>
          <a:xfrm>
            <a:off x="8751347" y="5309456"/>
            <a:ext cx="1406113" cy="65890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SWF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FFA018-B454-4CDB-9310-A0761B9E9B2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093496" y="4615086"/>
            <a:ext cx="3002504" cy="694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CA8C53-94BE-4A9A-90B2-10D22C61874A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5073800" y="4615086"/>
            <a:ext cx="1022200" cy="694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3BE033-6B5E-41A1-80EF-7ACE000B93E0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96000" y="4615086"/>
            <a:ext cx="465046" cy="694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B756CA-90D7-44CD-831C-6C93732F4EBB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096000" y="4615086"/>
            <a:ext cx="1871157" cy="694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3CAD6-7BD2-483B-9811-1E7280B75E7C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096000" y="4615086"/>
            <a:ext cx="3358404" cy="694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6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627-EF9A-469E-A138-91301DA1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</p:txBody>
      </p:sp>
      <p:sp>
        <p:nvSpPr>
          <p:cNvPr id="4" name="AutoShape 4" descr="Is Transfer Learning the final step for enabling AI in Aviation? -  Datascience.aero">
            <a:extLst>
              <a:ext uri="{FF2B5EF4-FFF2-40B4-BE49-F238E27FC236}">
                <a16:creationId xmlns:a16="http://schemas.microsoft.com/office/drawing/2014/main" id="{231F9F29-9885-4F7C-8325-B4E29458F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6CF691-3A4A-4096-9E73-BCB77BBF86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6138"/>
            <a:ext cx="5326737" cy="532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CC854-106A-4A9B-B347-C7EEC57E138F}"/>
              </a:ext>
            </a:extLst>
          </p:cNvPr>
          <p:cNvSpPr txBox="1"/>
          <p:nvPr/>
        </p:nvSpPr>
        <p:spPr>
          <a:xfrm>
            <a:off x="899161" y="1430571"/>
            <a:ext cx="513587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-SWF: </a:t>
            </a:r>
          </a:p>
          <a:p>
            <a:r>
              <a:rPr lang="en-US" dirty="0"/>
              <a:t>        - PCA: hit-rate:0.92/fpr:0.20</a:t>
            </a:r>
          </a:p>
          <a:p>
            <a:r>
              <a:rPr lang="en-US" dirty="0"/>
              <a:t>        - Pretrained-ImageNet: hit-rate:0.90/fpr:0.19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C93A-5CAC-4ED0-B408-947F21DB474A}"/>
              </a:ext>
            </a:extLst>
          </p:cNvPr>
          <p:cNvSpPr txBox="1"/>
          <p:nvPr/>
        </p:nvSpPr>
        <p:spPr>
          <a:xfrm>
            <a:off x="899161" y="2417579"/>
            <a:ext cx="513587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- NE:</a:t>
            </a:r>
          </a:p>
          <a:p>
            <a:r>
              <a:rPr lang="en-US" dirty="0"/>
              <a:t>        - PCA: hit-rate:0.78/fpr:0.30</a:t>
            </a:r>
          </a:p>
          <a:p>
            <a:r>
              <a:rPr lang="en-US" dirty="0"/>
              <a:t>        - CAE: hit-rate:0.77/fpr:0.29</a:t>
            </a:r>
          </a:p>
          <a:p>
            <a:r>
              <a:rPr lang="en-US" dirty="0"/>
              <a:t>        - Pretrained-ImageNet:0.74/fpr:0.29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B4B91-D5C4-4FAC-A030-526EEA76899A}"/>
              </a:ext>
            </a:extLst>
          </p:cNvPr>
          <p:cNvSpPr txBox="1"/>
          <p:nvPr/>
        </p:nvSpPr>
        <p:spPr>
          <a:xfrm>
            <a:off x="899161" y="3681586"/>
            <a:ext cx="513587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- NWPTY</a:t>
            </a:r>
          </a:p>
          <a:p>
            <a:r>
              <a:rPr lang="en-US" dirty="0"/>
              <a:t>        - Pretrained-ImageNet: hit-rate:0.77/fpr:0.13</a:t>
            </a:r>
          </a:p>
          <a:p>
            <a:r>
              <a:rPr lang="en-US" dirty="0"/>
              <a:t>        - PCA: hit-rate:0.70/fpr:0.17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B051C-CEB5-4F36-B5D8-CD1FF00D42F8}"/>
              </a:ext>
            </a:extLst>
          </p:cNvPr>
          <p:cNvSpPr txBox="1"/>
          <p:nvPr/>
        </p:nvSpPr>
        <p:spPr>
          <a:xfrm>
            <a:off x="899161" y="4668594"/>
            <a:ext cx="5135878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- HRH:</a:t>
            </a:r>
          </a:p>
          <a:p>
            <a:r>
              <a:rPr lang="en-US" dirty="0"/>
              <a:t>        - Pretrained-BigEarth:0.7/fpr:0.37</a:t>
            </a:r>
          </a:p>
          <a:p>
            <a:r>
              <a:rPr lang="en-US" dirty="0"/>
              <a:t>        - Pretrained-ImageNet:0.68/fpr:0.36</a:t>
            </a:r>
          </a:p>
          <a:p>
            <a:r>
              <a:rPr lang="en-US" dirty="0"/>
              <a:t>        - CAE: hit-rate:0.65/fpr:0.27</a:t>
            </a:r>
          </a:p>
          <a:p>
            <a:r>
              <a:rPr lang="en-US" dirty="0"/>
              <a:t>        - PCA: hit-rate:0.62/fpr:0.27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7839F-24B8-4FE3-8A95-EC61EC5A23B3}"/>
              </a:ext>
            </a:extLst>
          </p:cNvPr>
          <p:cNvSpPr txBox="1"/>
          <p:nvPr/>
        </p:nvSpPr>
        <p:spPr>
          <a:xfrm>
            <a:off x="6780007" y="4668594"/>
            <a:ext cx="4354158" cy="12265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- FT:</a:t>
            </a:r>
          </a:p>
          <a:p>
            <a:r>
              <a:rPr lang="en-US" dirty="0"/>
              <a:t>        - PCA: hit-rate:0.67/fpr:0.24</a:t>
            </a:r>
          </a:p>
          <a:p>
            <a:r>
              <a:rPr lang="en-US" dirty="0"/>
              <a:t>        - CAE: hit-rate:0.66/fpr:0.21</a:t>
            </a:r>
          </a:p>
          <a:p>
            <a:r>
              <a:rPr lang="en-US" dirty="0"/>
              <a:t>        - Pretrained-ImageNet:0.64/fpr:0.28</a:t>
            </a:r>
          </a:p>
        </p:txBody>
      </p:sp>
    </p:spTree>
    <p:extLst>
      <p:ext uri="{BB962C8B-B14F-4D97-AF65-F5344CB8AC3E}">
        <p14:creationId xmlns:p14="http://schemas.microsoft.com/office/powerpoint/2010/main" val="258085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37A3-5434-47CC-A80E-0F060042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C6FE-9CFD-472C-9662-A37F816C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pretrained models perform very well. And pretrained with only ImageNet performs even better.</a:t>
            </a:r>
          </a:p>
          <a:p>
            <a:r>
              <a:rPr lang="en-US" dirty="0"/>
              <a:t>The good old friend, PCA, is a decent method. The performance of PCA is similar to CAE, and the algorithm is solid and robust.</a:t>
            </a:r>
          </a:p>
          <a:p>
            <a:r>
              <a:rPr lang="en-US" dirty="0"/>
              <a:t>SWF can be detected with a high hit-rate (0.92). NE is not as good as SWF but is still not bad. This suggests that the satellite image can provide information about synoptic scale wind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Free Satellite Imagery Sources">
            <a:extLst>
              <a:ext uri="{FF2B5EF4-FFF2-40B4-BE49-F238E27FC236}">
                <a16:creationId xmlns:a16="http://schemas.microsoft.com/office/drawing/2014/main" id="{D59B79C3-5B6F-451A-BF3A-F4498237B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6" r="23327"/>
          <a:stretch/>
        </p:blipFill>
        <p:spPr bwMode="auto">
          <a:xfrm>
            <a:off x="5335793" y="0"/>
            <a:ext cx="6856208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E1FAA-7760-4CE7-B4A4-F578E553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1CE-9011-4B44-BFB0-E9E0348D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  <a:p>
            <a:pPr lvl="1"/>
            <a:r>
              <a:rPr lang="en-US" dirty="0"/>
              <a:t>What is representation learning?</a:t>
            </a:r>
          </a:p>
          <a:p>
            <a:pPr lvl="1"/>
            <a:r>
              <a:rPr lang="en-US" dirty="0"/>
              <a:t>How to evaluate the learned representations?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NOAA GridSat-B1</a:t>
            </a:r>
          </a:p>
          <a:p>
            <a:pPr lvl="1"/>
            <a:r>
              <a:rPr lang="en-US" dirty="0"/>
              <a:t>TAD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A Note on Transfer Learning</a:t>
            </a:r>
          </a:p>
          <a:p>
            <a:r>
              <a:rPr lang="en-US" dirty="0"/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21181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2590-329F-4C8E-893B-FE199EB2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Representation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4061-6256-419D-A78A-93604248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</a:t>
            </a:r>
            <a:r>
              <a:rPr lang="en-US" b="1" dirty="0"/>
              <a:t>feature learning</a:t>
            </a:r>
            <a:r>
              <a:rPr lang="en-US" dirty="0"/>
              <a:t> or </a:t>
            </a:r>
            <a:r>
              <a:rPr lang="en-US" b="1" dirty="0"/>
              <a:t>representation learning</a:t>
            </a:r>
            <a:r>
              <a:rPr lang="en-US" dirty="0"/>
              <a:t> is a set of techniques that allows a system to </a:t>
            </a:r>
            <a:r>
              <a:rPr lang="en-US" b="1" i="1" dirty="0"/>
              <a:t>automatically</a:t>
            </a:r>
            <a:r>
              <a:rPr lang="en-US" dirty="0"/>
              <a:t> discover the representations </a:t>
            </a:r>
            <a:r>
              <a:rPr lang="en-US" b="1" i="1" dirty="0"/>
              <a:t>needed for feature detection or classification</a:t>
            </a:r>
            <a:r>
              <a:rPr lang="en-US" dirty="0"/>
              <a:t> from raw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B8DC2-F617-42FE-9C2F-F4C8720BD601}"/>
              </a:ext>
            </a:extLst>
          </p:cNvPr>
          <p:cNvSpPr txBox="1"/>
          <p:nvPr/>
        </p:nvSpPr>
        <p:spPr>
          <a:xfrm>
            <a:off x="6855312" y="6311900"/>
            <a:ext cx="490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https://en.wikipedia.org/wiki/Feature_learning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BE6C3-3189-4893-94FB-F536DB581074}"/>
              </a:ext>
            </a:extLst>
          </p:cNvPr>
          <p:cNvSpPr/>
          <p:nvPr/>
        </p:nvSpPr>
        <p:spPr>
          <a:xfrm>
            <a:off x="838200" y="3636587"/>
            <a:ext cx="10515600" cy="1131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process is automatic.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DFC1A-91BE-44EB-86FF-BDC7EB79BB7D}"/>
              </a:ext>
            </a:extLst>
          </p:cNvPr>
          <p:cNvSpPr/>
          <p:nvPr/>
        </p:nvSpPr>
        <p:spPr>
          <a:xfrm>
            <a:off x="838200" y="4902933"/>
            <a:ext cx="10515600" cy="11314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learned features/representations should be evaluated against some downstream tasks.</a:t>
            </a:r>
          </a:p>
        </p:txBody>
      </p:sp>
    </p:spTree>
    <p:extLst>
      <p:ext uri="{BB962C8B-B14F-4D97-AF65-F5344CB8AC3E}">
        <p14:creationId xmlns:p14="http://schemas.microsoft.com/office/powerpoint/2010/main" val="407393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4AC0-D43F-42A8-A062-72B39118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Review of Representation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6D91-4E6B-4F09-9871-61791643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Dimension reduction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input data is too large to be processed efficiently, and hence we need a way to reduce its size.</a:t>
            </a:r>
          </a:p>
          <a:p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Manually designed filters or functions to reduce the input data size for further analysis.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Requires significant human interference</a:t>
            </a:r>
          </a:p>
          <a:p>
            <a:pPr lvl="1"/>
            <a:r>
              <a:rPr lang="en-US" dirty="0"/>
              <a:t>Derived features are task-dependent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4AC0-D43F-42A8-A062-72B39118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 automatic discovery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4677-5DE8-44C9-9808-4EF1F7AA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Nonlinear mapping techniques</a:t>
            </a:r>
          </a:p>
          <a:p>
            <a:pPr lvl="1"/>
            <a:r>
              <a:rPr lang="en-US" dirty="0" err="1"/>
              <a:t>Sammon</a:t>
            </a:r>
            <a:r>
              <a:rPr lang="en-US" dirty="0"/>
              <a:t> mapping (</a:t>
            </a:r>
            <a:r>
              <a:rPr lang="en-US" dirty="0" err="1"/>
              <a:t>Sammon</a:t>
            </a:r>
            <a:r>
              <a:rPr lang="en-US" dirty="0"/>
              <a:t>, 1969)</a:t>
            </a:r>
          </a:p>
          <a:p>
            <a:pPr lvl="1"/>
            <a:r>
              <a:rPr lang="en-US" dirty="0"/>
              <a:t>self-organizing map (SOM, </a:t>
            </a:r>
            <a:r>
              <a:rPr lang="en-US" dirty="0" err="1"/>
              <a:t>Kohonen</a:t>
            </a:r>
            <a:r>
              <a:rPr lang="en-US" dirty="0"/>
              <a:t>, 1982)</a:t>
            </a:r>
          </a:p>
          <a:p>
            <a:r>
              <a:rPr lang="en-US" dirty="0"/>
              <a:t>Manifold Learning</a:t>
            </a:r>
          </a:p>
          <a:p>
            <a:pPr lvl="1"/>
            <a:r>
              <a:rPr lang="en-US" dirty="0"/>
              <a:t>kernel-PCA (</a:t>
            </a:r>
            <a:r>
              <a:rPr lang="en-US" dirty="0" err="1"/>
              <a:t>Schölkopf</a:t>
            </a:r>
            <a:r>
              <a:rPr lang="en-US" dirty="0"/>
              <a:t>, 1998)</a:t>
            </a:r>
          </a:p>
          <a:p>
            <a:pPr lvl="1"/>
            <a:r>
              <a:rPr lang="en-US" dirty="0"/>
              <a:t>spectral graph theory (Lawrence, 2012)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A5154-15C4-4460-B30A-7545E9ED0DFC}"/>
              </a:ext>
            </a:extLst>
          </p:cNvPr>
          <p:cNvSpPr txBox="1"/>
          <p:nvPr/>
        </p:nvSpPr>
        <p:spPr>
          <a:xfrm>
            <a:off x="838200" y="4832969"/>
            <a:ext cx="10515600" cy="1478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49580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Sammon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J. W. (1969). "A nonlinear mapping for data structure analysis". </a:t>
            </a:r>
            <a:r>
              <a:rPr lang="en-US" sz="1100" i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IEEE Transactions on Computers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. 18 (5): 401, 402, 403–409. doi:10.1109/t-c.1969.222678.</a:t>
            </a:r>
            <a:endParaRPr lang="en-US" sz="105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0215" indent="-449580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Kohonen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Teuvo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(1982). "Self-Organized Formation of Topologically Correct Feature Maps". </a:t>
            </a:r>
            <a:r>
              <a:rPr lang="en-US" sz="1100" i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Biological Cybernetics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. 43 (1): 59–69. doi:10.1007/bf00337288. S2CID 206775459.</a:t>
            </a:r>
            <a:endParaRPr lang="en-US" sz="105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0215" indent="-449580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Schölkopf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Bernhard (1998). "Nonlinear Component Analysis as a Kernel Eigenvalue Problem". </a:t>
            </a:r>
            <a:r>
              <a:rPr lang="en-US" sz="1100" i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Neural Computation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. 10 (5): 1299–1319. </a:t>
            </a: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CiteSeerX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10.1.1.100.3636. doi:10.1162/089976698300017467. S2CID 6674407.</a:t>
            </a:r>
            <a:endParaRPr lang="en-US" sz="105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0215" indent="-44958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Lawrence, Neil D (2012). "A unifying probabilistic perspective for spectral dimensionality reduction: insights and new models". </a:t>
            </a:r>
            <a:r>
              <a:rPr lang="en-US" sz="1100" i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Journal of Machine Learning Research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. 13 (May): 1609–1638. arXiv:1010.4830.</a:t>
            </a:r>
            <a:endParaRPr lang="en-US" sz="105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9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4AC0-D43F-42A8-A062-72B39118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Come the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9F37-58FE-4D13-90A9-206671C928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93" y="1825625"/>
            <a:ext cx="697543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26F71-DCA5-41C5-A350-8F99019514BC}"/>
              </a:ext>
            </a:extLst>
          </p:cNvPr>
          <p:cNvSpPr txBox="1"/>
          <p:nvPr/>
        </p:nvSpPr>
        <p:spPr>
          <a:xfrm>
            <a:off x="6295913" y="6247523"/>
            <a:ext cx="505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(adapted from Bengio et al., 2013)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F11D-F435-4B8E-949A-10E157C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Learned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2EAF-AC16-4D41-A176-3A94BE5A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self-supervised methods</a:t>
            </a:r>
          </a:p>
          <a:p>
            <a:pPr lvl="1"/>
            <a:r>
              <a:rPr lang="en-US" dirty="0"/>
              <a:t>Reconstruction errors (RMSE, pattern correlation, …etc.)</a:t>
            </a:r>
          </a:p>
          <a:p>
            <a:r>
              <a:rPr lang="en-US" dirty="0"/>
              <a:t>For supervised methods</a:t>
            </a:r>
          </a:p>
          <a:p>
            <a:pPr lvl="1"/>
            <a:r>
              <a:rPr lang="en-US" dirty="0"/>
              <a:t>Design various downstream tasks</a:t>
            </a:r>
          </a:p>
          <a:p>
            <a:pPr lvl="1"/>
            <a:r>
              <a:rPr lang="en-US" dirty="0"/>
              <a:t>Evaluate the overall performance of the tasks</a:t>
            </a:r>
          </a:p>
          <a:p>
            <a:r>
              <a:rPr lang="en-US" dirty="0"/>
              <a:t>What are proper tasks for evaluating satellite images?</a:t>
            </a:r>
          </a:p>
          <a:p>
            <a:pPr lvl="1"/>
            <a:r>
              <a:rPr lang="en-US" dirty="0"/>
              <a:t>Object detection?</a:t>
            </a:r>
          </a:p>
          <a:p>
            <a:pPr lvl="1"/>
            <a:r>
              <a:rPr lang="en-US" dirty="0"/>
              <a:t>Meteorological events on the surface?</a:t>
            </a:r>
          </a:p>
        </p:txBody>
      </p:sp>
    </p:spTree>
    <p:extLst>
      <p:ext uri="{BB962C8B-B14F-4D97-AF65-F5344CB8AC3E}">
        <p14:creationId xmlns:p14="http://schemas.microsoft.com/office/powerpoint/2010/main" val="27854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123F-2B93-44FB-899D-0FF9CA8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EF95-2BE4-4BFF-BB78-CB3E2208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NOAA GridSat-B1 CDR</a:t>
            </a:r>
            <a:endParaRPr lang="en-US" dirty="0"/>
          </a:p>
          <a:p>
            <a:pPr lvl="1"/>
            <a:r>
              <a:rPr lang="en-US" dirty="0"/>
              <a:t>1998 – 2018, Global coverage (70N to 70S)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included from most meteorological geostationary satellites.</a:t>
            </a:r>
          </a:p>
          <a:p>
            <a:pPr lvl="1"/>
            <a:r>
              <a:rPr lang="en-US" dirty="0"/>
              <a:t>Variable used: brightness temperature</a:t>
            </a:r>
          </a:p>
          <a:p>
            <a:pPr lvl="1"/>
            <a:r>
              <a:rPr lang="en-US" dirty="0"/>
              <a:t>Cropped domain: 100-160E, 0-60N</a:t>
            </a:r>
          </a:p>
          <a:p>
            <a:r>
              <a:rPr lang="en-US" dirty="0"/>
              <a:t>Precipitation</a:t>
            </a:r>
          </a:p>
          <a:p>
            <a:pPr lvl="1"/>
            <a:r>
              <a:rPr lang="en-US" dirty="0"/>
              <a:t>Hourly precipitation records of 45 CWB stations in Taipei basin</a:t>
            </a:r>
          </a:p>
          <a:p>
            <a:r>
              <a:rPr lang="en-US" dirty="0"/>
              <a:t>TAD</a:t>
            </a:r>
          </a:p>
          <a:p>
            <a:pPr lvl="1"/>
            <a:r>
              <a:rPr lang="en-US" dirty="0"/>
              <a:t>Daily weather events in Taiwan area (1980-2019)</a:t>
            </a:r>
          </a:p>
        </p:txBody>
      </p:sp>
    </p:spTree>
    <p:extLst>
      <p:ext uri="{BB962C8B-B14F-4D97-AF65-F5344CB8AC3E}">
        <p14:creationId xmlns:p14="http://schemas.microsoft.com/office/powerpoint/2010/main" val="80764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F853A5-9FCC-4A53-B0AB-D54D2798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128" y="365125"/>
            <a:ext cx="3215919" cy="309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6123F-2B93-44FB-899D-0FF9CA8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Weather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EF95-2BE4-4BFF-BB78-CB3E2208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5814" cy="4351338"/>
          </a:xfrm>
        </p:spPr>
        <p:txBody>
          <a:bodyPr/>
          <a:lstStyle/>
          <a:p>
            <a:r>
              <a:rPr lang="en-US" altLang="zh-TW" dirty="0"/>
              <a:t>Precipitation</a:t>
            </a:r>
          </a:p>
          <a:p>
            <a:pPr lvl="1"/>
            <a:r>
              <a:rPr lang="en-US" altLang="zh-TW" dirty="0"/>
              <a:t>To predict the mean daily precipitation in Taipei basin</a:t>
            </a:r>
          </a:p>
          <a:p>
            <a:pPr lvl="1"/>
            <a:r>
              <a:rPr lang="en-US" altLang="zh-TW" dirty="0"/>
              <a:t>To detect rainfall events (&gt;=10mm/</a:t>
            </a:r>
            <a:r>
              <a:rPr lang="en-US" altLang="zh-TW" dirty="0" err="1"/>
              <a:t>hr</a:t>
            </a:r>
            <a:r>
              <a:rPr lang="en-US" altLang="zh-TW" dirty="0"/>
              <a:t>)  in Taipei basin</a:t>
            </a:r>
          </a:p>
          <a:p>
            <a:r>
              <a:rPr lang="en-US" altLang="zh-TW" dirty="0"/>
              <a:t>TAD defined events:</a:t>
            </a:r>
          </a:p>
          <a:p>
            <a:pPr lvl="1"/>
            <a:r>
              <a:rPr lang="en-US" altLang="zh-TW" b="1" dirty="0"/>
              <a:t>NWPTC</a:t>
            </a:r>
            <a:r>
              <a:rPr lang="en-US" altLang="zh-TW" dirty="0"/>
              <a:t>: there exist tropical cyclones in the North-Western Pacific.</a:t>
            </a:r>
          </a:p>
          <a:p>
            <a:pPr lvl="1"/>
            <a:r>
              <a:rPr lang="en-US" altLang="zh-TW" b="1" dirty="0"/>
              <a:t>FT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exist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front</a:t>
            </a:r>
            <a:r>
              <a:rPr lang="zh-TW" altLang="en-US" dirty="0"/>
              <a:t> </a:t>
            </a:r>
            <a:r>
              <a:rPr lang="en-US" altLang="zh-TW" dirty="0"/>
              <a:t>over</a:t>
            </a:r>
            <a:r>
              <a:rPr lang="zh-TW" altLang="en-US" dirty="0"/>
              <a:t> </a:t>
            </a:r>
            <a:r>
              <a:rPr lang="en-US" altLang="zh-TW" dirty="0"/>
              <a:t>Taiwan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 </a:t>
            </a:r>
            <a:r>
              <a:rPr lang="en-US" altLang="zh-TW" dirty="0"/>
              <a:t>issued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CWB.</a:t>
            </a:r>
          </a:p>
          <a:p>
            <a:pPr lvl="1"/>
            <a:r>
              <a:rPr lang="en-US" altLang="zh-TW" b="1" dirty="0"/>
              <a:t>NE</a:t>
            </a:r>
            <a:r>
              <a:rPr lang="en-US" altLang="zh-TW" dirty="0"/>
              <a:t>: defined by the wind profile of </a:t>
            </a:r>
            <a:r>
              <a:rPr lang="en-US" altLang="zh-TW" dirty="0" err="1"/>
              <a:t>Pengjiayu</a:t>
            </a:r>
            <a:r>
              <a:rPr lang="en-US" altLang="zh-TW" dirty="0"/>
              <a:t> Weather Station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彭佳嶼測站</a:t>
            </a:r>
            <a:r>
              <a:rPr lang="en-US" altLang="zh-TW" dirty="0"/>
              <a:t>): daily mean wind speed &gt;=4m/s, and wind direction within (15, 75) degree.</a:t>
            </a:r>
          </a:p>
          <a:p>
            <a:pPr lvl="1"/>
            <a:r>
              <a:rPr lang="en-US" altLang="zh-TW" b="1" dirty="0"/>
              <a:t>SWF</a:t>
            </a:r>
            <a:r>
              <a:rPr lang="en-US" altLang="zh-TW" dirty="0"/>
              <a:t>: define by CFSR 850hPa reanalysis: within the red rectangle, u&gt;0 and v&gt;0, and average wind-speed &gt;=3m/s (or 30% of grids with wind-speed &gt;=6m/s)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E034E-034E-47A7-B7C3-234945C301B8}"/>
              </a:ext>
            </a:extLst>
          </p:cNvPr>
          <p:cNvSpPr txBox="1"/>
          <p:nvPr/>
        </p:nvSpPr>
        <p:spPr>
          <a:xfrm>
            <a:off x="8694281" y="2504520"/>
            <a:ext cx="3215919" cy="34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6393D"/>
                </a:solidFill>
                <a:effectLst/>
                <a:latin typeface="Arimo"/>
              </a:rPr>
              <a:t>16°𝐍 to 22.5°N &amp;𝟏𝟎𝟎°𝐄 to 𝟏𝟐𝟎°𝐄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229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1099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Arimo</vt:lpstr>
      <vt:lpstr>微軟正黑體</vt:lpstr>
      <vt:lpstr>Arial</vt:lpstr>
      <vt:lpstr>Calibri</vt:lpstr>
      <vt:lpstr>Calibri Light</vt:lpstr>
      <vt:lpstr>Office Theme</vt:lpstr>
      <vt:lpstr>Learning the Representations of  Satellite Images</vt:lpstr>
      <vt:lpstr>Outline</vt:lpstr>
      <vt:lpstr>What is Representation Learning?</vt:lpstr>
      <vt:lpstr>A Short Review of Representation Learning</vt:lpstr>
      <vt:lpstr>Toward automatic discovery representations</vt:lpstr>
      <vt:lpstr>Here Come the Deep Neural Networks</vt:lpstr>
      <vt:lpstr>Evaluation of Learned Representations</vt:lpstr>
      <vt:lpstr>Datasets</vt:lpstr>
      <vt:lpstr>Define Weather Events</vt:lpstr>
      <vt:lpstr>Experiment Design</vt:lpstr>
      <vt:lpstr>Transfer Learning and Pre-trained Models</vt:lpstr>
      <vt:lpstr>Transferring the Learned Knowledge</vt:lpstr>
      <vt:lpstr>Why do we need pretrained models?</vt:lpstr>
      <vt:lpstr>Experiment Flow</vt:lpstr>
      <vt:lpstr>Experimental Results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 Representations of  Satellite Images</dc:title>
  <dc:creator>Ting-Shuo Yo</dc:creator>
  <cp:lastModifiedBy>Ting-Shuo Yo</cp:lastModifiedBy>
  <cp:revision>40</cp:revision>
  <dcterms:created xsi:type="dcterms:W3CDTF">2021-07-16T01:53:19Z</dcterms:created>
  <dcterms:modified xsi:type="dcterms:W3CDTF">2021-07-19T08:50:53Z</dcterms:modified>
</cp:coreProperties>
</file>