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83" r:id="rId2"/>
    <p:sldId id="381" r:id="rId3"/>
    <p:sldId id="382" r:id="rId4"/>
    <p:sldId id="380" r:id="rId5"/>
    <p:sldId id="257" r:id="rId6"/>
    <p:sldId id="384" r:id="rId7"/>
    <p:sldId id="256" r:id="rId8"/>
    <p:sldId id="385" r:id="rId9"/>
    <p:sldId id="387" r:id="rId10"/>
    <p:sldId id="3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DBA78-22E2-42EA-93E5-3EA9C50A194D}" type="datetimeFigureOut">
              <a:rPr lang="en-US" smtClean="0"/>
              <a:t>12/26/2019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9B125-8575-4E19-891B-49B350576138}" type="slidenum">
              <a:rPr lang="en-US" smtClean="0"/>
              <a:t>‹#›</a:t>
            </a:fld>
            <a:endParaRPr lang="en-US"/>
          </a:p>
        </p:txBody>
      </p:sp>
    </p:spTree>
    <p:extLst>
      <p:ext uri="{BB962C8B-B14F-4D97-AF65-F5344CB8AC3E}">
        <p14:creationId xmlns:p14="http://schemas.microsoft.com/office/powerpoint/2010/main" val="76630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6B3FF8F-94CE-4335-9570-BEA301AF9BDC}" type="slidenum">
              <a:rPr lang="zh-TW" altLang="en-US" smtClean="0"/>
              <a:t>4</a:t>
            </a:fld>
            <a:endParaRPr lang="zh-TW" altLang="en-US"/>
          </a:p>
        </p:txBody>
      </p:sp>
    </p:spTree>
    <p:extLst>
      <p:ext uri="{BB962C8B-B14F-4D97-AF65-F5344CB8AC3E}">
        <p14:creationId xmlns:p14="http://schemas.microsoft.com/office/powerpoint/2010/main" val="129142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C41F-5CBF-4950-B6FA-15F850EA2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26B12-D130-4989-97E7-7E5EB19F8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30377B-298B-4BEC-B35C-B22E15C995E6}"/>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5" name="Footer Placeholder 4">
            <a:extLst>
              <a:ext uri="{FF2B5EF4-FFF2-40B4-BE49-F238E27FC236}">
                <a16:creationId xmlns:a16="http://schemas.microsoft.com/office/drawing/2014/main" id="{82068F05-CA66-4F59-BF1F-F860EDC8B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30A33-8792-47CB-AECA-4A4CE4B83570}"/>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14333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2B94-DBF2-4C45-AD80-AC775ACDA3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9ADB3F-A683-4465-BF60-F0C8080CF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BAF09-B2E9-4D4E-B75D-32228238C046}"/>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5" name="Footer Placeholder 4">
            <a:extLst>
              <a:ext uri="{FF2B5EF4-FFF2-40B4-BE49-F238E27FC236}">
                <a16:creationId xmlns:a16="http://schemas.microsoft.com/office/drawing/2014/main" id="{35BF4DC3-AF98-4E5E-B42A-AC926087F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0E4BA-E1E2-4EA4-BB64-FF415AEFC23C}"/>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273637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18B185-A647-4C02-B241-B395C73687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E5C3E-0A8C-46BD-A069-227D6C008F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41BAB-9A16-440A-9F3F-94A3927BB6A4}"/>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5" name="Footer Placeholder 4">
            <a:extLst>
              <a:ext uri="{FF2B5EF4-FFF2-40B4-BE49-F238E27FC236}">
                <a16:creationId xmlns:a16="http://schemas.microsoft.com/office/drawing/2014/main" id="{9381164D-34A3-4863-A64E-EDCA05BBD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8D81B-29C5-4763-9118-6C053D0472AF}"/>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43174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B65B-EC38-4E3B-BA35-DD297E2FF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F846F5-D2B8-4846-9888-C27D43C66C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C8459-24B7-4ED6-9CB9-24ED92D8B0A3}"/>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5" name="Footer Placeholder 4">
            <a:extLst>
              <a:ext uri="{FF2B5EF4-FFF2-40B4-BE49-F238E27FC236}">
                <a16:creationId xmlns:a16="http://schemas.microsoft.com/office/drawing/2014/main" id="{B6B30D44-C6E2-42DE-A590-E5616D6C1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752E2-0537-4D77-B9A1-D434AA10C246}"/>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118905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0FDB-43F8-4747-B99D-6042E915D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CED438-E0FC-44FD-BCB1-2B2A4D193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BF0FB3-4DC3-4B34-9086-BB6487633720}"/>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5" name="Footer Placeholder 4">
            <a:extLst>
              <a:ext uri="{FF2B5EF4-FFF2-40B4-BE49-F238E27FC236}">
                <a16:creationId xmlns:a16="http://schemas.microsoft.com/office/drawing/2014/main" id="{4B189E77-27F6-48AA-8E42-A2EC82539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8E74C-3C80-4496-A536-30927415E4D2}"/>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228714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A3BA-067C-4CBF-97E9-B4F695D5D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A34AB-EF2F-4137-B2B5-131B4FC3EF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1B41C6-002B-4D08-8182-49601498D1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0F8673-8331-4295-BD01-654243713386}"/>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6" name="Footer Placeholder 5">
            <a:extLst>
              <a:ext uri="{FF2B5EF4-FFF2-40B4-BE49-F238E27FC236}">
                <a16:creationId xmlns:a16="http://schemas.microsoft.com/office/drawing/2014/main" id="{DF277CC5-7A10-4C37-9FD7-0CDEF9A3E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8642C-6E06-436B-815C-8957D2B22CF2}"/>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428104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A367-05E1-433B-80D6-564157550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E60844-E8EA-426A-8FE8-C1F282A116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455E6-AE18-4789-BF29-3602E5E97F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E24603-285C-4956-B751-FDBCCD8856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8E2ED4-D505-4CF2-B04E-3B7638C16C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364C7E-2FEB-4A8C-9AC6-030B807F7345}"/>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8" name="Footer Placeholder 7">
            <a:extLst>
              <a:ext uri="{FF2B5EF4-FFF2-40B4-BE49-F238E27FC236}">
                <a16:creationId xmlns:a16="http://schemas.microsoft.com/office/drawing/2014/main" id="{7E7A785A-D348-4BDB-B263-BCD4B6733E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47DD8-F131-4F86-BFD2-481357871EE5}"/>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288226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FD6F-9C67-4354-8304-28390FD46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777B1-9DC5-4885-9CC8-935EE556352F}"/>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4" name="Footer Placeholder 3">
            <a:extLst>
              <a:ext uri="{FF2B5EF4-FFF2-40B4-BE49-F238E27FC236}">
                <a16:creationId xmlns:a16="http://schemas.microsoft.com/office/drawing/2014/main" id="{0F8A1AD5-0D7F-4EDC-B926-F6D5050D9A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D2AF05-25CE-4CC6-ABCF-C0A6D4723C9D}"/>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418004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56D38-DB78-4FF6-8FC3-F720649DE2D4}"/>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3" name="Footer Placeholder 2">
            <a:extLst>
              <a:ext uri="{FF2B5EF4-FFF2-40B4-BE49-F238E27FC236}">
                <a16:creationId xmlns:a16="http://schemas.microsoft.com/office/drawing/2014/main" id="{2F82BDB7-312F-49EC-AE07-03BF5D4712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741347-E561-471B-9916-10E217404C38}"/>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310948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E9A0-9D6B-49F2-BA15-DD71F2064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AB61E3-535C-4A45-88CE-635676F0E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21C652-F3D4-4B0E-A097-7F56B3FB8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5F36D-74AC-4543-947A-D6AAE574B24B}"/>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6" name="Footer Placeholder 5">
            <a:extLst>
              <a:ext uri="{FF2B5EF4-FFF2-40B4-BE49-F238E27FC236}">
                <a16:creationId xmlns:a16="http://schemas.microsoft.com/office/drawing/2014/main" id="{FD78F7E3-4C9F-4F09-B8E3-179DD2D5D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DBB1D-7D7A-446A-804F-CF1AFB1C804C}"/>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240415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CC11-4A00-4AC1-ACED-3ECC3AC09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BE89D-6FAC-4BE8-8678-6FD59700A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A174F-9639-4C59-B55D-709496718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0DB61-C387-4BE2-9240-3863F4722670}"/>
              </a:ext>
            </a:extLst>
          </p:cNvPr>
          <p:cNvSpPr>
            <a:spLocks noGrp="1"/>
          </p:cNvSpPr>
          <p:nvPr>
            <p:ph type="dt" sz="half" idx="10"/>
          </p:nvPr>
        </p:nvSpPr>
        <p:spPr/>
        <p:txBody>
          <a:bodyPr/>
          <a:lstStyle/>
          <a:p>
            <a:fld id="{272F8538-48A9-47C0-8366-F17E1049FAB3}" type="datetimeFigureOut">
              <a:rPr lang="en-US" smtClean="0"/>
              <a:t>12/26/2019</a:t>
            </a:fld>
            <a:endParaRPr lang="en-US"/>
          </a:p>
        </p:txBody>
      </p:sp>
      <p:sp>
        <p:nvSpPr>
          <p:cNvPr id="6" name="Footer Placeholder 5">
            <a:extLst>
              <a:ext uri="{FF2B5EF4-FFF2-40B4-BE49-F238E27FC236}">
                <a16:creationId xmlns:a16="http://schemas.microsoft.com/office/drawing/2014/main" id="{1926C506-CD5C-43F7-A271-23C425823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A6BF7-7F68-4F16-8A47-1B360C9925DF}"/>
              </a:ext>
            </a:extLst>
          </p:cNvPr>
          <p:cNvSpPr>
            <a:spLocks noGrp="1"/>
          </p:cNvSpPr>
          <p:nvPr>
            <p:ph type="sldNum" sz="quarter" idx="12"/>
          </p:nvPr>
        </p:nvSpPr>
        <p:spPr/>
        <p:txBody>
          <a:bodyPr/>
          <a:lstStyle/>
          <a:p>
            <a:fld id="{DDE2647B-18C6-4290-A688-D524DDB099E5}" type="slidenum">
              <a:rPr lang="en-US" smtClean="0"/>
              <a:t>‹#›</a:t>
            </a:fld>
            <a:endParaRPr lang="en-US"/>
          </a:p>
        </p:txBody>
      </p:sp>
    </p:spTree>
    <p:extLst>
      <p:ext uri="{BB962C8B-B14F-4D97-AF65-F5344CB8AC3E}">
        <p14:creationId xmlns:p14="http://schemas.microsoft.com/office/powerpoint/2010/main" val="205053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0A4DB-B884-4C62-9D8E-A286DF5CA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07601F-8A63-4109-ADA0-940F3C7BB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FB4E0-0132-4794-97FB-D52808872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F8538-48A9-47C0-8366-F17E1049FAB3}" type="datetimeFigureOut">
              <a:rPr lang="en-US" smtClean="0"/>
              <a:t>12/26/2019</a:t>
            </a:fld>
            <a:endParaRPr lang="en-US"/>
          </a:p>
        </p:txBody>
      </p:sp>
      <p:sp>
        <p:nvSpPr>
          <p:cNvPr id="5" name="Footer Placeholder 4">
            <a:extLst>
              <a:ext uri="{FF2B5EF4-FFF2-40B4-BE49-F238E27FC236}">
                <a16:creationId xmlns:a16="http://schemas.microsoft.com/office/drawing/2014/main" id="{069DB299-9CDE-4923-88A4-AFAB88AE26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B53335-3EB3-46C1-99A4-A08E6B296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2647B-18C6-4290-A688-D524DDB099E5}" type="slidenum">
              <a:rPr lang="en-US" smtClean="0"/>
              <a:t>‹#›</a:t>
            </a:fld>
            <a:endParaRPr lang="en-US"/>
          </a:p>
        </p:txBody>
      </p:sp>
    </p:spTree>
    <p:extLst>
      <p:ext uri="{BB962C8B-B14F-4D97-AF65-F5344CB8AC3E}">
        <p14:creationId xmlns:p14="http://schemas.microsoft.com/office/powerpoint/2010/main" val="2518256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B5B5361-28D9-498E-ADFD-D0BF5D53973D}"/>
              </a:ext>
            </a:extLst>
          </p:cNvPr>
          <p:cNvGrpSpPr/>
          <p:nvPr/>
        </p:nvGrpSpPr>
        <p:grpSpPr>
          <a:xfrm>
            <a:off x="354337" y="1472148"/>
            <a:ext cx="11483326" cy="2458242"/>
            <a:chOff x="927710" y="11106004"/>
            <a:chExt cx="11483326" cy="2458242"/>
          </a:xfrm>
        </p:grpSpPr>
        <p:grpSp>
          <p:nvGrpSpPr>
            <p:cNvPr id="3" name="Group 2">
              <a:extLst>
                <a:ext uri="{FF2B5EF4-FFF2-40B4-BE49-F238E27FC236}">
                  <a16:creationId xmlns:a16="http://schemas.microsoft.com/office/drawing/2014/main" id="{99BEF822-EA62-45BD-9350-0F98B0E4E260}"/>
                </a:ext>
              </a:extLst>
            </p:cNvPr>
            <p:cNvGrpSpPr/>
            <p:nvPr/>
          </p:nvGrpSpPr>
          <p:grpSpPr>
            <a:xfrm>
              <a:off x="927710" y="11106004"/>
              <a:ext cx="11274855" cy="1931702"/>
              <a:chOff x="927710" y="10877404"/>
              <a:chExt cx="11274855" cy="1931702"/>
            </a:xfrm>
          </p:grpSpPr>
          <p:pic>
            <p:nvPicPr>
              <p:cNvPr id="5" name="Picture 4">
                <a:extLst>
                  <a:ext uri="{FF2B5EF4-FFF2-40B4-BE49-F238E27FC236}">
                    <a16:creationId xmlns:a16="http://schemas.microsoft.com/office/drawing/2014/main" id="{1A6ACB9C-74BF-4A50-B0EB-D59B442093D2}"/>
                  </a:ext>
                </a:extLst>
              </p:cNvPr>
              <p:cNvPicPr>
                <a:picLocks noChangeAspect="1"/>
              </p:cNvPicPr>
              <p:nvPr/>
            </p:nvPicPr>
            <p:blipFill>
              <a:blip r:embed="rId2"/>
              <a:stretch>
                <a:fillRect/>
              </a:stretch>
            </p:blipFill>
            <p:spPr>
              <a:xfrm>
                <a:off x="927710" y="10877404"/>
                <a:ext cx="5539550" cy="1931702"/>
              </a:xfrm>
              <a:prstGeom prst="rect">
                <a:avLst/>
              </a:prstGeom>
            </p:spPr>
          </p:pic>
          <p:pic>
            <p:nvPicPr>
              <p:cNvPr id="6" name="Picture 5">
                <a:extLst>
                  <a:ext uri="{FF2B5EF4-FFF2-40B4-BE49-F238E27FC236}">
                    <a16:creationId xmlns:a16="http://schemas.microsoft.com/office/drawing/2014/main" id="{55D5616D-5386-488B-8001-41CB68BEBAF7}"/>
                  </a:ext>
                </a:extLst>
              </p:cNvPr>
              <p:cNvPicPr>
                <a:picLocks noChangeAspect="1"/>
              </p:cNvPicPr>
              <p:nvPr/>
            </p:nvPicPr>
            <p:blipFill>
              <a:blip r:embed="rId3"/>
              <a:stretch>
                <a:fillRect/>
              </a:stretch>
            </p:blipFill>
            <p:spPr>
              <a:xfrm>
                <a:off x="6578998" y="10877404"/>
                <a:ext cx="5623567" cy="1931702"/>
              </a:xfrm>
              <a:prstGeom prst="rect">
                <a:avLst/>
              </a:prstGeom>
            </p:spPr>
          </p:pic>
        </p:grpSp>
        <p:sp>
          <p:nvSpPr>
            <p:cNvPr id="4" name="矩形 3">
              <a:extLst>
                <a:ext uri="{FF2B5EF4-FFF2-40B4-BE49-F238E27FC236}">
                  <a16:creationId xmlns:a16="http://schemas.microsoft.com/office/drawing/2014/main" id="{C09D219F-A957-4CA2-B32C-D89F5EFB93A3}"/>
                </a:ext>
              </a:extLst>
            </p:cNvPr>
            <p:cNvSpPr/>
            <p:nvPr/>
          </p:nvSpPr>
          <p:spPr>
            <a:xfrm>
              <a:off x="1062719" y="13194914"/>
              <a:ext cx="11348317" cy="369332"/>
            </a:xfrm>
            <a:prstGeom prst="rect">
              <a:avLst/>
            </a:prstGeom>
          </p:spPr>
          <p:txBody>
            <a:bodyPr wrap="square">
              <a:spAutoFit/>
            </a:bodyPr>
            <a:lstStyle/>
            <a:p>
              <a:r>
                <a:rPr lang="en-US" altLang="zh-TW" dirty="0"/>
                <a:t>Fig. 1</a:t>
              </a:r>
              <a:r>
                <a:rPr lang="en-US" dirty="0"/>
                <a:t>. A conceptual illustration of point-to-point and volume-to-point quantitative precipitation estimation.</a:t>
              </a:r>
              <a:endParaRPr lang="zh-TW" altLang="en-US" dirty="0"/>
            </a:p>
          </p:txBody>
        </p:sp>
      </p:grpSp>
    </p:spTree>
    <p:extLst>
      <p:ext uri="{BB962C8B-B14F-4D97-AF65-F5344CB8AC3E}">
        <p14:creationId xmlns:p14="http://schemas.microsoft.com/office/powerpoint/2010/main" val="281827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B338FB6B-C2A2-4339-BB96-B7F3B49B9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29" y="577167"/>
            <a:ext cx="2686050" cy="2647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A7E2CC-F69B-47EC-8FD9-9AECFF1895E8}"/>
              </a:ext>
            </a:extLst>
          </p:cNvPr>
          <p:cNvSpPr/>
          <p:nvPr/>
        </p:nvSpPr>
        <p:spPr>
          <a:xfrm>
            <a:off x="3048000" y="2967335"/>
            <a:ext cx="6096000" cy="923330"/>
          </a:xfrm>
          <a:prstGeom prst="rect">
            <a:avLst/>
          </a:prstGeom>
        </p:spPr>
        <p:txBody>
          <a:bodyPr>
            <a:spAutoFit/>
          </a:bodyPr>
          <a:lstStyle/>
          <a:p>
            <a:pPr>
              <a:spcAft>
                <a:spcPts val="0"/>
              </a:spcAft>
            </a:pPr>
            <a:r>
              <a:rPr lang="en-US" dirty="0">
                <a:latin typeface="Calibri" panose="020F0502020204030204" pitchFamily="34" charset="0"/>
                <a:ea typeface="新細明體" panose="02020500000000000000" pitchFamily="18" charset="-120"/>
                <a:cs typeface="Times New Roman" panose="02020603050405020304" pitchFamily="18" charset="0"/>
              </a:rPr>
              <a:t>Fig 10. shows the receiver operating characteristics of two QPE schemes (blue for the operational scheme and orange for the proposed method).</a:t>
            </a:r>
          </a:p>
        </p:txBody>
      </p:sp>
    </p:spTree>
    <p:extLst>
      <p:ext uri="{BB962C8B-B14F-4D97-AF65-F5344CB8AC3E}">
        <p14:creationId xmlns:p14="http://schemas.microsoft.com/office/powerpoint/2010/main" val="352226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3BCFEE6-FEB3-494B-8801-8DC1B3FCAFBB}"/>
              </a:ext>
            </a:extLst>
          </p:cNvPr>
          <p:cNvGrpSpPr/>
          <p:nvPr/>
        </p:nvGrpSpPr>
        <p:grpSpPr>
          <a:xfrm>
            <a:off x="2981951" y="588502"/>
            <a:ext cx="4942848" cy="4853682"/>
            <a:chOff x="8148165" y="14612855"/>
            <a:chExt cx="4128933" cy="3758790"/>
          </a:xfrm>
        </p:grpSpPr>
        <p:pic>
          <p:nvPicPr>
            <p:cNvPr id="6" name="Picture 2">
              <a:extLst>
                <a:ext uri="{FF2B5EF4-FFF2-40B4-BE49-F238E27FC236}">
                  <a16:creationId xmlns:a16="http://schemas.microsoft.com/office/drawing/2014/main" id="{8D7044E6-49D8-42C2-AA24-F8CD66EF8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8165" y="14612855"/>
              <a:ext cx="4092899" cy="299937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3">
              <a:extLst>
                <a:ext uri="{FF2B5EF4-FFF2-40B4-BE49-F238E27FC236}">
                  <a16:creationId xmlns:a16="http://schemas.microsoft.com/office/drawing/2014/main" id="{F37242BD-815B-47F7-A5E8-AE5841DBEFB7}"/>
                </a:ext>
              </a:extLst>
            </p:cNvPr>
            <p:cNvSpPr/>
            <p:nvPr/>
          </p:nvSpPr>
          <p:spPr>
            <a:xfrm>
              <a:off x="8148165" y="17871113"/>
              <a:ext cx="4128933" cy="500532"/>
            </a:xfrm>
            <a:prstGeom prst="rect">
              <a:avLst/>
            </a:prstGeom>
          </p:spPr>
          <p:txBody>
            <a:bodyPr wrap="square">
              <a:spAutoFit/>
            </a:bodyPr>
            <a:lstStyle/>
            <a:p>
              <a:pPr marL="533400" indent="-533400"/>
              <a:r>
                <a:rPr lang="en-US" altLang="zh-TW" dirty="0"/>
                <a:t>Fig. 2 The QPESUMS Mosaic data of </a:t>
              </a:r>
              <a:r>
                <a:rPr lang="zh-TW" altLang="en-US" dirty="0"/>
                <a:t>2014</a:t>
              </a:r>
              <a:r>
                <a:rPr lang="en-US" altLang="zh-TW" dirty="0"/>
                <a:t>-</a:t>
              </a:r>
              <a:r>
                <a:rPr lang="zh-TW" altLang="en-US" dirty="0"/>
                <a:t>06</a:t>
              </a:r>
              <a:r>
                <a:rPr lang="en-US" altLang="zh-TW" dirty="0"/>
                <a:t>-</a:t>
              </a:r>
              <a:r>
                <a:rPr lang="zh-TW" altLang="en-US" dirty="0"/>
                <a:t>14 1</a:t>
              </a:r>
              <a:r>
                <a:rPr lang="en-US" altLang="zh-TW" dirty="0"/>
                <a:t>1:10 ~ 12:00. (Typhoon </a:t>
              </a:r>
              <a:r>
                <a:rPr lang="en-US" altLang="zh-TW" dirty="0">
                  <a:solidFill>
                    <a:srgbClr val="000000"/>
                  </a:solidFill>
                  <a:latin typeface="Lucida Grande"/>
                </a:rPr>
                <a:t>HAGIBI.</a:t>
              </a:r>
              <a:r>
                <a:rPr lang="en-US" altLang="zh-TW" dirty="0"/>
                <a:t>)</a:t>
              </a:r>
              <a:endParaRPr lang="zh-TW" altLang="en-US" dirty="0"/>
            </a:p>
          </p:txBody>
        </p:sp>
      </p:grpSp>
    </p:spTree>
    <p:extLst>
      <p:ext uri="{BB962C8B-B14F-4D97-AF65-F5344CB8AC3E}">
        <p14:creationId xmlns:p14="http://schemas.microsoft.com/office/powerpoint/2010/main" val="128408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682AE8-5E40-43E0-B077-6494DDEDE893}"/>
              </a:ext>
            </a:extLst>
          </p:cNvPr>
          <p:cNvGrpSpPr/>
          <p:nvPr/>
        </p:nvGrpSpPr>
        <p:grpSpPr>
          <a:xfrm>
            <a:off x="380450" y="1641335"/>
            <a:ext cx="11431099" cy="2860934"/>
            <a:chOff x="845999" y="18970989"/>
            <a:chExt cx="11431099" cy="2860934"/>
          </a:xfrm>
        </p:grpSpPr>
        <p:pic>
          <p:nvPicPr>
            <p:cNvPr id="5" name="Picture 6">
              <a:extLst>
                <a:ext uri="{FF2B5EF4-FFF2-40B4-BE49-F238E27FC236}">
                  <a16:creationId xmlns:a16="http://schemas.microsoft.com/office/drawing/2014/main" id="{74C7D7A3-CEFA-4111-B138-8DD94C486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000" y="18998810"/>
              <a:ext cx="2465849" cy="20936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06E69822-DC44-48AE-84A0-84DAC6424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109" y="18970989"/>
              <a:ext cx="8912989" cy="218150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3">
              <a:extLst>
                <a:ext uri="{FF2B5EF4-FFF2-40B4-BE49-F238E27FC236}">
                  <a16:creationId xmlns:a16="http://schemas.microsoft.com/office/drawing/2014/main" id="{DEE2DCD6-6B09-4B92-8E45-371C4CF21670}"/>
                </a:ext>
              </a:extLst>
            </p:cNvPr>
            <p:cNvSpPr/>
            <p:nvPr/>
          </p:nvSpPr>
          <p:spPr>
            <a:xfrm>
              <a:off x="845999" y="21185592"/>
              <a:ext cx="11431099" cy="646331"/>
            </a:xfrm>
            <a:prstGeom prst="rect">
              <a:avLst/>
            </a:prstGeom>
          </p:spPr>
          <p:txBody>
            <a:bodyPr wrap="square">
              <a:spAutoFit/>
            </a:bodyPr>
            <a:lstStyle/>
            <a:p>
              <a:pPr marL="457200" indent="-457200"/>
              <a:r>
                <a:rPr lang="en-US" altLang="zh-TW" sz="1600" dirty="0"/>
                <a:t>Fig. 3 (a) The locations of  </a:t>
              </a:r>
              <a:r>
                <a:rPr lang="en-US" dirty="0"/>
                <a:t>45 CWB weather stations over Taipei area; (b) The time series of maximal precipitation of the 45 stations during 2013-01-01-00:00 ~ 2016-12-31-23:00 (LST). </a:t>
              </a:r>
              <a:endParaRPr lang="zh-TW" altLang="en-US" sz="1600" dirty="0"/>
            </a:p>
          </p:txBody>
        </p:sp>
        <p:sp>
          <p:nvSpPr>
            <p:cNvPr id="8" name="Rectangle 7">
              <a:extLst>
                <a:ext uri="{FF2B5EF4-FFF2-40B4-BE49-F238E27FC236}">
                  <a16:creationId xmlns:a16="http://schemas.microsoft.com/office/drawing/2014/main" id="{3D307372-4BFB-45C6-AC6C-B5128A983F61}"/>
                </a:ext>
              </a:extLst>
            </p:cNvPr>
            <p:cNvSpPr/>
            <p:nvPr/>
          </p:nvSpPr>
          <p:spPr>
            <a:xfrm>
              <a:off x="912536" y="19128197"/>
              <a:ext cx="436338" cy="369332"/>
            </a:xfrm>
            <a:prstGeom prst="rect">
              <a:avLst/>
            </a:prstGeom>
          </p:spPr>
          <p:txBody>
            <a:bodyPr wrap="none">
              <a:spAutoFit/>
            </a:bodyPr>
            <a:lstStyle/>
            <a:p>
              <a:r>
                <a:rPr lang="en-US" altLang="zh-TW" dirty="0">
                  <a:solidFill>
                    <a:schemeClr val="bg1"/>
                  </a:solidFill>
                </a:rPr>
                <a:t>(a)</a:t>
              </a:r>
              <a:endParaRPr lang="en-US" dirty="0">
                <a:solidFill>
                  <a:schemeClr val="bg1"/>
                </a:solidFill>
              </a:endParaRPr>
            </a:p>
          </p:txBody>
        </p:sp>
        <p:sp>
          <p:nvSpPr>
            <p:cNvPr id="9" name="Rectangle 8">
              <a:extLst>
                <a:ext uri="{FF2B5EF4-FFF2-40B4-BE49-F238E27FC236}">
                  <a16:creationId xmlns:a16="http://schemas.microsoft.com/office/drawing/2014/main" id="{487437BD-7DBC-47B0-B71C-0E02A07EE080}"/>
                </a:ext>
              </a:extLst>
            </p:cNvPr>
            <p:cNvSpPr/>
            <p:nvPr/>
          </p:nvSpPr>
          <p:spPr>
            <a:xfrm>
              <a:off x="3801785" y="19128197"/>
              <a:ext cx="447558" cy="369332"/>
            </a:xfrm>
            <a:prstGeom prst="rect">
              <a:avLst/>
            </a:prstGeom>
          </p:spPr>
          <p:txBody>
            <a:bodyPr wrap="none">
              <a:spAutoFit/>
            </a:bodyPr>
            <a:lstStyle/>
            <a:p>
              <a:r>
                <a:rPr lang="en-US" dirty="0"/>
                <a:t>(b)</a:t>
              </a:r>
            </a:p>
          </p:txBody>
        </p:sp>
      </p:grpSp>
    </p:spTree>
    <p:extLst>
      <p:ext uri="{BB962C8B-B14F-4D97-AF65-F5344CB8AC3E}">
        <p14:creationId xmlns:p14="http://schemas.microsoft.com/office/powerpoint/2010/main" val="206794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單箭頭接點 59">
            <a:extLst>
              <a:ext uri="{FF2B5EF4-FFF2-40B4-BE49-F238E27FC236}">
                <a16:creationId xmlns:a16="http://schemas.microsoft.com/office/drawing/2014/main" id="{7B98D88B-FFF2-4A2D-85D1-D211DF5E910F}"/>
              </a:ext>
            </a:extLst>
          </p:cNvPr>
          <p:cNvCxnSpPr>
            <a:cxnSpLocks/>
          </p:cNvCxnSpPr>
          <p:nvPr/>
        </p:nvCxnSpPr>
        <p:spPr>
          <a:xfrm flipV="1">
            <a:off x="3151273" y="2183885"/>
            <a:ext cx="731346" cy="442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AE6C11DF-1084-4832-BC50-691A8D359A78}"/>
              </a:ext>
            </a:extLst>
          </p:cNvPr>
          <p:cNvCxnSpPr>
            <a:cxnSpLocks/>
          </p:cNvCxnSpPr>
          <p:nvPr/>
        </p:nvCxnSpPr>
        <p:spPr>
          <a:xfrm flipV="1">
            <a:off x="3253181" y="2402589"/>
            <a:ext cx="765456" cy="1546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1BD4062B-3897-4416-803A-16772D18EF15}"/>
              </a:ext>
            </a:extLst>
          </p:cNvPr>
          <p:cNvCxnSpPr>
            <a:cxnSpLocks/>
          </p:cNvCxnSpPr>
          <p:nvPr/>
        </p:nvCxnSpPr>
        <p:spPr>
          <a:xfrm>
            <a:off x="3111646" y="2557257"/>
            <a:ext cx="978033" cy="161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32120E26-5280-4DD3-8444-D36C56D9B3C3}"/>
              </a:ext>
            </a:extLst>
          </p:cNvPr>
          <p:cNvCxnSpPr>
            <a:cxnSpLocks/>
          </p:cNvCxnSpPr>
          <p:nvPr/>
        </p:nvCxnSpPr>
        <p:spPr>
          <a:xfrm flipV="1">
            <a:off x="3079637" y="1834822"/>
            <a:ext cx="636239" cy="803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BB77EA10-C831-524C-A1FA-79E6188735A3}"/>
              </a:ext>
            </a:extLst>
          </p:cNvPr>
          <p:cNvSpPr txBox="1"/>
          <p:nvPr/>
        </p:nvSpPr>
        <p:spPr>
          <a:xfrm>
            <a:off x="355878" y="4513891"/>
            <a:ext cx="5929933"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zh-TW" sz="2000" b="1" dirty="0">
                <a:latin typeface="Arial" panose="020B0604020202020204" pitchFamily="34" charset="0"/>
                <a:cs typeface="Arial" panose="020B0604020202020204" pitchFamily="34" charset="0"/>
              </a:rPr>
              <a:t>X: Features of </a:t>
            </a:r>
            <a:r>
              <a:rPr kumimoji="1" lang="en-US" altLang="zh-TW" sz="2000" b="1" dirty="0">
                <a:solidFill>
                  <a:srgbClr val="FF0000"/>
                </a:solidFill>
                <a:latin typeface="Arial" panose="020B0604020202020204" pitchFamily="34" charset="0"/>
                <a:cs typeface="Arial" panose="020B0604020202020204" pitchFamily="34" charset="0"/>
              </a:rPr>
              <a:t>radar reflectivity </a:t>
            </a:r>
            <a:r>
              <a:rPr kumimoji="1" lang="en-US" altLang="zh-TW" sz="2000" b="1" dirty="0">
                <a:latin typeface="Arial" panose="020B0604020202020204" pitchFamily="34" charset="0"/>
                <a:cs typeface="Arial" panose="020B0604020202020204" pitchFamily="34" charset="0"/>
              </a:rPr>
              <a:t>every 60 mins</a:t>
            </a:r>
            <a:endParaRPr kumimoji="1" lang="zh-TW" altLang="en-US" sz="2000" b="1" dirty="0">
              <a:latin typeface="Arial" panose="020B0604020202020204" pitchFamily="34" charset="0"/>
              <a:cs typeface="Arial" panose="020B0604020202020204" pitchFamily="34" charset="0"/>
            </a:endParaRPr>
          </a:p>
        </p:txBody>
      </p:sp>
      <p:sp>
        <p:nvSpPr>
          <p:cNvPr id="16" name="文字方塊 15">
            <a:extLst>
              <a:ext uri="{FF2B5EF4-FFF2-40B4-BE49-F238E27FC236}">
                <a16:creationId xmlns:a16="http://schemas.microsoft.com/office/drawing/2014/main" id="{64025BBA-C35D-E547-8C31-7519A24813F0}"/>
              </a:ext>
            </a:extLst>
          </p:cNvPr>
          <p:cNvSpPr txBox="1"/>
          <p:nvPr/>
        </p:nvSpPr>
        <p:spPr>
          <a:xfrm>
            <a:off x="7967721" y="4513891"/>
            <a:ext cx="3651807"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TW" sz="2000" b="1" dirty="0">
                <a:latin typeface="Arial" panose="020B0604020202020204" pitchFamily="34" charset="0"/>
                <a:cs typeface="Arial" panose="020B0604020202020204" pitchFamily="34" charset="0"/>
              </a:rPr>
              <a:t>Y: 1hr </a:t>
            </a:r>
            <a:r>
              <a:rPr kumimoji="1" lang="en-US" altLang="zh-TW" sz="2000" b="1" dirty="0">
                <a:solidFill>
                  <a:srgbClr val="FF0000"/>
                </a:solidFill>
                <a:latin typeface="Arial" panose="020B0604020202020204" pitchFamily="34" charset="0"/>
                <a:cs typeface="Arial" panose="020B0604020202020204" pitchFamily="34" charset="0"/>
              </a:rPr>
              <a:t>accumulated Rainfall</a:t>
            </a:r>
            <a:endParaRPr kumimoji="1" lang="zh-TW" altLang="en-US" sz="2000" b="1" dirty="0">
              <a:latin typeface="Arial" panose="020B0604020202020204" pitchFamily="34" charset="0"/>
              <a:cs typeface="Arial" panose="020B0604020202020204" pitchFamily="34" charset="0"/>
            </a:endParaRPr>
          </a:p>
        </p:txBody>
      </p:sp>
      <p:grpSp>
        <p:nvGrpSpPr>
          <p:cNvPr id="20" name="群組 19">
            <a:extLst>
              <a:ext uri="{FF2B5EF4-FFF2-40B4-BE49-F238E27FC236}">
                <a16:creationId xmlns:a16="http://schemas.microsoft.com/office/drawing/2014/main" id="{19310C5C-CF34-2C49-B397-7133C0A93C6C}"/>
              </a:ext>
            </a:extLst>
          </p:cNvPr>
          <p:cNvGrpSpPr/>
          <p:nvPr/>
        </p:nvGrpSpPr>
        <p:grpSpPr>
          <a:xfrm>
            <a:off x="8814908" y="1570314"/>
            <a:ext cx="1967330" cy="1741447"/>
            <a:chOff x="2132741" y="4444224"/>
            <a:chExt cx="2770696" cy="2227694"/>
          </a:xfrm>
        </p:grpSpPr>
        <p:pic>
          <p:nvPicPr>
            <p:cNvPr id="18" name="圖片 17">
              <a:extLst>
                <a:ext uri="{FF2B5EF4-FFF2-40B4-BE49-F238E27FC236}">
                  <a16:creationId xmlns:a16="http://schemas.microsoft.com/office/drawing/2014/main" id="{CCBDAE1B-F9F4-5A44-A729-28EC2C7753FF}"/>
                </a:ext>
              </a:extLst>
            </p:cNvPr>
            <p:cNvPicPr>
              <a:picLocks noChangeAspect="1"/>
            </p:cNvPicPr>
            <p:nvPr/>
          </p:nvPicPr>
          <p:blipFill rotWithShape="1">
            <a:blip r:embed="rId3"/>
            <a:srcRect l="41451" t="29924" r="18148" b="37593"/>
            <a:stretch/>
          </p:blipFill>
          <p:spPr>
            <a:xfrm>
              <a:off x="2132741" y="4444224"/>
              <a:ext cx="2770696" cy="2227694"/>
            </a:xfrm>
            <a:prstGeom prst="rect">
              <a:avLst/>
            </a:prstGeom>
          </p:spPr>
        </p:pic>
        <p:sp>
          <p:nvSpPr>
            <p:cNvPr id="19" name="矩形 18">
              <a:extLst>
                <a:ext uri="{FF2B5EF4-FFF2-40B4-BE49-F238E27FC236}">
                  <a16:creationId xmlns:a16="http://schemas.microsoft.com/office/drawing/2014/main" id="{B16DB1C8-2268-6340-B4FB-517F40AD7A80}"/>
                </a:ext>
              </a:extLst>
            </p:cNvPr>
            <p:cNvSpPr/>
            <p:nvPr/>
          </p:nvSpPr>
          <p:spPr>
            <a:xfrm>
              <a:off x="2132741" y="4444224"/>
              <a:ext cx="2756759" cy="22276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cxnSp>
        <p:nvCxnSpPr>
          <p:cNvPr id="45" name="直線單箭頭接點 44">
            <a:extLst>
              <a:ext uri="{FF2B5EF4-FFF2-40B4-BE49-F238E27FC236}">
                <a16:creationId xmlns:a16="http://schemas.microsoft.com/office/drawing/2014/main" id="{CC012C28-5FBD-4A3D-A22D-961DC64B889F}"/>
              </a:ext>
            </a:extLst>
          </p:cNvPr>
          <p:cNvCxnSpPr>
            <a:cxnSpLocks/>
            <a:stCxn id="74" idx="3"/>
          </p:cNvCxnSpPr>
          <p:nvPr/>
        </p:nvCxnSpPr>
        <p:spPr>
          <a:xfrm flipV="1">
            <a:off x="8208473" y="2439459"/>
            <a:ext cx="1407800" cy="71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B9EA5DBF-972C-4866-B3B0-E7D2C21676A0}"/>
              </a:ext>
            </a:extLst>
          </p:cNvPr>
          <p:cNvCxnSpPr>
            <a:cxnSpLocks/>
            <a:endCxn id="30" idx="1"/>
          </p:cNvCxnSpPr>
          <p:nvPr/>
        </p:nvCxnSpPr>
        <p:spPr>
          <a:xfrm>
            <a:off x="2974683" y="2472420"/>
            <a:ext cx="1441682" cy="1113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516943B-F685-4549-9070-ED8749C1AFD5}"/>
              </a:ext>
            </a:extLst>
          </p:cNvPr>
          <p:cNvCxnSpPr>
            <a:cxnSpLocks/>
          </p:cNvCxnSpPr>
          <p:nvPr/>
        </p:nvCxnSpPr>
        <p:spPr>
          <a:xfrm>
            <a:off x="3147394" y="2547664"/>
            <a:ext cx="1189245" cy="5382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9">
            <a:extLst>
              <a:ext uri="{FF2B5EF4-FFF2-40B4-BE49-F238E27FC236}">
                <a16:creationId xmlns:a16="http://schemas.microsoft.com/office/drawing/2014/main" id="{723E8051-5DEB-4282-9F8B-8D2E38A2F519}"/>
              </a:ext>
            </a:extLst>
          </p:cNvPr>
          <p:cNvSpPr txBox="1"/>
          <p:nvPr/>
        </p:nvSpPr>
        <p:spPr>
          <a:xfrm>
            <a:off x="4416365" y="3446931"/>
            <a:ext cx="903267" cy="276999"/>
          </a:xfrm>
          <a:prstGeom prst="rect">
            <a:avLst/>
          </a:prstGeom>
          <a:noFill/>
        </p:spPr>
        <p:txBody>
          <a:bodyPr wrap="square" lIns="72000" rtlCol="0" anchor="ctr" anchorCtr="0">
            <a:spAutoFit/>
          </a:bodyPr>
          <a:lstStyle/>
          <a:p>
            <a:r>
              <a:rPr kumimoji="1" lang="en-US" altLang="zh-TW" sz="1200" b="1" dirty="0">
                <a:highlight>
                  <a:srgbClr val="C0C0C0"/>
                </a:highlight>
                <a:latin typeface="Arial" panose="020B0604020202020204" pitchFamily="34" charset="0"/>
                <a:cs typeface="Arial" panose="020B0604020202020204" pitchFamily="34" charset="0"/>
              </a:rPr>
              <a:t> Feature1</a:t>
            </a:r>
            <a:endParaRPr kumimoji="1" lang="zh-TW" altLang="en-US" sz="1200" b="1" dirty="0">
              <a:highlight>
                <a:srgbClr val="C0C0C0"/>
              </a:highlight>
              <a:latin typeface="Arial" panose="020B0604020202020204" pitchFamily="34" charset="0"/>
              <a:cs typeface="Arial" panose="020B0604020202020204" pitchFamily="34" charset="0"/>
            </a:endParaRPr>
          </a:p>
        </p:txBody>
      </p:sp>
      <p:sp>
        <p:nvSpPr>
          <p:cNvPr id="31" name="文字方塊 9">
            <a:extLst>
              <a:ext uri="{FF2B5EF4-FFF2-40B4-BE49-F238E27FC236}">
                <a16:creationId xmlns:a16="http://schemas.microsoft.com/office/drawing/2014/main" id="{92066142-6F1F-417A-A527-1D989A4CBFEF}"/>
              </a:ext>
            </a:extLst>
          </p:cNvPr>
          <p:cNvSpPr txBox="1"/>
          <p:nvPr/>
        </p:nvSpPr>
        <p:spPr>
          <a:xfrm>
            <a:off x="4290423" y="3243768"/>
            <a:ext cx="903267" cy="276999"/>
          </a:xfrm>
          <a:prstGeom prst="rect">
            <a:avLst/>
          </a:prstGeom>
          <a:noFill/>
        </p:spPr>
        <p:txBody>
          <a:bodyPr wrap="square" lIns="72000" rtlCol="0" anchor="ctr" anchorCtr="0">
            <a:spAutoFit/>
          </a:bodyPr>
          <a:lstStyle/>
          <a:p>
            <a:r>
              <a:rPr kumimoji="1" lang="en-US" altLang="zh-TW" sz="1200" b="1" dirty="0">
                <a:highlight>
                  <a:srgbClr val="C0C0C0"/>
                </a:highlight>
                <a:latin typeface="Arial" panose="020B0604020202020204" pitchFamily="34" charset="0"/>
                <a:cs typeface="Arial" panose="020B0604020202020204" pitchFamily="34" charset="0"/>
              </a:rPr>
              <a:t> Feature2</a:t>
            </a:r>
            <a:endParaRPr kumimoji="1" lang="zh-TW" altLang="en-US" sz="1200" b="1" dirty="0">
              <a:highlight>
                <a:srgbClr val="C0C0C0"/>
              </a:highlight>
              <a:latin typeface="Arial" panose="020B0604020202020204" pitchFamily="34" charset="0"/>
              <a:cs typeface="Arial" panose="020B0604020202020204" pitchFamily="34" charset="0"/>
            </a:endParaRPr>
          </a:p>
        </p:txBody>
      </p:sp>
      <p:cxnSp>
        <p:nvCxnSpPr>
          <p:cNvPr id="32" name="直線單箭頭接點 31">
            <a:extLst>
              <a:ext uri="{FF2B5EF4-FFF2-40B4-BE49-F238E27FC236}">
                <a16:creationId xmlns:a16="http://schemas.microsoft.com/office/drawing/2014/main" id="{7216B060-0A3B-4993-8BFB-3622F45D7DAC}"/>
              </a:ext>
            </a:extLst>
          </p:cNvPr>
          <p:cNvCxnSpPr>
            <a:cxnSpLocks/>
            <a:endCxn id="46" idx="1"/>
          </p:cNvCxnSpPr>
          <p:nvPr/>
        </p:nvCxnSpPr>
        <p:spPr>
          <a:xfrm flipV="1">
            <a:off x="3093445" y="1527342"/>
            <a:ext cx="215012" cy="12358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9">
            <a:extLst>
              <a:ext uri="{FF2B5EF4-FFF2-40B4-BE49-F238E27FC236}">
                <a16:creationId xmlns:a16="http://schemas.microsoft.com/office/drawing/2014/main" id="{26DF77BC-B68B-4FED-89EF-1C5F4A6752B5}"/>
              </a:ext>
            </a:extLst>
          </p:cNvPr>
          <p:cNvSpPr txBox="1"/>
          <p:nvPr/>
        </p:nvSpPr>
        <p:spPr>
          <a:xfrm>
            <a:off x="3308457" y="1388842"/>
            <a:ext cx="1189244" cy="276999"/>
          </a:xfrm>
          <a:prstGeom prst="rect">
            <a:avLst/>
          </a:prstGeom>
          <a:noFill/>
        </p:spPr>
        <p:txBody>
          <a:bodyPr wrap="square" lIns="72000" rtlCol="0" anchor="ctr" anchorCtr="0">
            <a:spAutoFit/>
          </a:bodyPr>
          <a:lstStyle/>
          <a:p>
            <a:r>
              <a:rPr kumimoji="1" lang="en-US" altLang="zh-TW" sz="1200" b="1" dirty="0">
                <a:highlight>
                  <a:srgbClr val="C0C0C0"/>
                </a:highlight>
                <a:latin typeface="Arial" panose="020B0604020202020204" pitchFamily="34" charset="0"/>
                <a:cs typeface="Arial" panose="020B0604020202020204" pitchFamily="34" charset="0"/>
              </a:rPr>
              <a:t> Feature-N</a:t>
            </a:r>
            <a:endParaRPr kumimoji="1" lang="zh-TW" altLang="en-US" sz="1200" b="1" dirty="0">
              <a:highlight>
                <a:srgbClr val="C0C0C0"/>
              </a:highlight>
              <a:latin typeface="Arial" panose="020B0604020202020204" pitchFamily="34" charset="0"/>
              <a:cs typeface="Arial" panose="020B0604020202020204" pitchFamily="34" charset="0"/>
            </a:endParaRPr>
          </a:p>
        </p:txBody>
      </p:sp>
      <p:cxnSp>
        <p:nvCxnSpPr>
          <p:cNvPr id="13" name="直線接點 12">
            <a:extLst>
              <a:ext uri="{FF2B5EF4-FFF2-40B4-BE49-F238E27FC236}">
                <a16:creationId xmlns:a16="http://schemas.microsoft.com/office/drawing/2014/main" id="{D8788095-BD7B-407A-8BB0-3F3F138EEC5E}"/>
              </a:ext>
            </a:extLst>
          </p:cNvPr>
          <p:cNvCxnSpPr>
            <a:cxnSpLocks/>
            <a:stCxn id="46" idx="2"/>
            <a:endCxn id="31" idx="0"/>
          </p:cNvCxnSpPr>
          <p:nvPr/>
        </p:nvCxnSpPr>
        <p:spPr>
          <a:xfrm>
            <a:off x="3903079" y="1665841"/>
            <a:ext cx="838978" cy="157792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AED017DD-7A28-4612-8EE1-07B260CADD84}"/>
              </a:ext>
            </a:extLst>
          </p:cNvPr>
          <p:cNvGrpSpPr/>
          <p:nvPr/>
        </p:nvGrpSpPr>
        <p:grpSpPr>
          <a:xfrm>
            <a:off x="977762" y="1570314"/>
            <a:ext cx="2325911" cy="2278519"/>
            <a:chOff x="864000" y="2719854"/>
            <a:chExt cx="2325911" cy="2278519"/>
          </a:xfrm>
        </p:grpSpPr>
        <p:grpSp>
          <p:nvGrpSpPr>
            <p:cNvPr id="3" name="群組 2">
              <a:extLst>
                <a:ext uri="{FF2B5EF4-FFF2-40B4-BE49-F238E27FC236}">
                  <a16:creationId xmlns:a16="http://schemas.microsoft.com/office/drawing/2014/main" id="{5417EE42-EBA2-4CC8-BB88-2A48F542DF90}"/>
                </a:ext>
              </a:extLst>
            </p:cNvPr>
            <p:cNvGrpSpPr/>
            <p:nvPr/>
          </p:nvGrpSpPr>
          <p:grpSpPr>
            <a:xfrm>
              <a:off x="1496246" y="2719854"/>
              <a:ext cx="1693665" cy="2278519"/>
              <a:chOff x="1152644" y="2719854"/>
              <a:chExt cx="1693665" cy="2278519"/>
            </a:xfrm>
          </p:grpSpPr>
          <p:pic>
            <p:nvPicPr>
              <p:cNvPr id="26" name="Picture 2">
                <a:extLst>
                  <a:ext uri="{FF2B5EF4-FFF2-40B4-BE49-F238E27FC236}">
                    <a16:creationId xmlns:a16="http://schemas.microsoft.com/office/drawing/2014/main" id="{B7B07056-E39A-4469-AE84-B1FEFE601D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726" b="50524"/>
              <a:stretch/>
            </p:blipFill>
            <p:spPr bwMode="auto">
              <a:xfrm>
                <a:off x="1152644" y="2719854"/>
                <a:ext cx="931665" cy="1516519"/>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2">
                <a:extLst>
                  <a:ext uri="{FF2B5EF4-FFF2-40B4-BE49-F238E27FC236}">
                    <a16:creationId xmlns:a16="http://schemas.microsoft.com/office/drawing/2014/main" id="{DC3B5967-D53D-4DDE-A0C3-9685379984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726" b="50524"/>
              <a:stretch/>
            </p:blipFill>
            <p:spPr bwMode="auto">
              <a:xfrm>
                <a:off x="1305044" y="2872254"/>
                <a:ext cx="931665" cy="1516519"/>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E82215F5-D598-44F6-9BD6-DED8DE1CAC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726" b="50524"/>
              <a:stretch/>
            </p:blipFill>
            <p:spPr bwMode="auto">
              <a:xfrm>
                <a:off x="1457444" y="3024654"/>
                <a:ext cx="931665" cy="1516519"/>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2">
                <a:extLst>
                  <a:ext uri="{FF2B5EF4-FFF2-40B4-BE49-F238E27FC236}">
                    <a16:creationId xmlns:a16="http://schemas.microsoft.com/office/drawing/2014/main" id="{1524106D-F308-41B0-96EA-458DC30EFA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726" b="50524"/>
              <a:stretch/>
            </p:blipFill>
            <p:spPr bwMode="auto">
              <a:xfrm>
                <a:off x="1609844" y="3177054"/>
                <a:ext cx="931665" cy="1516519"/>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54B0DDDE-4A7E-427B-9199-EB64871583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726" b="50524"/>
              <a:stretch/>
            </p:blipFill>
            <p:spPr bwMode="auto">
              <a:xfrm>
                <a:off x="1762244" y="3329454"/>
                <a:ext cx="931665" cy="1516519"/>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4BE732D4-689D-44E6-A82F-4FFAA32600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726" b="50524"/>
              <a:stretch/>
            </p:blipFill>
            <p:spPr bwMode="auto">
              <a:xfrm>
                <a:off x="1914644" y="3481854"/>
                <a:ext cx="931665" cy="1516519"/>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6" name="群組 5">
              <a:extLst>
                <a:ext uri="{FF2B5EF4-FFF2-40B4-BE49-F238E27FC236}">
                  <a16:creationId xmlns:a16="http://schemas.microsoft.com/office/drawing/2014/main" id="{9D4D3A03-234D-4B32-870E-AE9D21700220}"/>
                </a:ext>
              </a:extLst>
            </p:cNvPr>
            <p:cNvGrpSpPr/>
            <p:nvPr/>
          </p:nvGrpSpPr>
          <p:grpSpPr>
            <a:xfrm>
              <a:off x="864000" y="3312000"/>
              <a:ext cx="1512000" cy="1008000"/>
              <a:chOff x="720000" y="2736000"/>
              <a:chExt cx="1512000" cy="1008000"/>
            </a:xfrm>
          </p:grpSpPr>
          <p:sp>
            <p:nvSpPr>
              <p:cNvPr id="7" name="文字方塊 6">
                <a:extLst>
                  <a:ext uri="{FF2B5EF4-FFF2-40B4-BE49-F238E27FC236}">
                    <a16:creationId xmlns:a16="http://schemas.microsoft.com/office/drawing/2014/main" id="{6A136DC5-87CE-1E43-85BB-7201A6E12A09}"/>
                  </a:ext>
                </a:extLst>
              </p:cNvPr>
              <p:cNvSpPr txBox="1"/>
              <p:nvPr/>
            </p:nvSpPr>
            <p:spPr>
              <a:xfrm>
                <a:off x="720000" y="2736000"/>
                <a:ext cx="792000" cy="276999"/>
              </a:xfrm>
              <a:prstGeom prst="rect">
                <a:avLst/>
              </a:prstGeom>
              <a:noFill/>
            </p:spPr>
            <p:txBody>
              <a:bodyPr wrap="square" lIns="72000" rtlCol="0" anchor="ctr" anchorCtr="0">
                <a:spAutoFit/>
              </a:bodyPr>
              <a:lstStyle/>
              <a:p>
                <a:r>
                  <a:rPr kumimoji="1" lang="en-US" altLang="zh-TW" sz="1200" b="1" dirty="0">
                    <a:highlight>
                      <a:srgbClr val="C0C0C0"/>
                    </a:highlight>
                    <a:latin typeface="Arial" panose="020B0604020202020204" pitchFamily="34" charset="0"/>
                    <a:cs typeface="Arial" panose="020B0604020202020204" pitchFamily="34" charset="0"/>
                  </a:rPr>
                  <a:t> t-60min</a:t>
                </a:r>
                <a:endParaRPr kumimoji="1" lang="zh-TW" altLang="en-US" sz="1200" b="1" dirty="0">
                  <a:highlight>
                    <a:srgbClr val="C0C0C0"/>
                  </a:highlight>
                  <a:latin typeface="Arial" panose="020B0604020202020204" pitchFamily="34" charset="0"/>
                  <a:cs typeface="Arial" panose="020B0604020202020204" pitchFamily="34" charset="0"/>
                </a:endParaRPr>
              </a:p>
            </p:txBody>
          </p:sp>
          <p:sp>
            <p:nvSpPr>
              <p:cNvPr id="38" name="文字方塊 9">
                <a:extLst>
                  <a:ext uri="{FF2B5EF4-FFF2-40B4-BE49-F238E27FC236}">
                    <a16:creationId xmlns:a16="http://schemas.microsoft.com/office/drawing/2014/main" id="{303FEF1F-3484-4280-9F5A-5D08CD4B89F7}"/>
                  </a:ext>
                </a:extLst>
              </p:cNvPr>
              <p:cNvSpPr txBox="1"/>
              <p:nvPr/>
            </p:nvSpPr>
            <p:spPr>
              <a:xfrm>
                <a:off x="864000" y="2880000"/>
                <a:ext cx="792000" cy="288000"/>
              </a:xfrm>
              <a:prstGeom prst="rect">
                <a:avLst/>
              </a:prstGeom>
              <a:noFill/>
            </p:spPr>
            <p:txBody>
              <a:bodyPr wrap="square" lIns="72000" rtlCol="0" anchor="ctr" anchorCtr="0">
                <a:spAutoFit/>
              </a:bodyPr>
              <a:lstStyle/>
              <a:p>
                <a:r>
                  <a:rPr kumimoji="1" lang="en-US" altLang="zh-TW" sz="1200" b="1" dirty="0">
                    <a:highlight>
                      <a:srgbClr val="C0C0C0"/>
                    </a:highlight>
                    <a:latin typeface="Arial" panose="020B0604020202020204" pitchFamily="34" charset="0"/>
                    <a:cs typeface="Arial" panose="020B0604020202020204" pitchFamily="34" charset="0"/>
                  </a:rPr>
                  <a:t> t-50min</a:t>
                </a:r>
                <a:endParaRPr kumimoji="1" lang="zh-TW" altLang="en-US" sz="1200" b="1" dirty="0">
                  <a:highlight>
                    <a:srgbClr val="C0C0C0"/>
                  </a:highlight>
                  <a:latin typeface="Arial" panose="020B0604020202020204" pitchFamily="34" charset="0"/>
                  <a:cs typeface="Arial" panose="020B0604020202020204" pitchFamily="34" charset="0"/>
                </a:endParaRPr>
              </a:p>
            </p:txBody>
          </p:sp>
          <p:sp>
            <p:nvSpPr>
              <p:cNvPr id="39" name="文字方塊 9">
                <a:extLst>
                  <a:ext uri="{FF2B5EF4-FFF2-40B4-BE49-F238E27FC236}">
                    <a16:creationId xmlns:a16="http://schemas.microsoft.com/office/drawing/2014/main" id="{DE4F26A9-650A-472F-89A2-32ED75331A9D}"/>
                  </a:ext>
                </a:extLst>
              </p:cNvPr>
              <p:cNvSpPr txBox="1"/>
              <p:nvPr/>
            </p:nvSpPr>
            <p:spPr>
              <a:xfrm>
                <a:off x="1008000" y="3024000"/>
                <a:ext cx="792000" cy="288000"/>
              </a:xfrm>
              <a:prstGeom prst="rect">
                <a:avLst/>
              </a:prstGeom>
              <a:noFill/>
            </p:spPr>
            <p:txBody>
              <a:bodyPr wrap="square" lIns="72000" rtlCol="0" anchor="ctr" anchorCtr="0">
                <a:spAutoFit/>
              </a:bodyPr>
              <a:lstStyle/>
              <a:p>
                <a:r>
                  <a:rPr kumimoji="1" lang="en-US" altLang="zh-TW" sz="1200" b="1" dirty="0">
                    <a:highlight>
                      <a:srgbClr val="C0C0C0"/>
                    </a:highlight>
                    <a:latin typeface="Arial" panose="020B0604020202020204" pitchFamily="34" charset="0"/>
                    <a:cs typeface="Arial" panose="020B0604020202020204" pitchFamily="34" charset="0"/>
                  </a:rPr>
                  <a:t> t-40min</a:t>
                </a:r>
                <a:endParaRPr kumimoji="1" lang="zh-TW" altLang="en-US" sz="1200" b="1" dirty="0">
                  <a:highlight>
                    <a:srgbClr val="C0C0C0"/>
                  </a:highlight>
                  <a:latin typeface="Arial" panose="020B0604020202020204" pitchFamily="34" charset="0"/>
                  <a:cs typeface="Arial" panose="020B0604020202020204" pitchFamily="34" charset="0"/>
                </a:endParaRPr>
              </a:p>
            </p:txBody>
          </p:sp>
          <p:sp>
            <p:nvSpPr>
              <p:cNvPr id="40" name="文字方塊 9">
                <a:extLst>
                  <a:ext uri="{FF2B5EF4-FFF2-40B4-BE49-F238E27FC236}">
                    <a16:creationId xmlns:a16="http://schemas.microsoft.com/office/drawing/2014/main" id="{39FAEA8B-04D7-40FA-A7B4-F13E7DF394B7}"/>
                  </a:ext>
                </a:extLst>
              </p:cNvPr>
              <p:cNvSpPr txBox="1"/>
              <p:nvPr/>
            </p:nvSpPr>
            <p:spPr>
              <a:xfrm>
                <a:off x="1152000" y="3168000"/>
                <a:ext cx="792000" cy="288000"/>
              </a:xfrm>
              <a:prstGeom prst="rect">
                <a:avLst/>
              </a:prstGeom>
              <a:noFill/>
            </p:spPr>
            <p:txBody>
              <a:bodyPr wrap="square" lIns="72000" rtlCol="0" anchor="ctr" anchorCtr="0">
                <a:spAutoFit/>
              </a:bodyPr>
              <a:lstStyle/>
              <a:p>
                <a:r>
                  <a:rPr kumimoji="1" lang="en-US" altLang="zh-TW" sz="1200" b="1" dirty="0">
                    <a:highlight>
                      <a:srgbClr val="C0C0C0"/>
                    </a:highlight>
                    <a:latin typeface="Arial" panose="020B0604020202020204" pitchFamily="34" charset="0"/>
                    <a:cs typeface="Arial" panose="020B0604020202020204" pitchFamily="34" charset="0"/>
                  </a:rPr>
                  <a:t> t-30min</a:t>
                </a:r>
                <a:endParaRPr kumimoji="1" lang="zh-TW" altLang="en-US" sz="1200" b="1" dirty="0">
                  <a:highlight>
                    <a:srgbClr val="C0C0C0"/>
                  </a:highlight>
                  <a:latin typeface="Arial" panose="020B0604020202020204" pitchFamily="34" charset="0"/>
                  <a:cs typeface="Arial" panose="020B0604020202020204" pitchFamily="34" charset="0"/>
                </a:endParaRPr>
              </a:p>
            </p:txBody>
          </p:sp>
          <p:sp>
            <p:nvSpPr>
              <p:cNvPr id="41" name="文字方塊 9">
                <a:extLst>
                  <a:ext uri="{FF2B5EF4-FFF2-40B4-BE49-F238E27FC236}">
                    <a16:creationId xmlns:a16="http://schemas.microsoft.com/office/drawing/2014/main" id="{29B92897-32EC-495C-A6AD-AB94C52754C0}"/>
                  </a:ext>
                </a:extLst>
              </p:cNvPr>
              <p:cNvSpPr txBox="1"/>
              <p:nvPr/>
            </p:nvSpPr>
            <p:spPr>
              <a:xfrm>
                <a:off x="1296000" y="3312000"/>
                <a:ext cx="792000" cy="288000"/>
              </a:xfrm>
              <a:prstGeom prst="rect">
                <a:avLst/>
              </a:prstGeom>
              <a:noFill/>
            </p:spPr>
            <p:txBody>
              <a:bodyPr wrap="square" lIns="72000" rtlCol="0" anchor="ctr" anchorCtr="0">
                <a:spAutoFit/>
              </a:bodyPr>
              <a:lstStyle/>
              <a:p>
                <a:r>
                  <a:rPr kumimoji="1" lang="en-US" altLang="zh-TW" sz="1200" b="1" dirty="0">
                    <a:highlight>
                      <a:srgbClr val="C0C0C0"/>
                    </a:highlight>
                    <a:latin typeface="Arial" panose="020B0604020202020204" pitchFamily="34" charset="0"/>
                    <a:cs typeface="Arial" panose="020B0604020202020204" pitchFamily="34" charset="0"/>
                  </a:rPr>
                  <a:t> t-20min</a:t>
                </a:r>
                <a:endParaRPr kumimoji="1" lang="zh-TW" altLang="en-US" sz="1200" b="1" dirty="0">
                  <a:highlight>
                    <a:srgbClr val="C0C0C0"/>
                  </a:highlight>
                  <a:latin typeface="Arial" panose="020B0604020202020204" pitchFamily="34" charset="0"/>
                  <a:cs typeface="Arial" panose="020B0604020202020204" pitchFamily="34" charset="0"/>
                </a:endParaRPr>
              </a:p>
            </p:txBody>
          </p:sp>
          <p:sp>
            <p:nvSpPr>
              <p:cNvPr id="42" name="文字方塊 9">
                <a:extLst>
                  <a:ext uri="{FF2B5EF4-FFF2-40B4-BE49-F238E27FC236}">
                    <a16:creationId xmlns:a16="http://schemas.microsoft.com/office/drawing/2014/main" id="{2819B31E-161A-4795-8FC7-BAFD2A53B531}"/>
                  </a:ext>
                </a:extLst>
              </p:cNvPr>
              <p:cNvSpPr txBox="1"/>
              <p:nvPr/>
            </p:nvSpPr>
            <p:spPr>
              <a:xfrm>
                <a:off x="1440000" y="3456000"/>
                <a:ext cx="792000" cy="288000"/>
              </a:xfrm>
              <a:prstGeom prst="rect">
                <a:avLst/>
              </a:prstGeom>
              <a:noFill/>
            </p:spPr>
            <p:txBody>
              <a:bodyPr wrap="square" lIns="72000" rtlCol="0" anchor="ctr" anchorCtr="0">
                <a:spAutoFit/>
              </a:bodyPr>
              <a:lstStyle/>
              <a:p>
                <a:r>
                  <a:rPr kumimoji="1" lang="en-US" altLang="zh-TW" sz="1200" b="1" dirty="0">
                    <a:highlight>
                      <a:srgbClr val="C0C0C0"/>
                    </a:highlight>
                    <a:latin typeface="Arial" panose="020B0604020202020204" pitchFamily="34" charset="0"/>
                    <a:cs typeface="Arial" panose="020B0604020202020204" pitchFamily="34" charset="0"/>
                  </a:rPr>
                  <a:t> t-10min</a:t>
                </a:r>
                <a:endParaRPr kumimoji="1" lang="zh-TW" altLang="en-US" sz="1200" b="1" dirty="0">
                  <a:highlight>
                    <a:srgbClr val="C0C0C0"/>
                  </a:highlight>
                  <a:latin typeface="Arial" panose="020B0604020202020204" pitchFamily="34" charset="0"/>
                  <a:cs typeface="Arial" panose="020B0604020202020204" pitchFamily="34" charset="0"/>
                </a:endParaRPr>
              </a:p>
            </p:txBody>
          </p:sp>
        </p:grpSp>
      </p:grpSp>
      <p:sp>
        <p:nvSpPr>
          <p:cNvPr id="57" name="右中括弧 56">
            <a:extLst>
              <a:ext uri="{FF2B5EF4-FFF2-40B4-BE49-F238E27FC236}">
                <a16:creationId xmlns:a16="http://schemas.microsoft.com/office/drawing/2014/main" id="{616C8606-B6CA-4B7D-A48B-1F00B8E865E8}"/>
              </a:ext>
            </a:extLst>
          </p:cNvPr>
          <p:cNvSpPr/>
          <p:nvPr/>
        </p:nvSpPr>
        <p:spPr>
          <a:xfrm rot="19952735">
            <a:off x="4441621" y="1013512"/>
            <a:ext cx="287544" cy="3094289"/>
          </a:xfrm>
          <a:prstGeom prst="rightBracket">
            <a:avLst/>
          </a:prstGeom>
          <a:ln w="38100">
            <a:solidFill>
              <a:schemeClr val="tx1"/>
            </a:solidFill>
          </a:ln>
          <a:scene3d>
            <a:camera prst="isometricLeftDown"/>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58" name="直線單箭頭接點 57">
            <a:extLst>
              <a:ext uri="{FF2B5EF4-FFF2-40B4-BE49-F238E27FC236}">
                <a16:creationId xmlns:a16="http://schemas.microsoft.com/office/drawing/2014/main" id="{829ECBB9-B861-4316-A5A9-A082D6CF0E86}"/>
              </a:ext>
            </a:extLst>
          </p:cNvPr>
          <p:cNvCxnSpPr>
            <a:cxnSpLocks/>
            <a:endCxn id="74" idx="1"/>
          </p:cNvCxnSpPr>
          <p:nvPr/>
        </p:nvCxnSpPr>
        <p:spPr>
          <a:xfrm flipV="1">
            <a:off x="4675279" y="2446591"/>
            <a:ext cx="1374377" cy="38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422840A7-40BE-49A3-AB30-C71B74313077}"/>
              </a:ext>
            </a:extLst>
          </p:cNvPr>
          <p:cNvSpPr/>
          <p:nvPr/>
        </p:nvSpPr>
        <p:spPr>
          <a:xfrm>
            <a:off x="355878" y="737762"/>
            <a:ext cx="11510387" cy="3430049"/>
          </a:xfrm>
          <a:custGeom>
            <a:avLst/>
            <a:gdLst>
              <a:gd name="connsiteX0" fmla="*/ 0 w 10080000"/>
              <a:gd name="connsiteY0" fmla="*/ 0 h 3420000"/>
              <a:gd name="connsiteX1" fmla="*/ 10080000 w 10080000"/>
              <a:gd name="connsiteY1" fmla="*/ 0 h 3420000"/>
              <a:gd name="connsiteX2" fmla="*/ 10080000 w 10080000"/>
              <a:gd name="connsiteY2" fmla="*/ 3420000 h 3420000"/>
              <a:gd name="connsiteX3" fmla="*/ 0 w 10080000"/>
              <a:gd name="connsiteY3" fmla="*/ 3420000 h 3420000"/>
              <a:gd name="connsiteX4" fmla="*/ 0 w 10080000"/>
              <a:gd name="connsiteY4" fmla="*/ 0 h 3420000"/>
              <a:gd name="connsiteX0" fmla="*/ 0 w 10622611"/>
              <a:gd name="connsiteY0" fmla="*/ 0 h 3430049"/>
              <a:gd name="connsiteX1" fmla="*/ 10622611 w 10622611"/>
              <a:gd name="connsiteY1" fmla="*/ 10049 h 3430049"/>
              <a:gd name="connsiteX2" fmla="*/ 10622611 w 10622611"/>
              <a:gd name="connsiteY2" fmla="*/ 3430049 h 3430049"/>
              <a:gd name="connsiteX3" fmla="*/ 542611 w 10622611"/>
              <a:gd name="connsiteY3" fmla="*/ 3430049 h 3430049"/>
              <a:gd name="connsiteX4" fmla="*/ 0 w 10622611"/>
              <a:gd name="connsiteY4" fmla="*/ 0 h 3430049"/>
              <a:gd name="connsiteX0" fmla="*/ 0 w 11235561"/>
              <a:gd name="connsiteY0" fmla="*/ 0 h 3430049"/>
              <a:gd name="connsiteX1" fmla="*/ 10622611 w 11235561"/>
              <a:gd name="connsiteY1" fmla="*/ 10049 h 3430049"/>
              <a:gd name="connsiteX2" fmla="*/ 11235561 w 11235561"/>
              <a:gd name="connsiteY2" fmla="*/ 3430049 h 3430049"/>
              <a:gd name="connsiteX3" fmla="*/ 542611 w 11235561"/>
              <a:gd name="connsiteY3" fmla="*/ 3430049 h 3430049"/>
              <a:gd name="connsiteX4" fmla="*/ 0 w 11235561"/>
              <a:gd name="connsiteY4" fmla="*/ 0 h 3430049"/>
              <a:gd name="connsiteX0" fmla="*/ 0 w 11750905"/>
              <a:gd name="connsiteY0" fmla="*/ 0 h 3430049"/>
              <a:gd name="connsiteX1" fmla="*/ 11137955 w 11750905"/>
              <a:gd name="connsiteY1" fmla="*/ 10049 h 3430049"/>
              <a:gd name="connsiteX2" fmla="*/ 11750905 w 11750905"/>
              <a:gd name="connsiteY2" fmla="*/ 3430049 h 3430049"/>
              <a:gd name="connsiteX3" fmla="*/ 1057955 w 11750905"/>
              <a:gd name="connsiteY3" fmla="*/ 3430049 h 3430049"/>
              <a:gd name="connsiteX4" fmla="*/ 0 w 11750905"/>
              <a:gd name="connsiteY4" fmla="*/ 0 h 3430049"/>
              <a:gd name="connsiteX0" fmla="*/ 0 w 12298458"/>
              <a:gd name="connsiteY0" fmla="*/ 0 h 3430049"/>
              <a:gd name="connsiteX1" fmla="*/ 11137955 w 12298458"/>
              <a:gd name="connsiteY1" fmla="*/ 10049 h 3430049"/>
              <a:gd name="connsiteX2" fmla="*/ 12298458 w 12298458"/>
              <a:gd name="connsiteY2" fmla="*/ 3420000 h 3430049"/>
              <a:gd name="connsiteX3" fmla="*/ 1057955 w 12298458"/>
              <a:gd name="connsiteY3" fmla="*/ 3430049 h 3430049"/>
              <a:gd name="connsiteX4" fmla="*/ 0 w 12298458"/>
              <a:gd name="connsiteY4" fmla="*/ 0 h 3430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8458" h="3430049">
                <a:moveTo>
                  <a:pt x="0" y="0"/>
                </a:moveTo>
                <a:lnTo>
                  <a:pt x="11137955" y="10049"/>
                </a:lnTo>
                <a:lnTo>
                  <a:pt x="12298458" y="3420000"/>
                </a:lnTo>
                <a:lnTo>
                  <a:pt x="1057955" y="3430049"/>
                </a:lnTo>
                <a:lnTo>
                  <a:pt x="0" y="0"/>
                </a:lnTo>
                <a:close/>
              </a:path>
            </a:pathLst>
          </a:custGeom>
          <a:noFill/>
          <a:ln w="38100" cap="rnd">
            <a:solidFill>
              <a:schemeClr val="tx1"/>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0">
            <a:extLst>
              <a:ext uri="{FF2B5EF4-FFF2-40B4-BE49-F238E27FC236}">
                <a16:creationId xmlns:a16="http://schemas.microsoft.com/office/drawing/2014/main" id="{284B2223-2D47-408B-B246-F122D056DB92}"/>
              </a:ext>
            </a:extLst>
          </p:cNvPr>
          <p:cNvSpPr/>
          <p:nvPr/>
        </p:nvSpPr>
        <p:spPr>
          <a:xfrm>
            <a:off x="2977729" y="953502"/>
            <a:ext cx="2536339" cy="3005949"/>
          </a:xfrm>
          <a:custGeom>
            <a:avLst/>
            <a:gdLst>
              <a:gd name="connsiteX0" fmla="*/ 0 w 10080000"/>
              <a:gd name="connsiteY0" fmla="*/ 0 h 3420000"/>
              <a:gd name="connsiteX1" fmla="*/ 10080000 w 10080000"/>
              <a:gd name="connsiteY1" fmla="*/ 0 h 3420000"/>
              <a:gd name="connsiteX2" fmla="*/ 10080000 w 10080000"/>
              <a:gd name="connsiteY2" fmla="*/ 3420000 h 3420000"/>
              <a:gd name="connsiteX3" fmla="*/ 0 w 10080000"/>
              <a:gd name="connsiteY3" fmla="*/ 3420000 h 3420000"/>
              <a:gd name="connsiteX4" fmla="*/ 0 w 10080000"/>
              <a:gd name="connsiteY4" fmla="*/ 0 h 3420000"/>
              <a:gd name="connsiteX0" fmla="*/ 0 w 10622611"/>
              <a:gd name="connsiteY0" fmla="*/ 0 h 3430049"/>
              <a:gd name="connsiteX1" fmla="*/ 10622611 w 10622611"/>
              <a:gd name="connsiteY1" fmla="*/ 10049 h 3430049"/>
              <a:gd name="connsiteX2" fmla="*/ 10622611 w 10622611"/>
              <a:gd name="connsiteY2" fmla="*/ 3430049 h 3430049"/>
              <a:gd name="connsiteX3" fmla="*/ 542611 w 10622611"/>
              <a:gd name="connsiteY3" fmla="*/ 3430049 h 3430049"/>
              <a:gd name="connsiteX4" fmla="*/ 0 w 10622611"/>
              <a:gd name="connsiteY4" fmla="*/ 0 h 3430049"/>
              <a:gd name="connsiteX0" fmla="*/ 0 w 11235561"/>
              <a:gd name="connsiteY0" fmla="*/ 0 h 3430049"/>
              <a:gd name="connsiteX1" fmla="*/ 10622611 w 11235561"/>
              <a:gd name="connsiteY1" fmla="*/ 10049 h 3430049"/>
              <a:gd name="connsiteX2" fmla="*/ 11235561 w 11235561"/>
              <a:gd name="connsiteY2" fmla="*/ 3430049 h 3430049"/>
              <a:gd name="connsiteX3" fmla="*/ 542611 w 11235561"/>
              <a:gd name="connsiteY3" fmla="*/ 3430049 h 3430049"/>
              <a:gd name="connsiteX4" fmla="*/ 0 w 11235561"/>
              <a:gd name="connsiteY4" fmla="*/ 0 h 3430049"/>
              <a:gd name="connsiteX0" fmla="*/ 0 w 11750905"/>
              <a:gd name="connsiteY0" fmla="*/ 0 h 3430049"/>
              <a:gd name="connsiteX1" fmla="*/ 11137955 w 11750905"/>
              <a:gd name="connsiteY1" fmla="*/ 10049 h 3430049"/>
              <a:gd name="connsiteX2" fmla="*/ 11750905 w 11750905"/>
              <a:gd name="connsiteY2" fmla="*/ 3430049 h 3430049"/>
              <a:gd name="connsiteX3" fmla="*/ 1057955 w 11750905"/>
              <a:gd name="connsiteY3" fmla="*/ 3430049 h 3430049"/>
              <a:gd name="connsiteX4" fmla="*/ 0 w 11750905"/>
              <a:gd name="connsiteY4" fmla="*/ 0 h 3430049"/>
              <a:gd name="connsiteX0" fmla="*/ 0 w 12298458"/>
              <a:gd name="connsiteY0" fmla="*/ 0 h 3430049"/>
              <a:gd name="connsiteX1" fmla="*/ 11137955 w 12298458"/>
              <a:gd name="connsiteY1" fmla="*/ 10049 h 3430049"/>
              <a:gd name="connsiteX2" fmla="*/ 12298458 w 12298458"/>
              <a:gd name="connsiteY2" fmla="*/ 3420000 h 3430049"/>
              <a:gd name="connsiteX3" fmla="*/ 1057955 w 12298458"/>
              <a:gd name="connsiteY3" fmla="*/ 3430049 h 3430049"/>
              <a:gd name="connsiteX4" fmla="*/ 0 w 12298458"/>
              <a:gd name="connsiteY4" fmla="*/ 0 h 3430049"/>
              <a:gd name="connsiteX0" fmla="*/ 0 w 33773694"/>
              <a:gd name="connsiteY0" fmla="*/ 0 h 3430049"/>
              <a:gd name="connsiteX1" fmla="*/ 11137955 w 33773694"/>
              <a:gd name="connsiteY1" fmla="*/ 10049 h 3430049"/>
              <a:gd name="connsiteX2" fmla="*/ 33773694 w 33773694"/>
              <a:gd name="connsiteY2" fmla="*/ 2887437 h 3430049"/>
              <a:gd name="connsiteX3" fmla="*/ 1057955 w 33773694"/>
              <a:gd name="connsiteY3" fmla="*/ 3430049 h 3430049"/>
              <a:gd name="connsiteX4" fmla="*/ 0 w 33773694"/>
              <a:gd name="connsiteY4" fmla="*/ 0 h 3430049"/>
              <a:gd name="connsiteX0" fmla="*/ 0 w 33773694"/>
              <a:gd name="connsiteY0" fmla="*/ 0 h 3430049"/>
              <a:gd name="connsiteX1" fmla="*/ 5874422 w 33773694"/>
              <a:gd name="connsiteY1" fmla="*/ 200967 h 3430049"/>
              <a:gd name="connsiteX2" fmla="*/ 33773694 w 33773694"/>
              <a:gd name="connsiteY2" fmla="*/ 2887437 h 3430049"/>
              <a:gd name="connsiteX3" fmla="*/ 1057955 w 33773694"/>
              <a:gd name="connsiteY3" fmla="*/ 3430049 h 3430049"/>
              <a:gd name="connsiteX4" fmla="*/ 0 w 33773694"/>
              <a:gd name="connsiteY4" fmla="*/ 0 h 3430049"/>
              <a:gd name="connsiteX0" fmla="*/ 0 w 48932676"/>
              <a:gd name="connsiteY0" fmla="*/ 0 h 3239130"/>
              <a:gd name="connsiteX1" fmla="*/ 21033404 w 48932676"/>
              <a:gd name="connsiteY1" fmla="*/ 10048 h 3239130"/>
              <a:gd name="connsiteX2" fmla="*/ 48932676 w 48932676"/>
              <a:gd name="connsiteY2" fmla="*/ 2696518 h 3239130"/>
              <a:gd name="connsiteX3" fmla="*/ 16216937 w 48932676"/>
              <a:gd name="connsiteY3" fmla="*/ 3239130 h 3239130"/>
              <a:gd name="connsiteX4" fmla="*/ 0 w 48932676"/>
              <a:gd name="connsiteY4" fmla="*/ 0 h 3239130"/>
              <a:gd name="connsiteX0" fmla="*/ 0 w 48932676"/>
              <a:gd name="connsiteY0" fmla="*/ 0 h 2746761"/>
              <a:gd name="connsiteX1" fmla="*/ 21033404 w 48932676"/>
              <a:gd name="connsiteY1" fmla="*/ 10048 h 2746761"/>
              <a:gd name="connsiteX2" fmla="*/ 48932676 w 48932676"/>
              <a:gd name="connsiteY2" fmla="*/ 2696518 h 2746761"/>
              <a:gd name="connsiteX3" fmla="*/ 29270510 w 48932676"/>
              <a:gd name="connsiteY3" fmla="*/ 2746761 h 2746761"/>
              <a:gd name="connsiteX4" fmla="*/ 0 w 48932676"/>
              <a:gd name="connsiteY4" fmla="*/ 0 h 2746761"/>
              <a:gd name="connsiteX0" fmla="*/ 0 w 51248635"/>
              <a:gd name="connsiteY0" fmla="*/ 0 h 2766857"/>
              <a:gd name="connsiteX1" fmla="*/ 21033404 w 51248635"/>
              <a:gd name="connsiteY1" fmla="*/ 10048 h 2766857"/>
              <a:gd name="connsiteX2" fmla="*/ 51248635 w 51248635"/>
              <a:gd name="connsiteY2" fmla="*/ 2766857 h 2766857"/>
              <a:gd name="connsiteX3" fmla="*/ 29270510 w 51248635"/>
              <a:gd name="connsiteY3" fmla="*/ 2746761 h 2766857"/>
              <a:gd name="connsiteX4" fmla="*/ 0 w 51248635"/>
              <a:gd name="connsiteY4" fmla="*/ 0 h 2766857"/>
              <a:gd name="connsiteX0" fmla="*/ 0 w 51248635"/>
              <a:gd name="connsiteY0" fmla="*/ 0 h 2746761"/>
              <a:gd name="connsiteX1" fmla="*/ 21033404 w 51248635"/>
              <a:gd name="connsiteY1" fmla="*/ 10048 h 2746761"/>
              <a:gd name="connsiteX2" fmla="*/ 51248635 w 51248635"/>
              <a:gd name="connsiteY2" fmla="*/ 2736712 h 2746761"/>
              <a:gd name="connsiteX3" fmla="*/ 29270510 w 51248635"/>
              <a:gd name="connsiteY3" fmla="*/ 2746761 h 2746761"/>
              <a:gd name="connsiteX4" fmla="*/ 0 w 51248635"/>
              <a:gd name="connsiteY4" fmla="*/ 0 h 2746761"/>
              <a:gd name="connsiteX0" fmla="*/ 0 w 51459169"/>
              <a:gd name="connsiteY0" fmla="*/ 0 h 2756809"/>
              <a:gd name="connsiteX1" fmla="*/ 21033404 w 51459169"/>
              <a:gd name="connsiteY1" fmla="*/ 10048 h 2756809"/>
              <a:gd name="connsiteX2" fmla="*/ 51459169 w 51459169"/>
              <a:gd name="connsiteY2" fmla="*/ 2756809 h 2756809"/>
              <a:gd name="connsiteX3" fmla="*/ 29270510 w 51459169"/>
              <a:gd name="connsiteY3" fmla="*/ 2746761 h 2756809"/>
              <a:gd name="connsiteX4" fmla="*/ 0 w 51459169"/>
              <a:gd name="connsiteY4" fmla="*/ 0 h 2756809"/>
              <a:gd name="connsiteX0" fmla="*/ 0 w 51459169"/>
              <a:gd name="connsiteY0" fmla="*/ 8383 h 2765192"/>
              <a:gd name="connsiteX1" fmla="*/ 18927999 w 51459169"/>
              <a:gd name="connsiteY1" fmla="*/ 0 h 2765192"/>
              <a:gd name="connsiteX2" fmla="*/ 51459169 w 51459169"/>
              <a:gd name="connsiteY2" fmla="*/ 2765192 h 2765192"/>
              <a:gd name="connsiteX3" fmla="*/ 29270510 w 51459169"/>
              <a:gd name="connsiteY3" fmla="*/ 2755144 h 2765192"/>
              <a:gd name="connsiteX4" fmla="*/ 0 w 51459169"/>
              <a:gd name="connsiteY4" fmla="*/ 8383 h 2765192"/>
              <a:gd name="connsiteX0" fmla="*/ 0 w 51459169"/>
              <a:gd name="connsiteY0" fmla="*/ 0 h 2756809"/>
              <a:gd name="connsiteX1" fmla="*/ 18927999 w 51459169"/>
              <a:gd name="connsiteY1" fmla="*/ 832 h 2756809"/>
              <a:gd name="connsiteX2" fmla="*/ 51459169 w 51459169"/>
              <a:gd name="connsiteY2" fmla="*/ 2756809 h 2756809"/>
              <a:gd name="connsiteX3" fmla="*/ 29270510 w 51459169"/>
              <a:gd name="connsiteY3" fmla="*/ 2746761 h 2756809"/>
              <a:gd name="connsiteX4" fmla="*/ 0 w 51459169"/>
              <a:gd name="connsiteY4" fmla="*/ 0 h 2756809"/>
              <a:gd name="connsiteX0" fmla="*/ 0 w 53143505"/>
              <a:gd name="connsiteY0" fmla="*/ 0 h 2756809"/>
              <a:gd name="connsiteX1" fmla="*/ 20612335 w 53143505"/>
              <a:gd name="connsiteY1" fmla="*/ 832 h 2756809"/>
              <a:gd name="connsiteX2" fmla="*/ 53143505 w 53143505"/>
              <a:gd name="connsiteY2" fmla="*/ 2756809 h 2756809"/>
              <a:gd name="connsiteX3" fmla="*/ 30954846 w 53143505"/>
              <a:gd name="connsiteY3" fmla="*/ 2746761 h 2756809"/>
              <a:gd name="connsiteX4" fmla="*/ 0 w 53143505"/>
              <a:gd name="connsiteY4" fmla="*/ 0 h 2756809"/>
              <a:gd name="connsiteX0" fmla="*/ 0 w 53143505"/>
              <a:gd name="connsiteY0" fmla="*/ 0 h 2756809"/>
              <a:gd name="connsiteX1" fmla="*/ 20612335 w 53143505"/>
              <a:gd name="connsiteY1" fmla="*/ 832 h 2756809"/>
              <a:gd name="connsiteX2" fmla="*/ 53143505 w 53143505"/>
              <a:gd name="connsiteY2" fmla="*/ 2756809 h 2756809"/>
              <a:gd name="connsiteX3" fmla="*/ 32218092 w 53143505"/>
              <a:gd name="connsiteY3" fmla="*/ 2755976 h 2756809"/>
              <a:gd name="connsiteX4" fmla="*/ 0 w 53143505"/>
              <a:gd name="connsiteY4" fmla="*/ 0 h 2756809"/>
              <a:gd name="connsiteX0" fmla="*/ 0 w 53143505"/>
              <a:gd name="connsiteY0" fmla="*/ 0 h 2756809"/>
              <a:gd name="connsiteX1" fmla="*/ 20612335 w 53143505"/>
              <a:gd name="connsiteY1" fmla="*/ 832 h 2756809"/>
              <a:gd name="connsiteX2" fmla="*/ 53143505 w 53143505"/>
              <a:gd name="connsiteY2" fmla="*/ 2756809 h 2756809"/>
              <a:gd name="connsiteX3" fmla="*/ 32428627 w 53143505"/>
              <a:gd name="connsiteY3" fmla="*/ 2755976 h 2756809"/>
              <a:gd name="connsiteX4" fmla="*/ 0 w 53143505"/>
              <a:gd name="connsiteY4" fmla="*/ 0 h 275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505" h="2756809">
                <a:moveTo>
                  <a:pt x="0" y="0"/>
                </a:moveTo>
                <a:lnTo>
                  <a:pt x="20612335" y="832"/>
                </a:lnTo>
                <a:lnTo>
                  <a:pt x="53143505" y="2756809"/>
                </a:lnTo>
                <a:lnTo>
                  <a:pt x="32428627" y="2755976"/>
                </a:lnTo>
                <a:lnTo>
                  <a:pt x="0" y="0"/>
                </a:lnTo>
                <a:close/>
              </a:path>
            </a:pathLst>
          </a:custGeom>
          <a:noFill/>
          <a:ln w="25400" cap="rnd">
            <a:solidFill>
              <a:srgbClr val="FFC0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圓角 73">
            <a:extLst>
              <a:ext uri="{FF2B5EF4-FFF2-40B4-BE49-F238E27FC236}">
                <a16:creationId xmlns:a16="http://schemas.microsoft.com/office/drawing/2014/main" id="{56904AE2-B7ED-47B9-8DB7-E0C5F75E0392}"/>
              </a:ext>
            </a:extLst>
          </p:cNvPr>
          <p:cNvSpPr/>
          <p:nvPr/>
        </p:nvSpPr>
        <p:spPr>
          <a:xfrm>
            <a:off x="6049656" y="2027514"/>
            <a:ext cx="2158817" cy="838153"/>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rPr>
              <a:t>Machine Learning Model</a:t>
            </a:r>
            <a:endParaRPr lang="zh-TW" altLang="en-US" b="1" dirty="0"/>
          </a:p>
        </p:txBody>
      </p:sp>
      <p:sp>
        <p:nvSpPr>
          <p:cNvPr id="81" name="矩形: 圓角 80">
            <a:extLst>
              <a:ext uri="{FF2B5EF4-FFF2-40B4-BE49-F238E27FC236}">
                <a16:creationId xmlns:a16="http://schemas.microsoft.com/office/drawing/2014/main" id="{E9929A7B-F03B-4032-AECF-888669703758}"/>
              </a:ext>
            </a:extLst>
          </p:cNvPr>
          <p:cNvSpPr/>
          <p:nvPr/>
        </p:nvSpPr>
        <p:spPr>
          <a:xfrm>
            <a:off x="2934662" y="873464"/>
            <a:ext cx="1981206" cy="429627"/>
          </a:xfrm>
          <a:prstGeom prst="roundRect">
            <a:avLst/>
          </a:prstGeom>
          <a:solidFill>
            <a:srgbClr val="FFFFFF">
              <a:alpha val="69804"/>
            </a:srgbClr>
          </a:solid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a:t>Feature Extraction</a:t>
            </a:r>
            <a:endParaRPr lang="zh-TW" altLang="en-US" dirty="0"/>
          </a:p>
        </p:txBody>
      </p:sp>
      <p:sp>
        <p:nvSpPr>
          <p:cNvPr id="51" name="矩形: 圓角 73">
            <a:extLst>
              <a:ext uri="{FF2B5EF4-FFF2-40B4-BE49-F238E27FC236}">
                <a16:creationId xmlns:a16="http://schemas.microsoft.com/office/drawing/2014/main" id="{46B3FD87-DCDF-AA44-B4CD-3EB94F69FD44}"/>
              </a:ext>
            </a:extLst>
          </p:cNvPr>
          <p:cNvSpPr/>
          <p:nvPr/>
        </p:nvSpPr>
        <p:spPr>
          <a:xfrm>
            <a:off x="2823646" y="766647"/>
            <a:ext cx="5553099" cy="3290905"/>
          </a:xfrm>
          <a:prstGeom prst="roundRect">
            <a:avLst>
              <a:gd name="adj" fmla="val 5361"/>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p>
        </p:txBody>
      </p:sp>
      <p:sp>
        <p:nvSpPr>
          <p:cNvPr id="52" name="矩形: 圓角 73">
            <a:extLst>
              <a:ext uri="{FF2B5EF4-FFF2-40B4-BE49-F238E27FC236}">
                <a16:creationId xmlns:a16="http://schemas.microsoft.com/office/drawing/2014/main" id="{26CAC9E2-A308-4C41-BEF8-6D61D751F4ED}"/>
              </a:ext>
            </a:extLst>
          </p:cNvPr>
          <p:cNvSpPr/>
          <p:nvPr/>
        </p:nvSpPr>
        <p:spPr>
          <a:xfrm>
            <a:off x="5836735" y="789000"/>
            <a:ext cx="2540010" cy="373344"/>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TW" sz="2000" b="1" dirty="0"/>
              <a:t>Volume-to-Point</a:t>
            </a:r>
            <a:endParaRPr lang="zh-TW" altLang="en-US" sz="2000" b="1" dirty="0"/>
          </a:p>
        </p:txBody>
      </p:sp>
      <p:sp>
        <p:nvSpPr>
          <p:cNvPr id="22" name="TextBox 21">
            <a:extLst>
              <a:ext uri="{FF2B5EF4-FFF2-40B4-BE49-F238E27FC236}">
                <a16:creationId xmlns:a16="http://schemas.microsoft.com/office/drawing/2014/main" id="{E106BF71-68E7-5748-9957-BD6A4FBC5E50}"/>
              </a:ext>
            </a:extLst>
          </p:cNvPr>
          <p:cNvSpPr txBox="1"/>
          <p:nvPr/>
        </p:nvSpPr>
        <p:spPr>
          <a:xfrm>
            <a:off x="-441434" y="1093076"/>
            <a:ext cx="184731" cy="369332"/>
          </a:xfrm>
          <a:prstGeom prst="rect">
            <a:avLst/>
          </a:prstGeom>
          <a:noFill/>
        </p:spPr>
        <p:txBody>
          <a:bodyPr wrap="none" rtlCol="0">
            <a:spAutoFit/>
          </a:bodyPr>
          <a:lstStyle/>
          <a:p>
            <a:endParaRPr lang="en-US"/>
          </a:p>
        </p:txBody>
      </p:sp>
      <p:sp>
        <p:nvSpPr>
          <p:cNvPr id="47" name="Rectangle 46">
            <a:extLst>
              <a:ext uri="{FF2B5EF4-FFF2-40B4-BE49-F238E27FC236}">
                <a16:creationId xmlns:a16="http://schemas.microsoft.com/office/drawing/2014/main" id="{5CC0B6B1-FA5C-4B60-B866-37A496D7F6B4}"/>
              </a:ext>
            </a:extLst>
          </p:cNvPr>
          <p:cNvSpPr/>
          <p:nvPr/>
        </p:nvSpPr>
        <p:spPr>
          <a:xfrm>
            <a:off x="638366" y="5130844"/>
            <a:ext cx="10822580" cy="923330"/>
          </a:xfrm>
          <a:prstGeom prst="rect">
            <a:avLst/>
          </a:prstGeom>
        </p:spPr>
        <p:txBody>
          <a:bodyPr wrap="square">
            <a:spAutoFit/>
          </a:bodyPr>
          <a:lstStyle/>
          <a:p>
            <a:pPr marL="457200" indent="-457200" algn="just">
              <a:spcAft>
                <a:spcPts val="0"/>
              </a:spcAft>
            </a:pPr>
            <a:r>
              <a:rPr lang="en-US" dirty="0">
                <a:latin typeface="Calibri" panose="020F0502020204030204" pitchFamily="34" charset="0"/>
                <a:ea typeface="新細明體" panose="02020500000000000000" pitchFamily="18" charset="-120"/>
                <a:cs typeface="Times New Roman" panose="02020603050405020304" pitchFamily="18" charset="0"/>
              </a:rPr>
              <a:t>Fig 4. The architecture of the volume-to-point framework used in this study. The data volume, X, consists of successive QPESUMS images within the hour; the target point, Y, is represented by the rain gauge records of the weather station. Machine learning algorithms is then applied to learn the mapping from data.</a:t>
            </a:r>
          </a:p>
        </p:txBody>
      </p:sp>
    </p:spTree>
    <p:extLst>
      <p:ext uri="{BB962C8B-B14F-4D97-AF65-F5344CB8AC3E}">
        <p14:creationId xmlns:p14="http://schemas.microsoft.com/office/powerpoint/2010/main" val="4076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1D38E2-0D64-4E91-A3E3-C487D1390C1A}"/>
              </a:ext>
            </a:extLst>
          </p:cNvPr>
          <p:cNvGrpSpPr/>
          <p:nvPr/>
        </p:nvGrpSpPr>
        <p:grpSpPr>
          <a:xfrm>
            <a:off x="746234" y="857292"/>
            <a:ext cx="4487917" cy="1322098"/>
            <a:chOff x="1387366" y="1460937"/>
            <a:chExt cx="4487917" cy="1322098"/>
          </a:xfrm>
        </p:grpSpPr>
        <p:sp>
          <p:nvSpPr>
            <p:cNvPr id="5" name="Rectangle 4">
              <a:extLst>
                <a:ext uri="{FF2B5EF4-FFF2-40B4-BE49-F238E27FC236}">
                  <a16:creationId xmlns:a16="http://schemas.microsoft.com/office/drawing/2014/main" id="{14AC7B13-B60F-4676-A1E3-6414E77330FE}"/>
                </a:ext>
              </a:extLst>
            </p:cNvPr>
            <p:cNvSpPr/>
            <p:nvPr/>
          </p:nvSpPr>
          <p:spPr>
            <a:xfrm>
              <a:off x="1387366" y="1460937"/>
              <a:ext cx="4487917" cy="1322098"/>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3EFC8EC-1088-4EA2-997A-74FC04ADB794}"/>
                </a:ext>
              </a:extLst>
            </p:cNvPr>
            <p:cNvGrpSpPr/>
            <p:nvPr/>
          </p:nvGrpSpPr>
          <p:grpSpPr>
            <a:xfrm>
              <a:off x="2280747" y="1524026"/>
              <a:ext cx="3499945" cy="1195919"/>
              <a:chOff x="1387366" y="1582432"/>
              <a:chExt cx="3499945" cy="1195919"/>
            </a:xfrm>
          </p:grpSpPr>
          <p:sp>
            <p:nvSpPr>
              <p:cNvPr id="8" name="TextBox 7">
                <a:extLst>
                  <a:ext uri="{FF2B5EF4-FFF2-40B4-BE49-F238E27FC236}">
                    <a16:creationId xmlns:a16="http://schemas.microsoft.com/office/drawing/2014/main" id="{C1A2BD44-EE48-4EE8-A659-793770ACBC9F}"/>
                  </a:ext>
                </a:extLst>
              </p:cNvPr>
              <p:cNvSpPr txBox="1"/>
              <p:nvPr/>
            </p:nvSpPr>
            <p:spPr>
              <a:xfrm>
                <a:off x="1387367" y="1582432"/>
                <a:ext cx="3499944" cy="2769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200" dirty="0"/>
                  <a:t>Convolution Layer     (None, 32, 273, 160)</a:t>
                </a:r>
              </a:p>
            </p:txBody>
          </p:sp>
          <p:sp>
            <p:nvSpPr>
              <p:cNvPr id="9" name="TextBox 8">
                <a:extLst>
                  <a:ext uri="{FF2B5EF4-FFF2-40B4-BE49-F238E27FC236}">
                    <a16:creationId xmlns:a16="http://schemas.microsoft.com/office/drawing/2014/main" id="{C96FB6B7-6584-4325-8A54-3018F2197CE9}"/>
                  </a:ext>
                </a:extLst>
              </p:cNvPr>
              <p:cNvSpPr txBox="1"/>
              <p:nvPr/>
            </p:nvSpPr>
            <p:spPr>
              <a:xfrm>
                <a:off x="1387367" y="1891642"/>
                <a:ext cx="3499944" cy="2769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200" dirty="0"/>
                  <a:t>Batch Normalization (None, 32, 273, 160)</a:t>
                </a:r>
              </a:p>
            </p:txBody>
          </p:sp>
          <p:sp>
            <p:nvSpPr>
              <p:cNvPr id="10" name="TextBox 9">
                <a:extLst>
                  <a:ext uri="{FF2B5EF4-FFF2-40B4-BE49-F238E27FC236}">
                    <a16:creationId xmlns:a16="http://schemas.microsoft.com/office/drawing/2014/main" id="{166E9F3C-22E7-4E9D-AE9C-24A662BD0D41}"/>
                  </a:ext>
                </a:extLst>
              </p:cNvPr>
              <p:cNvSpPr txBox="1"/>
              <p:nvPr/>
            </p:nvSpPr>
            <p:spPr>
              <a:xfrm>
                <a:off x="1387367" y="2196497"/>
                <a:ext cx="3499944" cy="2769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200" dirty="0"/>
                  <a:t>Max Pooling               (None, 32, 136, 80)</a:t>
                </a:r>
              </a:p>
            </p:txBody>
          </p:sp>
          <p:sp>
            <p:nvSpPr>
              <p:cNvPr id="11" name="TextBox 10">
                <a:extLst>
                  <a:ext uri="{FF2B5EF4-FFF2-40B4-BE49-F238E27FC236}">
                    <a16:creationId xmlns:a16="http://schemas.microsoft.com/office/drawing/2014/main" id="{7B98CA87-1D19-4B30-87C0-93A20E09E961}"/>
                  </a:ext>
                </a:extLst>
              </p:cNvPr>
              <p:cNvSpPr txBox="1"/>
              <p:nvPr/>
            </p:nvSpPr>
            <p:spPr>
              <a:xfrm>
                <a:off x="1387366" y="2501352"/>
                <a:ext cx="3499944" cy="2769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200" dirty="0"/>
                  <a:t>Dropout                      (None, 32, 136, 80)</a:t>
                </a:r>
              </a:p>
            </p:txBody>
          </p:sp>
        </p:grpSp>
        <p:sp>
          <p:nvSpPr>
            <p:cNvPr id="7" name="Rectangle 6">
              <a:extLst>
                <a:ext uri="{FF2B5EF4-FFF2-40B4-BE49-F238E27FC236}">
                  <a16:creationId xmlns:a16="http://schemas.microsoft.com/office/drawing/2014/main" id="{2A6E2424-3FA8-4E41-BCF1-71A5DC8D6E6C}"/>
                </a:ext>
              </a:extLst>
            </p:cNvPr>
            <p:cNvSpPr/>
            <p:nvPr/>
          </p:nvSpPr>
          <p:spPr>
            <a:xfrm>
              <a:off x="1502979" y="1524026"/>
              <a:ext cx="683176" cy="119591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en-US" sz="1400" dirty="0"/>
                <a:t>Convolutional Block</a:t>
              </a:r>
            </a:p>
          </p:txBody>
        </p:sp>
      </p:grpSp>
      <p:sp>
        <p:nvSpPr>
          <p:cNvPr id="12" name="TextBox 11">
            <a:extLst>
              <a:ext uri="{FF2B5EF4-FFF2-40B4-BE49-F238E27FC236}">
                <a16:creationId xmlns:a16="http://schemas.microsoft.com/office/drawing/2014/main" id="{4EE3B841-2E29-4CE5-AB5D-3DD3147273F7}"/>
              </a:ext>
            </a:extLst>
          </p:cNvPr>
          <p:cNvSpPr txBox="1"/>
          <p:nvPr/>
        </p:nvSpPr>
        <p:spPr>
          <a:xfrm>
            <a:off x="735719" y="177715"/>
            <a:ext cx="4487917"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Input Layer                     (None, 6, 275, 162)</a:t>
            </a:r>
          </a:p>
        </p:txBody>
      </p:sp>
      <p:grpSp>
        <p:nvGrpSpPr>
          <p:cNvPr id="13" name="Group 12">
            <a:extLst>
              <a:ext uri="{FF2B5EF4-FFF2-40B4-BE49-F238E27FC236}">
                <a16:creationId xmlns:a16="http://schemas.microsoft.com/office/drawing/2014/main" id="{5D398C45-EF77-4C50-BF90-81529D0414EC}"/>
              </a:ext>
            </a:extLst>
          </p:cNvPr>
          <p:cNvGrpSpPr/>
          <p:nvPr/>
        </p:nvGrpSpPr>
        <p:grpSpPr>
          <a:xfrm>
            <a:off x="735720" y="2483245"/>
            <a:ext cx="4487917" cy="442981"/>
            <a:chOff x="735723" y="2106902"/>
            <a:chExt cx="4487917" cy="442981"/>
          </a:xfrm>
        </p:grpSpPr>
        <p:sp>
          <p:nvSpPr>
            <p:cNvPr id="14" name="Rectangle 13">
              <a:extLst>
                <a:ext uri="{FF2B5EF4-FFF2-40B4-BE49-F238E27FC236}">
                  <a16:creationId xmlns:a16="http://schemas.microsoft.com/office/drawing/2014/main" id="{E12787E4-F1E1-4E65-BE4D-72611E788E06}"/>
                </a:ext>
              </a:extLst>
            </p:cNvPr>
            <p:cNvSpPr/>
            <p:nvPr/>
          </p:nvSpPr>
          <p:spPr>
            <a:xfrm>
              <a:off x="735723" y="2106902"/>
              <a:ext cx="4487917" cy="4429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BF0469-30DE-4499-BA2C-B9BCD2A0904D}"/>
                </a:ext>
              </a:extLst>
            </p:cNvPr>
            <p:cNvSpPr/>
            <p:nvPr/>
          </p:nvSpPr>
          <p:spPr>
            <a:xfrm>
              <a:off x="861848" y="2194187"/>
              <a:ext cx="4277712" cy="2684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rtlCol="0" anchor="ctr"/>
            <a:lstStyle/>
            <a:p>
              <a:r>
                <a:rPr lang="en-US" sz="1400" dirty="0"/>
                <a:t>Convolutional Block                              (None, 64, 66, 38)</a:t>
              </a:r>
            </a:p>
          </p:txBody>
        </p:sp>
      </p:grpSp>
      <p:grpSp>
        <p:nvGrpSpPr>
          <p:cNvPr id="16" name="Group 15">
            <a:extLst>
              <a:ext uri="{FF2B5EF4-FFF2-40B4-BE49-F238E27FC236}">
                <a16:creationId xmlns:a16="http://schemas.microsoft.com/office/drawing/2014/main" id="{C5EFA7C2-96B4-41D5-AF55-09DC4C06E21C}"/>
              </a:ext>
            </a:extLst>
          </p:cNvPr>
          <p:cNvGrpSpPr/>
          <p:nvPr/>
        </p:nvGrpSpPr>
        <p:grpSpPr>
          <a:xfrm>
            <a:off x="735721" y="3233107"/>
            <a:ext cx="4487917" cy="442981"/>
            <a:chOff x="735723" y="2106902"/>
            <a:chExt cx="4487917" cy="442981"/>
          </a:xfrm>
        </p:grpSpPr>
        <p:sp>
          <p:nvSpPr>
            <p:cNvPr id="17" name="Rectangle 16">
              <a:extLst>
                <a:ext uri="{FF2B5EF4-FFF2-40B4-BE49-F238E27FC236}">
                  <a16:creationId xmlns:a16="http://schemas.microsoft.com/office/drawing/2014/main" id="{F2F5B8D0-C843-42C1-B103-CFFB0840E736}"/>
                </a:ext>
              </a:extLst>
            </p:cNvPr>
            <p:cNvSpPr/>
            <p:nvPr/>
          </p:nvSpPr>
          <p:spPr>
            <a:xfrm>
              <a:off x="735723" y="2106902"/>
              <a:ext cx="4487917" cy="4429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8A5DAAF-B021-40F7-8EE6-488C171A24CA}"/>
                </a:ext>
              </a:extLst>
            </p:cNvPr>
            <p:cNvSpPr/>
            <p:nvPr/>
          </p:nvSpPr>
          <p:spPr>
            <a:xfrm>
              <a:off x="861848" y="2194187"/>
              <a:ext cx="4277712" cy="2684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rtlCol="0" anchor="ctr"/>
            <a:lstStyle/>
            <a:p>
              <a:r>
                <a:rPr lang="en-US" sz="1400" dirty="0"/>
                <a:t>Convolutional Block                              (None, 128, 31, 17)</a:t>
              </a:r>
            </a:p>
          </p:txBody>
        </p:sp>
      </p:grpSp>
      <p:grpSp>
        <p:nvGrpSpPr>
          <p:cNvPr id="19" name="Group 18">
            <a:extLst>
              <a:ext uri="{FF2B5EF4-FFF2-40B4-BE49-F238E27FC236}">
                <a16:creationId xmlns:a16="http://schemas.microsoft.com/office/drawing/2014/main" id="{3346351B-F994-4E21-9505-327CD6144B18}"/>
              </a:ext>
            </a:extLst>
          </p:cNvPr>
          <p:cNvGrpSpPr/>
          <p:nvPr/>
        </p:nvGrpSpPr>
        <p:grpSpPr>
          <a:xfrm>
            <a:off x="735722" y="3979943"/>
            <a:ext cx="4487917" cy="442981"/>
            <a:chOff x="735723" y="2106902"/>
            <a:chExt cx="4487917" cy="442981"/>
          </a:xfrm>
        </p:grpSpPr>
        <p:sp>
          <p:nvSpPr>
            <p:cNvPr id="20" name="Rectangle 19">
              <a:extLst>
                <a:ext uri="{FF2B5EF4-FFF2-40B4-BE49-F238E27FC236}">
                  <a16:creationId xmlns:a16="http://schemas.microsoft.com/office/drawing/2014/main" id="{8B53C1B3-7527-4874-8EE0-FB7E29A92502}"/>
                </a:ext>
              </a:extLst>
            </p:cNvPr>
            <p:cNvSpPr/>
            <p:nvPr/>
          </p:nvSpPr>
          <p:spPr>
            <a:xfrm>
              <a:off x="735723" y="2106902"/>
              <a:ext cx="4487917" cy="4429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812025C-6888-4096-8613-9D9D8A5D321B}"/>
                </a:ext>
              </a:extLst>
            </p:cNvPr>
            <p:cNvSpPr/>
            <p:nvPr/>
          </p:nvSpPr>
          <p:spPr>
            <a:xfrm>
              <a:off x="861848" y="2194187"/>
              <a:ext cx="4277712" cy="2684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rtlCol="0" anchor="ctr"/>
            <a:lstStyle/>
            <a:p>
              <a:r>
                <a:rPr lang="en-US" sz="1400" dirty="0"/>
                <a:t>Convolutional Block                              (None, 256, 13, 6)</a:t>
              </a:r>
            </a:p>
          </p:txBody>
        </p:sp>
      </p:grpSp>
      <p:grpSp>
        <p:nvGrpSpPr>
          <p:cNvPr id="22" name="Group 21">
            <a:extLst>
              <a:ext uri="{FF2B5EF4-FFF2-40B4-BE49-F238E27FC236}">
                <a16:creationId xmlns:a16="http://schemas.microsoft.com/office/drawing/2014/main" id="{DF8AB2A7-9A72-42C3-8368-492EB65BDDBD}"/>
              </a:ext>
            </a:extLst>
          </p:cNvPr>
          <p:cNvGrpSpPr/>
          <p:nvPr/>
        </p:nvGrpSpPr>
        <p:grpSpPr>
          <a:xfrm>
            <a:off x="746234" y="4733169"/>
            <a:ext cx="4487917" cy="442981"/>
            <a:chOff x="735723" y="2106902"/>
            <a:chExt cx="4487917" cy="442981"/>
          </a:xfrm>
        </p:grpSpPr>
        <p:sp>
          <p:nvSpPr>
            <p:cNvPr id="23" name="Rectangle 22">
              <a:extLst>
                <a:ext uri="{FF2B5EF4-FFF2-40B4-BE49-F238E27FC236}">
                  <a16:creationId xmlns:a16="http://schemas.microsoft.com/office/drawing/2014/main" id="{33117EE1-FAF2-4061-85A2-11414AB4E4D2}"/>
                </a:ext>
              </a:extLst>
            </p:cNvPr>
            <p:cNvSpPr/>
            <p:nvPr/>
          </p:nvSpPr>
          <p:spPr>
            <a:xfrm>
              <a:off x="735723" y="2106902"/>
              <a:ext cx="4487917" cy="4429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7D0B230-359F-4B9C-8F4B-8F1EF0442831}"/>
                </a:ext>
              </a:extLst>
            </p:cNvPr>
            <p:cNvSpPr/>
            <p:nvPr/>
          </p:nvSpPr>
          <p:spPr>
            <a:xfrm>
              <a:off x="861848" y="2194187"/>
              <a:ext cx="4277712" cy="2684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rtlCol="0" anchor="ctr"/>
            <a:lstStyle/>
            <a:p>
              <a:r>
                <a:rPr lang="en-US" sz="1400" dirty="0"/>
                <a:t>Dense Layer                                            (None, 256)</a:t>
              </a:r>
            </a:p>
          </p:txBody>
        </p:sp>
      </p:grpSp>
      <p:grpSp>
        <p:nvGrpSpPr>
          <p:cNvPr id="25" name="Group 24">
            <a:extLst>
              <a:ext uri="{FF2B5EF4-FFF2-40B4-BE49-F238E27FC236}">
                <a16:creationId xmlns:a16="http://schemas.microsoft.com/office/drawing/2014/main" id="{79436F3F-BB3B-46EB-93B6-E0AE7E93B4F7}"/>
              </a:ext>
            </a:extLst>
          </p:cNvPr>
          <p:cNvGrpSpPr/>
          <p:nvPr/>
        </p:nvGrpSpPr>
        <p:grpSpPr>
          <a:xfrm>
            <a:off x="735723" y="5483031"/>
            <a:ext cx="4487917" cy="442981"/>
            <a:chOff x="735723" y="2106902"/>
            <a:chExt cx="4487917" cy="442981"/>
          </a:xfrm>
        </p:grpSpPr>
        <p:sp>
          <p:nvSpPr>
            <p:cNvPr id="26" name="Rectangle 25">
              <a:extLst>
                <a:ext uri="{FF2B5EF4-FFF2-40B4-BE49-F238E27FC236}">
                  <a16:creationId xmlns:a16="http://schemas.microsoft.com/office/drawing/2014/main" id="{DF8F4903-B743-4077-9D95-7D19C2275BBE}"/>
                </a:ext>
              </a:extLst>
            </p:cNvPr>
            <p:cNvSpPr/>
            <p:nvPr/>
          </p:nvSpPr>
          <p:spPr>
            <a:xfrm>
              <a:off x="735723" y="2106902"/>
              <a:ext cx="4487917" cy="4429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323F25C-F6E2-45AA-8053-DFFC8F297E1E}"/>
                </a:ext>
              </a:extLst>
            </p:cNvPr>
            <p:cNvSpPr/>
            <p:nvPr/>
          </p:nvSpPr>
          <p:spPr>
            <a:xfrm>
              <a:off x="861848" y="2194187"/>
              <a:ext cx="4277712" cy="26840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rtlCol="0" anchor="ctr"/>
            <a:lstStyle/>
            <a:p>
              <a:r>
                <a:rPr lang="en-US" sz="1400" dirty="0"/>
                <a:t>Dense Layer                                            (None, 64)</a:t>
              </a:r>
            </a:p>
          </p:txBody>
        </p:sp>
      </p:grpSp>
      <p:sp>
        <p:nvSpPr>
          <p:cNvPr id="28" name="TextBox 27">
            <a:extLst>
              <a:ext uri="{FF2B5EF4-FFF2-40B4-BE49-F238E27FC236}">
                <a16:creationId xmlns:a16="http://schemas.microsoft.com/office/drawing/2014/main" id="{D615886C-CA21-4DF6-A395-8E330C168905}"/>
              </a:ext>
            </a:extLst>
          </p:cNvPr>
          <p:cNvSpPr txBox="1"/>
          <p:nvPr/>
        </p:nvSpPr>
        <p:spPr>
          <a:xfrm>
            <a:off x="746234" y="6236076"/>
            <a:ext cx="4487917"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Output Layer                     (None, 1)</a:t>
            </a:r>
          </a:p>
        </p:txBody>
      </p:sp>
      <p:cxnSp>
        <p:nvCxnSpPr>
          <p:cNvPr id="29" name="Straight Arrow Connector 28">
            <a:extLst>
              <a:ext uri="{FF2B5EF4-FFF2-40B4-BE49-F238E27FC236}">
                <a16:creationId xmlns:a16="http://schemas.microsoft.com/office/drawing/2014/main" id="{75ECDF31-0C0A-4F19-A7EB-6C3C973C5EF8}"/>
              </a:ext>
            </a:extLst>
          </p:cNvPr>
          <p:cNvCxnSpPr>
            <a:cxnSpLocks/>
            <a:stCxn id="12" idx="2"/>
            <a:endCxn id="5" idx="0"/>
          </p:cNvCxnSpPr>
          <p:nvPr/>
        </p:nvCxnSpPr>
        <p:spPr>
          <a:xfrm>
            <a:off x="2979678" y="547047"/>
            <a:ext cx="10515" cy="310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059FD66-AF7E-4C05-AA02-1856BBB98A6B}"/>
              </a:ext>
            </a:extLst>
          </p:cNvPr>
          <p:cNvCxnSpPr>
            <a:cxnSpLocks/>
            <a:stCxn id="5" idx="2"/>
            <a:endCxn id="14" idx="0"/>
          </p:cNvCxnSpPr>
          <p:nvPr/>
        </p:nvCxnSpPr>
        <p:spPr>
          <a:xfrm flipH="1">
            <a:off x="2979679" y="2179390"/>
            <a:ext cx="10514" cy="303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152074B-1354-410F-AD9F-B9D1317780AF}"/>
              </a:ext>
            </a:extLst>
          </p:cNvPr>
          <p:cNvCxnSpPr>
            <a:cxnSpLocks/>
            <a:stCxn id="14" idx="2"/>
            <a:endCxn id="17" idx="0"/>
          </p:cNvCxnSpPr>
          <p:nvPr/>
        </p:nvCxnSpPr>
        <p:spPr>
          <a:xfrm>
            <a:off x="2979679" y="2926226"/>
            <a:ext cx="1" cy="306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89DFD3E-8DE9-4A0C-8A03-A8F6F11D2E5A}"/>
              </a:ext>
            </a:extLst>
          </p:cNvPr>
          <p:cNvCxnSpPr>
            <a:cxnSpLocks/>
            <a:stCxn id="17" idx="2"/>
            <a:endCxn id="20" idx="0"/>
          </p:cNvCxnSpPr>
          <p:nvPr/>
        </p:nvCxnSpPr>
        <p:spPr>
          <a:xfrm>
            <a:off x="2979680" y="3676088"/>
            <a:ext cx="1" cy="303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217090-4BB2-4C3C-BD68-F281D86C6D64}"/>
              </a:ext>
            </a:extLst>
          </p:cNvPr>
          <p:cNvCxnSpPr>
            <a:cxnSpLocks/>
            <a:stCxn id="20" idx="2"/>
            <a:endCxn id="23" idx="0"/>
          </p:cNvCxnSpPr>
          <p:nvPr/>
        </p:nvCxnSpPr>
        <p:spPr>
          <a:xfrm>
            <a:off x="2979681" y="4422924"/>
            <a:ext cx="10512" cy="310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B41EF3E-2F82-4CA2-A40D-088744CB9AA0}"/>
              </a:ext>
            </a:extLst>
          </p:cNvPr>
          <p:cNvCxnSpPr>
            <a:cxnSpLocks/>
            <a:stCxn id="23" idx="2"/>
            <a:endCxn id="26" idx="0"/>
          </p:cNvCxnSpPr>
          <p:nvPr/>
        </p:nvCxnSpPr>
        <p:spPr>
          <a:xfrm flipH="1">
            <a:off x="2979682" y="5176150"/>
            <a:ext cx="10511" cy="306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7FDBF3D-A102-4AC8-B0C3-C92D84DA8ACC}"/>
              </a:ext>
            </a:extLst>
          </p:cNvPr>
          <p:cNvCxnSpPr>
            <a:cxnSpLocks/>
            <a:stCxn id="26" idx="2"/>
            <a:endCxn id="28" idx="0"/>
          </p:cNvCxnSpPr>
          <p:nvPr/>
        </p:nvCxnSpPr>
        <p:spPr>
          <a:xfrm>
            <a:off x="2979682" y="5926012"/>
            <a:ext cx="10511" cy="310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2596CB59-55F7-4F5D-994F-BD6C69F17A17}"/>
              </a:ext>
            </a:extLst>
          </p:cNvPr>
          <p:cNvPicPr>
            <a:picLocks noChangeAspect="1"/>
          </p:cNvPicPr>
          <p:nvPr/>
        </p:nvPicPr>
        <p:blipFill>
          <a:blip r:embed="rId2"/>
          <a:stretch>
            <a:fillRect/>
          </a:stretch>
        </p:blipFill>
        <p:spPr>
          <a:xfrm>
            <a:off x="6462052" y="-905590"/>
            <a:ext cx="3814760" cy="5489781"/>
          </a:xfrm>
          <a:prstGeom prst="rect">
            <a:avLst/>
          </a:prstGeom>
        </p:spPr>
      </p:pic>
      <p:sp>
        <p:nvSpPr>
          <p:cNvPr id="37" name="Rectangle 36">
            <a:extLst>
              <a:ext uri="{FF2B5EF4-FFF2-40B4-BE49-F238E27FC236}">
                <a16:creationId xmlns:a16="http://schemas.microsoft.com/office/drawing/2014/main" id="{ABC30C01-E2AB-4AC8-ACF1-38FD7BD84338}"/>
              </a:ext>
            </a:extLst>
          </p:cNvPr>
          <p:cNvSpPr/>
          <p:nvPr/>
        </p:nvSpPr>
        <p:spPr>
          <a:xfrm>
            <a:off x="6186481" y="4638043"/>
            <a:ext cx="4365903" cy="2585323"/>
          </a:xfrm>
          <a:prstGeom prst="rect">
            <a:avLst/>
          </a:prstGeom>
        </p:spPr>
        <p:txBody>
          <a:bodyPr wrap="square">
            <a:spAutoFit/>
          </a:bodyPr>
          <a:lstStyle/>
          <a:p>
            <a:pPr algn="just">
              <a:spcAft>
                <a:spcPts val="0"/>
              </a:spcAft>
            </a:pPr>
            <a:r>
              <a:rPr lang="en-US" dirty="0">
                <a:latin typeface="Calibri" panose="020F0502020204030204" pitchFamily="34" charset="0"/>
                <a:ea typeface="新細明體" panose="02020500000000000000" pitchFamily="18" charset="-120"/>
                <a:cs typeface="Times New Roman" panose="02020603050405020304" pitchFamily="18" charset="0"/>
              </a:rPr>
              <a:t>Fig. 5. The structure of the Convolutional Neural Network (CNN) model used in this study. Four convolutional blocks are stacked to extract spatial-temporal features from the 6x275x162 data volume. The bottom layers further reduce the feature dimension to 64 and then output the estimated precipitation (regression) or whether the rainfall will exceed a threshold (classification).</a:t>
            </a:r>
          </a:p>
        </p:txBody>
      </p:sp>
    </p:spTree>
    <p:extLst>
      <p:ext uri="{BB962C8B-B14F-4D97-AF65-F5344CB8AC3E}">
        <p14:creationId xmlns:p14="http://schemas.microsoft.com/office/powerpoint/2010/main" val="71377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F910A23-F476-413D-8268-6C6EBE457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82" y="1661317"/>
            <a:ext cx="11328436" cy="32810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AE04429-B15B-4830-B19C-717770E98EB7}"/>
              </a:ext>
            </a:extLst>
          </p:cNvPr>
          <p:cNvSpPr/>
          <p:nvPr/>
        </p:nvSpPr>
        <p:spPr>
          <a:xfrm>
            <a:off x="431781" y="4942390"/>
            <a:ext cx="11328435" cy="646331"/>
          </a:xfrm>
          <a:prstGeom prst="rect">
            <a:avLst/>
          </a:prstGeom>
        </p:spPr>
        <p:txBody>
          <a:bodyPr wrap="square">
            <a:spAutoFit/>
          </a:bodyPr>
          <a:lstStyle/>
          <a:p>
            <a:pPr marL="446088" indent="-446088">
              <a:spcAft>
                <a:spcPts val="0"/>
              </a:spcAft>
            </a:pPr>
            <a:r>
              <a:rPr lang="en-US" dirty="0">
                <a:latin typeface="Calibri" panose="020F0502020204030204" pitchFamily="34" charset="0"/>
                <a:ea typeface="新細明體" panose="02020500000000000000" pitchFamily="18" charset="-120"/>
                <a:cs typeface="Times New Roman" panose="02020603050405020304" pitchFamily="18" charset="0"/>
              </a:rPr>
              <a:t>Fig. 6 The RMSE between QPE schemes and the weather station records. The operational QPE scheme used by CWB is shown in blue, and the proposed VTP approach is shown in orange. Stations are arranged in ascending altitude.</a:t>
            </a:r>
          </a:p>
        </p:txBody>
      </p:sp>
    </p:spTree>
    <p:extLst>
      <p:ext uri="{BB962C8B-B14F-4D97-AF65-F5344CB8AC3E}">
        <p14:creationId xmlns:p14="http://schemas.microsoft.com/office/powerpoint/2010/main" val="319477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3989F79-E45F-449E-A1B6-100B2BF9B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211" y="628460"/>
            <a:ext cx="40386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DAB21097-8E77-4F26-AEA3-88E14896A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811" y="628460"/>
            <a:ext cx="4038600" cy="3086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71351D2-426E-4D15-9AB1-7F3CF01CAD77}"/>
              </a:ext>
            </a:extLst>
          </p:cNvPr>
          <p:cNvSpPr txBox="1"/>
          <p:nvPr/>
        </p:nvSpPr>
        <p:spPr>
          <a:xfrm>
            <a:off x="2275114" y="3168527"/>
            <a:ext cx="3243945"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CWB mean RMSE: 1.90</a:t>
            </a:r>
          </a:p>
        </p:txBody>
      </p:sp>
      <p:sp>
        <p:nvSpPr>
          <p:cNvPr id="10" name="Rectangle 9">
            <a:extLst>
              <a:ext uri="{FF2B5EF4-FFF2-40B4-BE49-F238E27FC236}">
                <a16:creationId xmlns:a16="http://schemas.microsoft.com/office/drawing/2014/main" id="{9466197B-6262-4F2F-9294-8D731D486FD7}"/>
              </a:ext>
            </a:extLst>
          </p:cNvPr>
          <p:cNvSpPr/>
          <p:nvPr/>
        </p:nvSpPr>
        <p:spPr>
          <a:xfrm>
            <a:off x="2084211" y="3714560"/>
            <a:ext cx="8077200" cy="923330"/>
          </a:xfrm>
          <a:prstGeom prst="rect">
            <a:avLst/>
          </a:prstGeom>
        </p:spPr>
        <p:txBody>
          <a:bodyPr wrap="square">
            <a:spAutoFit/>
          </a:bodyPr>
          <a:lstStyle/>
          <a:p>
            <a:pPr marL="446088" indent="-446088" algn="just">
              <a:spcAft>
                <a:spcPts val="0"/>
              </a:spcAft>
            </a:pPr>
            <a:r>
              <a:rPr lang="en-US" dirty="0">
                <a:latin typeface="Calibri" panose="020F0502020204030204" pitchFamily="34" charset="0"/>
                <a:ea typeface="新細明體" panose="02020500000000000000" pitchFamily="18" charset="-120"/>
                <a:cs typeface="Times New Roman" panose="02020603050405020304" pitchFamily="18" charset="0"/>
              </a:rPr>
              <a:t>Fig. 7 The RMSE between QPE schemes and the weather station records. The operational QPE scheme used by CWB is shown in the left panel, and the proposed VTP approach is shown in the right side.</a:t>
            </a:r>
          </a:p>
        </p:txBody>
      </p:sp>
      <p:sp>
        <p:nvSpPr>
          <p:cNvPr id="11" name="TextBox 10">
            <a:extLst>
              <a:ext uri="{FF2B5EF4-FFF2-40B4-BE49-F238E27FC236}">
                <a16:creationId xmlns:a16="http://schemas.microsoft.com/office/drawing/2014/main" id="{D9AB2036-62E5-4956-8BD1-82B45E587D02}"/>
              </a:ext>
            </a:extLst>
          </p:cNvPr>
          <p:cNvSpPr txBox="1"/>
          <p:nvPr/>
        </p:nvSpPr>
        <p:spPr>
          <a:xfrm>
            <a:off x="6313714" y="3168527"/>
            <a:ext cx="3243945"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VTP mean RMSE: 1.92</a:t>
            </a:r>
          </a:p>
        </p:txBody>
      </p:sp>
    </p:spTree>
    <p:extLst>
      <p:ext uri="{BB962C8B-B14F-4D97-AF65-F5344CB8AC3E}">
        <p14:creationId xmlns:p14="http://schemas.microsoft.com/office/powerpoint/2010/main" val="271780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a:extLst>
              <a:ext uri="{FF2B5EF4-FFF2-40B4-BE49-F238E27FC236}">
                <a16:creationId xmlns:a16="http://schemas.microsoft.com/office/drawing/2014/main" id="{23127A49-4863-4A39-A992-991DA5E40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16" y="1614351"/>
            <a:ext cx="11527767" cy="36292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5BCA135-9537-4E6C-90F3-CF51F0E1CD3E}"/>
              </a:ext>
            </a:extLst>
          </p:cNvPr>
          <p:cNvSpPr/>
          <p:nvPr/>
        </p:nvSpPr>
        <p:spPr>
          <a:xfrm>
            <a:off x="332116" y="5200105"/>
            <a:ext cx="11527767" cy="646331"/>
          </a:xfrm>
          <a:prstGeom prst="rect">
            <a:avLst/>
          </a:prstGeom>
        </p:spPr>
        <p:txBody>
          <a:bodyPr wrap="square">
            <a:spAutoFit/>
          </a:bodyPr>
          <a:lstStyle/>
          <a:p>
            <a:pPr marL="446088" indent="-446088"/>
            <a:r>
              <a:rPr lang="en-US" dirty="0">
                <a:latin typeface="Calibri" panose="020F0502020204030204" pitchFamily="34" charset="0"/>
                <a:ea typeface="新細明體" panose="02020500000000000000" pitchFamily="18" charset="-120"/>
                <a:cs typeface="Times New Roman" panose="02020603050405020304" pitchFamily="18" charset="0"/>
              </a:rPr>
              <a:t>Fig. 8 The hit-rate of detecting events of 30mm/</a:t>
            </a:r>
            <a:r>
              <a:rPr lang="en-US" dirty="0" err="1">
                <a:latin typeface="Calibri" panose="020F0502020204030204" pitchFamily="34" charset="0"/>
                <a:ea typeface="新細明體" panose="02020500000000000000" pitchFamily="18" charset="-120"/>
                <a:cs typeface="Times New Roman" panose="02020603050405020304" pitchFamily="18" charset="0"/>
              </a:rPr>
              <a:t>hr</a:t>
            </a:r>
            <a:r>
              <a:rPr lang="en-US" dirty="0">
                <a:latin typeface="Calibri" panose="020F0502020204030204" pitchFamily="34" charset="0"/>
                <a:ea typeface="新細明體" panose="02020500000000000000" pitchFamily="18" charset="-120"/>
                <a:cs typeface="Times New Roman" panose="02020603050405020304" pitchFamily="18" charset="0"/>
              </a:rPr>
              <a:t> rainfall. The operational QPE scheme used by CWB is shown in blue, and the proposed VTP approach is shown in orange. Stations are arranged in ascending altitude.</a:t>
            </a:r>
            <a:endParaRPr lang="en-US" dirty="0"/>
          </a:p>
        </p:txBody>
      </p:sp>
    </p:spTree>
    <p:extLst>
      <p:ext uri="{BB962C8B-B14F-4D97-AF65-F5344CB8AC3E}">
        <p14:creationId xmlns:p14="http://schemas.microsoft.com/office/powerpoint/2010/main" val="336727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BE1FFA5-3996-4428-B62D-3650FF76D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742950"/>
            <a:ext cx="40386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B32C388-2CC6-4B7F-92A4-A3A058E18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42950"/>
            <a:ext cx="4038600" cy="3086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C838F8D-D063-4EBF-A9CF-D2367482C8D2}"/>
              </a:ext>
            </a:extLst>
          </p:cNvPr>
          <p:cNvSpPr/>
          <p:nvPr/>
        </p:nvSpPr>
        <p:spPr>
          <a:xfrm>
            <a:off x="2057400" y="3960950"/>
            <a:ext cx="8077200" cy="923330"/>
          </a:xfrm>
          <a:prstGeom prst="rect">
            <a:avLst/>
          </a:prstGeom>
        </p:spPr>
        <p:txBody>
          <a:bodyPr wrap="square">
            <a:spAutoFit/>
          </a:bodyPr>
          <a:lstStyle/>
          <a:p>
            <a:pPr marL="446088" indent="-446088">
              <a:spcAft>
                <a:spcPts val="0"/>
              </a:spcAft>
            </a:pPr>
            <a:r>
              <a:rPr lang="en-US" dirty="0">
                <a:latin typeface="Calibri" panose="020F0502020204030204" pitchFamily="34" charset="0"/>
                <a:ea typeface="新細明體" panose="02020500000000000000" pitchFamily="18" charset="-120"/>
                <a:cs typeface="Times New Roman" panose="02020603050405020304" pitchFamily="18" charset="0"/>
              </a:rPr>
              <a:t>Fig. 9 The hit-rate of detecting events of 30mm/</a:t>
            </a:r>
            <a:r>
              <a:rPr lang="en-US" dirty="0" err="1">
                <a:latin typeface="Calibri" panose="020F0502020204030204" pitchFamily="34" charset="0"/>
                <a:ea typeface="新細明體" panose="02020500000000000000" pitchFamily="18" charset="-120"/>
                <a:cs typeface="Times New Roman" panose="02020603050405020304" pitchFamily="18" charset="0"/>
              </a:rPr>
              <a:t>hr</a:t>
            </a:r>
            <a:r>
              <a:rPr lang="en-US" dirty="0">
                <a:latin typeface="Calibri" panose="020F0502020204030204" pitchFamily="34" charset="0"/>
                <a:ea typeface="新細明體" panose="02020500000000000000" pitchFamily="18" charset="-120"/>
                <a:cs typeface="Times New Roman" panose="02020603050405020304" pitchFamily="18" charset="0"/>
              </a:rPr>
              <a:t> rainfall. The operational QPE scheme used by CWB is shown in the left panel, and the proposed VTP approach is shown in the right side.</a:t>
            </a:r>
          </a:p>
        </p:txBody>
      </p:sp>
      <p:sp>
        <p:nvSpPr>
          <p:cNvPr id="7" name="TextBox 6">
            <a:extLst>
              <a:ext uri="{FF2B5EF4-FFF2-40B4-BE49-F238E27FC236}">
                <a16:creationId xmlns:a16="http://schemas.microsoft.com/office/drawing/2014/main" id="{EFAD1EC2-D203-4F1B-B1A6-C08A22CD7FF5}"/>
              </a:ext>
            </a:extLst>
          </p:cNvPr>
          <p:cNvSpPr txBox="1"/>
          <p:nvPr/>
        </p:nvSpPr>
        <p:spPr>
          <a:xfrm>
            <a:off x="2253342" y="3275686"/>
            <a:ext cx="3243945"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CWB mean hit-rate: 0.36</a:t>
            </a:r>
          </a:p>
        </p:txBody>
      </p:sp>
      <p:sp>
        <p:nvSpPr>
          <p:cNvPr id="8" name="TextBox 7">
            <a:extLst>
              <a:ext uri="{FF2B5EF4-FFF2-40B4-BE49-F238E27FC236}">
                <a16:creationId xmlns:a16="http://schemas.microsoft.com/office/drawing/2014/main" id="{82A1E770-6671-46E3-ADCD-24B99F2DFC5A}"/>
              </a:ext>
            </a:extLst>
          </p:cNvPr>
          <p:cNvSpPr txBox="1"/>
          <p:nvPr/>
        </p:nvSpPr>
        <p:spPr>
          <a:xfrm>
            <a:off x="6291942" y="3275686"/>
            <a:ext cx="3243945" cy="3693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VTP mean hit-rate: 0.85</a:t>
            </a:r>
          </a:p>
        </p:txBody>
      </p:sp>
    </p:spTree>
    <p:extLst>
      <p:ext uri="{BB962C8B-B14F-4D97-AF65-F5344CB8AC3E}">
        <p14:creationId xmlns:p14="http://schemas.microsoft.com/office/powerpoint/2010/main" val="2896490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565</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Lucida Grande</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Ting-Shuo Yo</dc:creator>
  <cp:lastModifiedBy>Ting-Shuo Yo</cp:lastModifiedBy>
  <cp:revision>12</cp:revision>
  <dcterms:created xsi:type="dcterms:W3CDTF">2019-12-26T07:12:06Z</dcterms:created>
  <dcterms:modified xsi:type="dcterms:W3CDTF">2019-12-26T10:42:46Z</dcterms:modified>
</cp:coreProperties>
</file>