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0"/>
  </p:handoutMasterIdLst>
  <p:sldIdLst>
    <p:sldId id="264" r:id="rId3"/>
    <p:sldId id="266" r:id="rId5"/>
    <p:sldId id="2657" r:id="rId6"/>
    <p:sldId id="4061" r:id="rId7"/>
    <p:sldId id="4629" r:id="rId8"/>
    <p:sldId id="5209" r:id="rId9"/>
    <p:sldId id="5210" r:id="rId10"/>
    <p:sldId id="5211" r:id="rId11"/>
    <p:sldId id="5212" r:id="rId12"/>
    <p:sldId id="5213" r:id="rId13"/>
    <p:sldId id="5214" r:id="rId14"/>
    <p:sldId id="5216" r:id="rId15"/>
    <p:sldId id="5217" r:id="rId16"/>
    <p:sldId id="5219" r:id="rId17"/>
    <p:sldId id="5285" r:id="rId18"/>
    <p:sldId id="5221" r:id="rId19"/>
    <p:sldId id="5222" r:id="rId20"/>
    <p:sldId id="5223" r:id="rId21"/>
    <p:sldId id="5224" r:id="rId22"/>
    <p:sldId id="5225" r:id="rId23"/>
    <p:sldId id="5226" r:id="rId24"/>
    <p:sldId id="5228" r:id="rId25"/>
    <p:sldId id="5229" r:id="rId26"/>
    <p:sldId id="5230" r:id="rId27"/>
    <p:sldId id="5231" r:id="rId28"/>
    <p:sldId id="5232" r:id="rId29"/>
    <p:sldId id="5233" r:id="rId30"/>
    <p:sldId id="5234" r:id="rId31"/>
    <p:sldId id="5235" r:id="rId32"/>
    <p:sldId id="5347" r:id="rId33"/>
    <p:sldId id="5348" r:id="rId34"/>
    <p:sldId id="5238" r:id="rId35"/>
    <p:sldId id="4220" r:id="rId36"/>
    <p:sldId id="4650" r:id="rId37"/>
    <p:sldId id="4810" r:id="rId38"/>
    <p:sldId id="5346" r:id="rId39"/>
    <p:sldId id="4771" r:id="rId40"/>
    <p:sldId id="4454" r:id="rId41"/>
    <p:sldId id="4530" r:id="rId42"/>
    <p:sldId id="4226" r:id="rId43"/>
    <p:sldId id="4711" r:id="rId44"/>
    <p:sldId id="4214" r:id="rId45"/>
    <p:sldId id="4370" r:id="rId46"/>
    <p:sldId id="4222" r:id="rId47"/>
    <p:sldId id="4805" r:id="rId48"/>
    <p:sldId id="4807" r:id="rId49"/>
    <p:sldId id="5394" r:id="rId50"/>
    <p:sldId id="4203" r:id="rId51"/>
    <p:sldId id="4215" r:id="rId52"/>
    <p:sldId id="4212" r:id="rId53"/>
    <p:sldId id="4213" r:id="rId54"/>
    <p:sldId id="4809" r:id="rId55"/>
    <p:sldId id="4093" r:id="rId56"/>
    <p:sldId id="4231" r:id="rId57"/>
    <p:sldId id="4956" r:id="rId58"/>
    <p:sldId id="4297" r:id="rId59"/>
    <p:sldId id="5125" r:id="rId60"/>
    <p:sldId id="4216" r:id="rId61"/>
    <p:sldId id="4202" r:id="rId62"/>
    <p:sldId id="4218" r:id="rId63"/>
    <p:sldId id="4219" r:id="rId64"/>
    <p:sldId id="4971" r:id="rId65"/>
    <p:sldId id="4985" r:id="rId66"/>
    <p:sldId id="4287" r:id="rId67"/>
    <p:sldId id="4171" r:id="rId68"/>
    <p:sldId id="4200" r:id="rId69"/>
    <p:sldId id="4328" r:id="rId70"/>
    <p:sldId id="4224" r:id="rId71"/>
    <p:sldId id="4201" r:id="rId72"/>
    <p:sldId id="4447" r:id="rId73"/>
    <p:sldId id="4153" r:id="rId74"/>
    <p:sldId id="4154" r:id="rId75"/>
    <p:sldId id="4380" r:id="rId76"/>
    <p:sldId id="4155" r:id="rId77"/>
    <p:sldId id="4156" r:id="rId78"/>
    <p:sldId id="276" r:id="rId7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i.wang(王潇屹81877)" initials="x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5B9BD5"/>
    <a:srgbClr val="00B050"/>
    <a:srgbClr val="2F5EB0"/>
    <a:srgbClr val="BDD7EE"/>
    <a:srgbClr val="595959"/>
    <a:srgbClr val="2E75B6"/>
    <a:srgbClr val="5B99F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798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1F318CD-61D0-46D8-B090-46A9357B08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77C1BE-9F85-4ECF-8302-46B14241E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7C1BE-9F85-4ECF-8302-46B14241E7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45395" y="6501765"/>
            <a:ext cx="88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92150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955655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874167" y="202565"/>
            <a:ext cx="2765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待决策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需协助事项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822475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210130" y="314325"/>
            <a:ext cx="478665" cy="374650"/>
            <a:chOff x="895" y="5105"/>
            <a:chExt cx="754" cy="59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Freeform 96"/>
            <p:cNvSpPr>
              <a:spLocks noEditPoints="1"/>
            </p:cNvSpPr>
            <p:nvPr userDrawn="1"/>
          </p:nvSpPr>
          <p:spPr bwMode="auto">
            <a:xfrm>
              <a:off x="895" y="5105"/>
              <a:ext cx="755" cy="590"/>
            </a:xfrm>
            <a:custGeom>
              <a:avLst/>
              <a:gdLst>
                <a:gd name="T0" fmla="*/ 122 w 128"/>
                <a:gd name="T1" fmla="*/ 14 h 100"/>
                <a:gd name="T2" fmla="*/ 89 w 128"/>
                <a:gd name="T3" fmla="*/ 14 h 100"/>
                <a:gd name="T4" fmla="*/ 89 w 128"/>
                <a:gd name="T5" fmla="*/ 6 h 100"/>
                <a:gd name="T6" fmla="*/ 83 w 128"/>
                <a:gd name="T7" fmla="*/ 0 h 100"/>
                <a:gd name="T8" fmla="*/ 45 w 128"/>
                <a:gd name="T9" fmla="*/ 0 h 100"/>
                <a:gd name="T10" fmla="*/ 39 w 128"/>
                <a:gd name="T11" fmla="*/ 6 h 100"/>
                <a:gd name="T12" fmla="*/ 39 w 128"/>
                <a:gd name="T13" fmla="*/ 14 h 100"/>
                <a:gd name="T14" fmla="*/ 6 w 128"/>
                <a:gd name="T15" fmla="*/ 14 h 100"/>
                <a:gd name="T16" fmla="*/ 0 w 128"/>
                <a:gd name="T17" fmla="*/ 20 h 100"/>
                <a:gd name="T18" fmla="*/ 0 w 128"/>
                <a:gd name="T19" fmla="*/ 94 h 100"/>
                <a:gd name="T20" fmla="*/ 6 w 128"/>
                <a:gd name="T21" fmla="*/ 100 h 100"/>
                <a:gd name="T22" fmla="*/ 122 w 128"/>
                <a:gd name="T23" fmla="*/ 100 h 100"/>
                <a:gd name="T24" fmla="*/ 128 w 128"/>
                <a:gd name="T25" fmla="*/ 94 h 100"/>
                <a:gd name="T26" fmla="*/ 128 w 128"/>
                <a:gd name="T27" fmla="*/ 20 h 100"/>
                <a:gd name="T28" fmla="*/ 122 w 128"/>
                <a:gd name="T29" fmla="*/ 14 h 100"/>
                <a:gd name="T30" fmla="*/ 44 w 128"/>
                <a:gd name="T31" fmla="*/ 4 h 100"/>
                <a:gd name="T32" fmla="*/ 84 w 128"/>
                <a:gd name="T33" fmla="*/ 4 h 100"/>
                <a:gd name="T34" fmla="*/ 84 w 128"/>
                <a:gd name="T35" fmla="*/ 14 h 100"/>
                <a:gd name="T36" fmla="*/ 44 w 128"/>
                <a:gd name="T37" fmla="*/ 14 h 100"/>
                <a:gd name="T38" fmla="*/ 44 w 128"/>
                <a:gd name="T39" fmla="*/ 4 h 100"/>
                <a:gd name="T40" fmla="*/ 123 w 128"/>
                <a:gd name="T41" fmla="*/ 96 h 100"/>
                <a:gd name="T42" fmla="*/ 5 w 128"/>
                <a:gd name="T43" fmla="*/ 96 h 100"/>
                <a:gd name="T44" fmla="*/ 5 w 128"/>
                <a:gd name="T45" fmla="*/ 19 h 100"/>
                <a:gd name="T46" fmla="*/ 123 w 128"/>
                <a:gd name="T47" fmla="*/ 19 h 100"/>
                <a:gd name="T48" fmla="*/ 123 w 128"/>
                <a:gd name="T4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00">
                  <a:moveTo>
                    <a:pt x="122" y="14"/>
                  </a:moveTo>
                  <a:cubicBezTo>
                    <a:pt x="89" y="14"/>
                    <a:pt x="89" y="14"/>
                    <a:pt x="89" y="14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2"/>
                    <a:pt x="86" y="0"/>
                    <a:pt x="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39" y="2"/>
                    <a:pt x="39" y="6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7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8"/>
                    <a:pt x="3" y="100"/>
                    <a:pt x="6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5" y="100"/>
                    <a:pt x="128" y="98"/>
                    <a:pt x="128" y="94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17"/>
                    <a:pt x="125" y="14"/>
                    <a:pt x="122" y="14"/>
                  </a:cubicBezTo>
                  <a:close/>
                  <a:moveTo>
                    <a:pt x="44" y="4"/>
                  </a:moveTo>
                  <a:cubicBezTo>
                    <a:pt x="84" y="4"/>
                    <a:pt x="84" y="4"/>
                    <a:pt x="84" y="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4" y="4"/>
                  </a:lnTo>
                  <a:close/>
                  <a:moveTo>
                    <a:pt x="123" y="96"/>
                  </a:moveTo>
                  <a:cubicBezTo>
                    <a:pt x="5" y="96"/>
                    <a:pt x="5" y="96"/>
                    <a:pt x="5" y="9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23" y="19"/>
                    <a:pt x="123" y="19"/>
                    <a:pt x="123" y="19"/>
                  </a:cubicBezTo>
                  <a:lnTo>
                    <a:pt x="12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7"/>
            <p:cNvSpPr/>
            <p:nvPr userDrawn="1"/>
          </p:nvSpPr>
          <p:spPr bwMode="auto">
            <a:xfrm>
              <a:off x="1018" y="5330"/>
              <a:ext cx="510" cy="28"/>
            </a:xfrm>
            <a:custGeom>
              <a:avLst/>
              <a:gdLst>
                <a:gd name="T0" fmla="*/ 2 w 86"/>
                <a:gd name="T1" fmla="*/ 5 h 5"/>
                <a:gd name="T2" fmla="*/ 84 w 86"/>
                <a:gd name="T3" fmla="*/ 5 h 5"/>
                <a:gd name="T4" fmla="*/ 86 w 86"/>
                <a:gd name="T5" fmla="*/ 2 h 5"/>
                <a:gd name="T6" fmla="*/ 84 w 86"/>
                <a:gd name="T7" fmla="*/ 0 h 5"/>
                <a:gd name="T8" fmla="*/ 2 w 86"/>
                <a:gd name="T9" fmla="*/ 0 h 5"/>
                <a:gd name="T10" fmla="*/ 0 w 86"/>
                <a:gd name="T11" fmla="*/ 2 h 5"/>
                <a:gd name="T12" fmla="*/ 2 w 8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2" y="5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8"/>
            <p:cNvSpPr/>
            <p:nvPr userDrawn="1"/>
          </p:nvSpPr>
          <p:spPr bwMode="auto">
            <a:xfrm>
              <a:off x="1018" y="5443"/>
              <a:ext cx="510" cy="23"/>
            </a:xfrm>
            <a:custGeom>
              <a:avLst/>
              <a:gdLst>
                <a:gd name="T0" fmla="*/ 2 w 86"/>
                <a:gd name="T1" fmla="*/ 4 h 4"/>
                <a:gd name="T2" fmla="*/ 84 w 86"/>
                <a:gd name="T3" fmla="*/ 4 h 4"/>
                <a:gd name="T4" fmla="*/ 86 w 86"/>
                <a:gd name="T5" fmla="*/ 2 h 4"/>
                <a:gd name="T6" fmla="*/ 84 w 86"/>
                <a:gd name="T7" fmla="*/ 0 h 4"/>
                <a:gd name="T8" fmla="*/ 2 w 86"/>
                <a:gd name="T9" fmla="*/ 0 h 4"/>
                <a:gd name="T10" fmla="*/ 0 w 86"/>
                <a:gd name="T11" fmla="*/ 2 h 4"/>
                <a:gd name="T12" fmla="*/ 2 w 8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">
                  <a:moveTo>
                    <a:pt x="2" y="4"/>
                  </a:moveTo>
                  <a:cubicBezTo>
                    <a:pt x="84" y="4"/>
                    <a:pt x="84" y="4"/>
                    <a:pt x="84" y="4"/>
                  </a:cubicBezTo>
                  <a:cubicBezTo>
                    <a:pt x="85" y="4"/>
                    <a:pt x="86" y="3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9"/>
            <p:cNvSpPr/>
            <p:nvPr userDrawn="1"/>
          </p:nvSpPr>
          <p:spPr bwMode="auto">
            <a:xfrm>
              <a:off x="1018" y="5548"/>
              <a:ext cx="510" cy="30"/>
            </a:xfrm>
            <a:custGeom>
              <a:avLst/>
              <a:gdLst>
                <a:gd name="T0" fmla="*/ 2 w 86"/>
                <a:gd name="T1" fmla="*/ 5 h 5"/>
                <a:gd name="T2" fmla="*/ 84 w 86"/>
                <a:gd name="T3" fmla="*/ 5 h 5"/>
                <a:gd name="T4" fmla="*/ 86 w 86"/>
                <a:gd name="T5" fmla="*/ 2 h 5"/>
                <a:gd name="T6" fmla="*/ 84 w 86"/>
                <a:gd name="T7" fmla="*/ 0 h 5"/>
                <a:gd name="T8" fmla="*/ 2 w 86"/>
                <a:gd name="T9" fmla="*/ 0 h 5"/>
                <a:gd name="T10" fmla="*/ 0 w 86"/>
                <a:gd name="T11" fmla="*/ 2 h 5"/>
                <a:gd name="T12" fmla="*/ 2 w 86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2" y="5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69" name="矩形 68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53474" y="3390900"/>
            <a:ext cx="4886323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652839" y="2466975"/>
            <a:ext cx="488695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>
                <a:solidFill>
                  <a:srgbClr val="00B0F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周重点事项进展</a:t>
            </a:r>
            <a:endParaRPr lang="zh-CN" altLang="en-US" sz="4400" b="1">
              <a:solidFill>
                <a:srgbClr val="00B0F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54108" y="3538855"/>
            <a:ext cx="48863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当周重要项目执行情况介绍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54" name="组合 253"/>
          <p:cNvGrpSpPr/>
          <p:nvPr userDrawn="1"/>
        </p:nvGrpSpPr>
        <p:grpSpPr>
          <a:xfrm>
            <a:off x="5659869" y="4446905"/>
            <a:ext cx="871311" cy="811213"/>
            <a:chOff x="6516688" y="3816350"/>
            <a:chExt cx="871538" cy="811213"/>
          </a:xfrm>
        </p:grpSpPr>
        <p:sp>
          <p:nvSpPr>
            <p:cNvPr id="49" name="Freeform 9"/>
            <p:cNvSpPr/>
            <p:nvPr/>
          </p:nvSpPr>
          <p:spPr bwMode="auto">
            <a:xfrm>
              <a:off x="6516688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6516688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6577013" y="3935413"/>
              <a:ext cx="149225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6577013" y="4386263"/>
              <a:ext cx="149225" cy="150813"/>
            </a:xfrm>
            <a:prstGeom prst="rect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607176" y="4056063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6607176" y="411638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6607176" y="3995738"/>
              <a:ext cx="88900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"/>
            <p:cNvSpPr/>
            <p:nvPr/>
          </p:nvSpPr>
          <p:spPr bwMode="auto">
            <a:xfrm>
              <a:off x="6816726" y="3816350"/>
              <a:ext cx="271463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6816726" y="3816350"/>
              <a:ext cx="271463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6877051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877051" y="4386263"/>
              <a:ext cx="150813" cy="150813"/>
            </a:xfrm>
            <a:prstGeom prst="rect">
              <a:avLst/>
            </a:prstGeom>
            <a:solidFill>
              <a:srgbClr val="2F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907213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6907213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6907213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3"/>
            <p:cNvSpPr/>
            <p:nvPr/>
          </p:nvSpPr>
          <p:spPr bwMode="auto">
            <a:xfrm>
              <a:off x="7118351" y="3816350"/>
              <a:ext cx="269875" cy="811213"/>
            </a:xfrm>
            <a:custGeom>
              <a:avLst/>
              <a:gdLst>
                <a:gd name="T0" fmla="*/ 72 w 72"/>
                <a:gd name="T1" fmla="*/ 208 h 216"/>
                <a:gd name="T2" fmla="*/ 64 w 72"/>
                <a:gd name="T3" fmla="*/ 216 h 216"/>
                <a:gd name="T4" fmla="*/ 8 w 72"/>
                <a:gd name="T5" fmla="*/ 216 h 216"/>
                <a:gd name="T6" fmla="*/ 0 w 72"/>
                <a:gd name="T7" fmla="*/ 208 h 216"/>
                <a:gd name="T8" fmla="*/ 0 w 72"/>
                <a:gd name="T9" fmla="*/ 8 h 216"/>
                <a:gd name="T10" fmla="*/ 8 w 72"/>
                <a:gd name="T11" fmla="*/ 0 h 216"/>
                <a:gd name="T12" fmla="*/ 64 w 72"/>
                <a:gd name="T13" fmla="*/ 0 h 216"/>
                <a:gd name="T14" fmla="*/ 72 w 72"/>
                <a:gd name="T15" fmla="*/ 8 h 216"/>
                <a:gd name="T16" fmla="*/ 72 w 72"/>
                <a:gd name="T17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16">
                  <a:moveTo>
                    <a:pt x="72" y="208"/>
                  </a:moveTo>
                  <a:cubicBezTo>
                    <a:pt x="72" y="212"/>
                    <a:pt x="68" y="216"/>
                    <a:pt x="64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4" y="216"/>
                    <a:pt x="0" y="212"/>
                    <a:pt x="0" y="20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8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4"/>
            <p:cNvSpPr/>
            <p:nvPr/>
          </p:nvSpPr>
          <p:spPr bwMode="auto">
            <a:xfrm>
              <a:off x="7118351" y="3816350"/>
              <a:ext cx="269875" cy="781050"/>
            </a:xfrm>
            <a:custGeom>
              <a:avLst/>
              <a:gdLst>
                <a:gd name="T0" fmla="*/ 72 w 72"/>
                <a:gd name="T1" fmla="*/ 200 h 208"/>
                <a:gd name="T2" fmla="*/ 64 w 72"/>
                <a:gd name="T3" fmla="*/ 208 h 208"/>
                <a:gd name="T4" fmla="*/ 8 w 72"/>
                <a:gd name="T5" fmla="*/ 208 h 208"/>
                <a:gd name="T6" fmla="*/ 0 w 72"/>
                <a:gd name="T7" fmla="*/ 200 h 208"/>
                <a:gd name="T8" fmla="*/ 0 w 72"/>
                <a:gd name="T9" fmla="*/ 8 h 208"/>
                <a:gd name="T10" fmla="*/ 8 w 72"/>
                <a:gd name="T11" fmla="*/ 0 h 208"/>
                <a:gd name="T12" fmla="*/ 64 w 72"/>
                <a:gd name="T13" fmla="*/ 0 h 208"/>
                <a:gd name="T14" fmla="*/ 72 w 72"/>
                <a:gd name="T15" fmla="*/ 8 h 208"/>
                <a:gd name="T16" fmla="*/ 72 w 72"/>
                <a:gd name="T17" fmla="*/ 20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08">
                  <a:moveTo>
                    <a:pt x="72" y="200"/>
                  </a:moveTo>
                  <a:cubicBezTo>
                    <a:pt x="72" y="204"/>
                    <a:pt x="68" y="208"/>
                    <a:pt x="64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8" y="0"/>
                    <a:pt x="72" y="4"/>
                    <a:pt x="72" y="8"/>
                  </a:cubicBezTo>
                  <a:lnTo>
                    <a:pt x="72" y="20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7177088" y="3935413"/>
              <a:ext cx="150813" cy="271463"/>
            </a:xfrm>
            <a:prstGeom prst="rect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7177088" y="4386263"/>
              <a:ext cx="150813" cy="150813"/>
            </a:xfrm>
            <a:prstGeom prst="rect">
              <a:avLst/>
            </a:pr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7207251" y="4056063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7207251" y="411638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7207251" y="3995738"/>
              <a:ext cx="90488" cy="30163"/>
            </a:xfrm>
            <a:prstGeom prst="rect">
              <a:avLst/>
            </a:pr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258164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53474" y="3390900"/>
            <a:ext cx="4886323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653474" y="2468880"/>
            <a:ext cx="48863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b="1">
                <a:solidFill>
                  <a:srgbClr val="00B0F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4400" b="1">
                <a:solidFill>
                  <a:srgbClr val="00B0F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运行介绍</a:t>
            </a:r>
            <a:endParaRPr lang="zh-CN" altLang="en-US" sz="4400" b="1">
              <a:solidFill>
                <a:srgbClr val="00B0F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652839" y="3534410"/>
            <a:ext cx="48875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当周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信息系统运行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情况介绍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5615114" y="4525328"/>
            <a:ext cx="931620" cy="720726"/>
            <a:chOff x="8207376" y="2487613"/>
            <a:chExt cx="931863" cy="720726"/>
          </a:xfrm>
        </p:grpSpPr>
        <p:sp>
          <p:nvSpPr>
            <p:cNvPr id="124" name="Freeform 119"/>
            <p:cNvSpPr/>
            <p:nvPr/>
          </p:nvSpPr>
          <p:spPr bwMode="auto">
            <a:xfrm>
              <a:off x="8928101" y="2547938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DE8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0"/>
            <p:cNvSpPr/>
            <p:nvPr/>
          </p:nvSpPr>
          <p:spPr bwMode="auto">
            <a:xfrm>
              <a:off x="8928101" y="2487613"/>
              <a:ext cx="211138" cy="660400"/>
            </a:xfrm>
            <a:custGeom>
              <a:avLst/>
              <a:gdLst>
                <a:gd name="T0" fmla="*/ 56 w 56"/>
                <a:gd name="T1" fmla="*/ 168 h 176"/>
                <a:gd name="T2" fmla="*/ 48 w 56"/>
                <a:gd name="T3" fmla="*/ 176 h 176"/>
                <a:gd name="T4" fmla="*/ 8 w 56"/>
                <a:gd name="T5" fmla="*/ 176 h 176"/>
                <a:gd name="T6" fmla="*/ 0 w 56"/>
                <a:gd name="T7" fmla="*/ 168 h 176"/>
                <a:gd name="T8" fmla="*/ 0 w 56"/>
                <a:gd name="T9" fmla="*/ 8 h 176"/>
                <a:gd name="T10" fmla="*/ 8 w 56"/>
                <a:gd name="T11" fmla="*/ 0 h 176"/>
                <a:gd name="T12" fmla="*/ 48 w 56"/>
                <a:gd name="T13" fmla="*/ 0 h 176"/>
                <a:gd name="T14" fmla="*/ 56 w 56"/>
                <a:gd name="T15" fmla="*/ 8 h 176"/>
                <a:gd name="T16" fmla="*/ 56 w 5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6">
                  <a:moveTo>
                    <a:pt x="56" y="168"/>
                  </a:moveTo>
                  <a:cubicBezTo>
                    <a:pt x="56" y="172"/>
                    <a:pt x="52" y="176"/>
                    <a:pt x="48" y="176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4" y="176"/>
                    <a:pt x="0" y="172"/>
                    <a:pt x="0" y="1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68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1"/>
            <p:cNvSpPr/>
            <p:nvPr/>
          </p:nvSpPr>
          <p:spPr bwMode="auto">
            <a:xfrm>
              <a:off x="8688388" y="2803526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2"/>
            <p:cNvSpPr/>
            <p:nvPr/>
          </p:nvSpPr>
          <p:spPr bwMode="auto">
            <a:xfrm>
              <a:off x="8688388" y="2743201"/>
              <a:ext cx="209550" cy="404813"/>
            </a:xfrm>
            <a:custGeom>
              <a:avLst/>
              <a:gdLst>
                <a:gd name="T0" fmla="*/ 56 w 56"/>
                <a:gd name="T1" fmla="*/ 100 h 108"/>
                <a:gd name="T2" fmla="*/ 48 w 56"/>
                <a:gd name="T3" fmla="*/ 108 h 108"/>
                <a:gd name="T4" fmla="*/ 8 w 56"/>
                <a:gd name="T5" fmla="*/ 108 h 108"/>
                <a:gd name="T6" fmla="*/ 0 w 56"/>
                <a:gd name="T7" fmla="*/ 100 h 108"/>
                <a:gd name="T8" fmla="*/ 0 w 56"/>
                <a:gd name="T9" fmla="*/ 8 h 108"/>
                <a:gd name="T10" fmla="*/ 8 w 56"/>
                <a:gd name="T11" fmla="*/ 0 h 108"/>
                <a:gd name="T12" fmla="*/ 48 w 56"/>
                <a:gd name="T13" fmla="*/ 0 h 108"/>
                <a:gd name="T14" fmla="*/ 56 w 56"/>
                <a:gd name="T15" fmla="*/ 8 h 108"/>
                <a:gd name="T16" fmla="*/ 56 w 56"/>
                <a:gd name="T1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08">
                  <a:moveTo>
                    <a:pt x="56" y="100"/>
                  </a:moveTo>
                  <a:cubicBezTo>
                    <a:pt x="56" y="104"/>
                    <a:pt x="52" y="108"/>
                    <a:pt x="4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0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3"/>
            <p:cNvSpPr/>
            <p:nvPr/>
          </p:nvSpPr>
          <p:spPr bwMode="auto">
            <a:xfrm>
              <a:off x="8447088" y="2682876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4"/>
            <p:cNvSpPr/>
            <p:nvPr/>
          </p:nvSpPr>
          <p:spPr bwMode="auto">
            <a:xfrm>
              <a:off x="8447088" y="2622551"/>
              <a:ext cx="211138" cy="525463"/>
            </a:xfrm>
            <a:custGeom>
              <a:avLst/>
              <a:gdLst>
                <a:gd name="T0" fmla="*/ 56 w 56"/>
                <a:gd name="T1" fmla="*/ 132 h 140"/>
                <a:gd name="T2" fmla="*/ 48 w 56"/>
                <a:gd name="T3" fmla="*/ 140 h 140"/>
                <a:gd name="T4" fmla="*/ 8 w 56"/>
                <a:gd name="T5" fmla="*/ 140 h 140"/>
                <a:gd name="T6" fmla="*/ 0 w 56"/>
                <a:gd name="T7" fmla="*/ 132 h 140"/>
                <a:gd name="T8" fmla="*/ 0 w 56"/>
                <a:gd name="T9" fmla="*/ 8 h 140"/>
                <a:gd name="T10" fmla="*/ 8 w 56"/>
                <a:gd name="T11" fmla="*/ 0 h 140"/>
                <a:gd name="T12" fmla="*/ 48 w 56"/>
                <a:gd name="T13" fmla="*/ 0 h 140"/>
                <a:gd name="T14" fmla="*/ 56 w 56"/>
                <a:gd name="T15" fmla="*/ 8 h 140"/>
                <a:gd name="T16" fmla="*/ 56 w 56"/>
                <a:gd name="T17" fmla="*/ 13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40">
                  <a:moveTo>
                    <a:pt x="56" y="132"/>
                  </a:moveTo>
                  <a:cubicBezTo>
                    <a:pt x="56" y="136"/>
                    <a:pt x="52" y="140"/>
                    <a:pt x="48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4" y="140"/>
                    <a:pt x="0" y="136"/>
                    <a:pt x="0" y="1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132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5"/>
            <p:cNvSpPr/>
            <p:nvPr/>
          </p:nvSpPr>
          <p:spPr bwMode="auto">
            <a:xfrm>
              <a:off x="8207376" y="2862263"/>
              <a:ext cx="209550" cy="346075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3A55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6"/>
            <p:cNvSpPr/>
            <p:nvPr/>
          </p:nvSpPr>
          <p:spPr bwMode="auto">
            <a:xfrm>
              <a:off x="8207376" y="2803526"/>
              <a:ext cx="209550" cy="344488"/>
            </a:xfrm>
            <a:custGeom>
              <a:avLst/>
              <a:gdLst>
                <a:gd name="T0" fmla="*/ 56 w 56"/>
                <a:gd name="T1" fmla="*/ 84 h 92"/>
                <a:gd name="T2" fmla="*/ 48 w 56"/>
                <a:gd name="T3" fmla="*/ 92 h 92"/>
                <a:gd name="T4" fmla="*/ 8 w 56"/>
                <a:gd name="T5" fmla="*/ 92 h 92"/>
                <a:gd name="T6" fmla="*/ 0 w 56"/>
                <a:gd name="T7" fmla="*/ 84 h 92"/>
                <a:gd name="T8" fmla="*/ 0 w 56"/>
                <a:gd name="T9" fmla="*/ 8 h 92"/>
                <a:gd name="T10" fmla="*/ 8 w 56"/>
                <a:gd name="T11" fmla="*/ 0 h 92"/>
                <a:gd name="T12" fmla="*/ 48 w 56"/>
                <a:gd name="T13" fmla="*/ 0 h 92"/>
                <a:gd name="T14" fmla="*/ 56 w 56"/>
                <a:gd name="T15" fmla="*/ 8 h 92"/>
                <a:gd name="T16" fmla="*/ 56 w 56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2">
                  <a:moveTo>
                    <a:pt x="56" y="84"/>
                  </a:moveTo>
                  <a:cubicBezTo>
                    <a:pt x="56" y="88"/>
                    <a:pt x="52" y="92"/>
                    <a:pt x="4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" y="92"/>
                    <a:pt x="0" y="88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lnTo>
                    <a:pt x="56" y="8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258164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0" y="0"/>
            <a:ext cx="12191999" cy="827935"/>
          </a:xfrm>
          <a:prstGeom prst="rect">
            <a:avLst/>
          </a:prstGeom>
          <a:gradFill>
            <a:gsLst>
              <a:gs pos="0">
                <a:srgbClr val="0E6CBE"/>
              </a:gs>
              <a:gs pos="99000">
                <a:srgbClr val="1168B2"/>
              </a:gs>
            </a:gsLst>
            <a:path path="circle">
              <a:fillToRect l="100000" t="100000"/>
            </a:path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700" kern="0">
              <a:solidFill>
                <a:sysClr val="windowText" lastClr="000000"/>
              </a:solidFill>
              <a:latin typeface="Franklin Gothic Medium" panose="020B0603020102020204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47655" r="19" b="36058"/>
          <a:stretch>
            <a:fillRect/>
          </a:stretch>
        </p:blipFill>
        <p:spPr>
          <a:xfrm>
            <a:off x="1" y="0"/>
            <a:ext cx="12192000" cy="827936"/>
          </a:xfrm>
          <a:prstGeom prst="rect">
            <a:avLst/>
          </a:prstGeom>
        </p:spPr>
      </p:pic>
      <p:pic>
        <p:nvPicPr>
          <p:cNvPr id="13" name="Picture 7" descr="C:\Users\lenovo\Desktop\图片\logo\白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98"/>
          <a:stretch>
            <a:fillRect/>
          </a:stretch>
        </p:blipFill>
        <p:spPr bwMode="auto">
          <a:xfrm>
            <a:off x="10646394" y="207854"/>
            <a:ext cx="1068840" cy="46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 rot="10800000">
            <a:off x="2464" y="6759614"/>
            <a:ext cx="12189536" cy="103148"/>
          </a:xfrm>
          <a:prstGeom prst="rect">
            <a:avLst/>
          </a:prstGeom>
          <a:gradFill>
            <a:gsLst>
              <a:gs pos="0">
                <a:srgbClr val="0E6CBE"/>
              </a:gs>
              <a:gs pos="99000">
                <a:srgbClr val="1168B2"/>
              </a:gs>
            </a:gsLst>
            <a:path path="circle">
              <a:fillToRect l="100000" t="100000"/>
            </a:path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3765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700" kern="0">
              <a:solidFill>
                <a:sysClr val="windowText" lastClr="000000"/>
              </a:solidFill>
              <a:latin typeface="Franklin Gothic Medium" panose="020B0603020102020204"/>
              <a:ea typeface="微软雅黑" panose="020B050302020402020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609599" y="142614"/>
            <a:ext cx="9645571" cy="523056"/>
          </a:xfrm>
          <a:noFill/>
        </p:spPr>
        <p:txBody>
          <a:bodyPr wrap="square" lIns="91403" tIns="45702" rIns="91403" bIns="45702">
            <a:spAutoFit/>
          </a:bodyPr>
          <a:lstStyle>
            <a:lvl1pPr algn="l">
              <a:defRPr lang="zh-CN" altLang="en-US" sz="2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algn="l" defTabSz="91376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92150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569041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874167" y="20256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周重点事项看板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209495" y="278130"/>
            <a:ext cx="481205" cy="481330"/>
            <a:chOff x="17543" y="480"/>
            <a:chExt cx="758" cy="75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Freeform 210"/>
            <p:cNvSpPr>
              <a:spLocks noEditPoints="1"/>
            </p:cNvSpPr>
            <p:nvPr userDrawn="1"/>
          </p:nvSpPr>
          <p:spPr bwMode="auto">
            <a:xfrm>
              <a:off x="17543" y="480"/>
              <a:ext cx="758" cy="758"/>
            </a:xfrm>
            <a:custGeom>
              <a:avLst/>
              <a:gdLst>
                <a:gd name="T0" fmla="*/ 122 w 128"/>
                <a:gd name="T1" fmla="*/ 11 h 128"/>
                <a:gd name="T2" fmla="*/ 102 w 128"/>
                <a:gd name="T3" fmla="*/ 11 h 128"/>
                <a:gd name="T4" fmla="*/ 102 w 128"/>
                <a:gd name="T5" fmla="*/ 3 h 128"/>
                <a:gd name="T6" fmla="*/ 100 w 128"/>
                <a:gd name="T7" fmla="*/ 1 h 128"/>
                <a:gd name="T8" fmla="*/ 98 w 128"/>
                <a:gd name="T9" fmla="*/ 3 h 128"/>
                <a:gd name="T10" fmla="*/ 98 w 128"/>
                <a:gd name="T11" fmla="*/ 11 h 128"/>
                <a:gd name="T12" fmla="*/ 66 w 128"/>
                <a:gd name="T13" fmla="*/ 11 h 128"/>
                <a:gd name="T14" fmla="*/ 66 w 128"/>
                <a:gd name="T15" fmla="*/ 3 h 128"/>
                <a:gd name="T16" fmla="*/ 64 w 128"/>
                <a:gd name="T17" fmla="*/ 1 h 128"/>
                <a:gd name="T18" fmla="*/ 62 w 128"/>
                <a:gd name="T19" fmla="*/ 3 h 128"/>
                <a:gd name="T20" fmla="*/ 62 w 128"/>
                <a:gd name="T21" fmla="*/ 11 h 128"/>
                <a:gd name="T22" fmla="*/ 30 w 128"/>
                <a:gd name="T23" fmla="*/ 11 h 128"/>
                <a:gd name="T24" fmla="*/ 30 w 128"/>
                <a:gd name="T25" fmla="*/ 2 h 128"/>
                <a:gd name="T26" fmla="*/ 28 w 128"/>
                <a:gd name="T27" fmla="*/ 0 h 128"/>
                <a:gd name="T28" fmla="*/ 26 w 128"/>
                <a:gd name="T29" fmla="*/ 2 h 128"/>
                <a:gd name="T30" fmla="*/ 26 w 128"/>
                <a:gd name="T31" fmla="*/ 11 h 128"/>
                <a:gd name="T32" fmla="*/ 6 w 128"/>
                <a:gd name="T33" fmla="*/ 11 h 128"/>
                <a:gd name="T34" fmla="*/ 0 w 128"/>
                <a:gd name="T35" fmla="*/ 17 h 128"/>
                <a:gd name="T36" fmla="*/ 0 w 128"/>
                <a:gd name="T37" fmla="*/ 122 h 128"/>
                <a:gd name="T38" fmla="*/ 6 w 128"/>
                <a:gd name="T39" fmla="*/ 128 h 128"/>
                <a:gd name="T40" fmla="*/ 122 w 128"/>
                <a:gd name="T41" fmla="*/ 128 h 128"/>
                <a:gd name="T42" fmla="*/ 128 w 128"/>
                <a:gd name="T43" fmla="*/ 122 h 128"/>
                <a:gd name="T44" fmla="*/ 128 w 128"/>
                <a:gd name="T45" fmla="*/ 17 h 128"/>
                <a:gd name="T46" fmla="*/ 122 w 128"/>
                <a:gd name="T47" fmla="*/ 11 h 128"/>
                <a:gd name="T48" fmla="*/ 123 w 128"/>
                <a:gd name="T49" fmla="*/ 123 h 128"/>
                <a:gd name="T50" fmla="*/ 5 w 128"/>
                <a:gd name="T51" fmla="*/ 123 h 128"/>
                <a:gd name="T52" fmla="*/ 5 w 128"/>
                <a:gd name="T53" fmla="*/ 42 h 128"/>
                <a:gd name="T54" fmla="*/ 123 w 128"/>
                <a:gd name="T55" fmla="*/ 42 h 128"/>
                <a:gd name="T56" fmla="*/ 123 w 128"/>
                <a:gd name="T57" fmla="*/ 123 h 128"/>
                <a:gd name="T58" fmla="*/ 123 w 128"/>
                <a:gd name="T59" fmla="*/ 37 h 128"/>
                <a:gd name="T60" fmla="*/ 5 w 128"/>
                <a:gd name="T61" fmla="*/ 37 h 128"/>
                <a:gd name="T62" fmla="*/ 5 w 128"/>
                <a:gd name="T63" fmla="*/ 16 h 128"/>
                <a:gd name="T64" fmla="*/ 26 w 128"/>
                <a:gd name="T65" fmla="*/ 16 h 128"/>
                <a:gd name="T66" fmla="*/ 26 w 128"/>
                <a:gd name="T67" fmla="*/ 23 h 128"/>
                <a:gd name="T68" fmla="*/ 28 w 128"/>
                <a:gd name="T69" fmla="*/ 26 h 128"/>
                <a:gd name="T70" fmla="*/ 30 w 128"/>
                <a:gd name="T71" fmla="*/ 23 h 128"/>
                <a:gd name="T72" fmla="*/ 30 w 128"/>
                <a:gd name="T73" fmla="*/ 16 h 128"/>
                <a:gd name="T74" fmla="*/ 62 w 128"/>
                <a:gd name="T75" fmla="*/ 16 h 128"/>
                <a:gd name="T76" fmla="*/ 62 w 128"/>
                <a:gd name="T77" fmla="*/ 25 h 128"/>
                <a:gd name="T78" fmla="*/ 64 w 128"/>
                <a:gd name="T79" fmla="*/ 27 h 128"/>
                <a:gd name="T80" fmla="*/ 66 w 128"/>
                <a:gd name="T81" fmla="*/ 25 h 128"/>
                <a:gd name="T82" fmla="*/ 66 w 128"/>
                <a:gd name="T83" fmla="*/ 16 h 128"/>
                <a:gd name="T84" fmla="*/ 98 w 128"/>
                <a:gd name="T85" fmla="*/ 16 h 128"/>
                <a:gd name="T86" fmla="*/ 98 w 128"/>
                <a:gd name="T87" fmla="*/ 25 h 128"/>
                <a:gd name="T88" fmla="*/ 100 w 128"/>
                <a:gd name="T89" fmla="*/ 27 h 128"/>
                <a:gd name="T90" fmla="*/ 102 w 128"/>
                <a:gd name="T91" fmla="*/ 25 h 128"/>
                <a:gd name="T92" fmla="*/ 102 w 128"/>
                <a:gd name="T93" fmla="*/ 16 h 128"/>
                <a:gd name="T94" fmla="*/ 123 w 128"/>
                <a:gd name="T95" fmla="*/ 16 h 128"/>
                <a:gd name="T96" fmla="*/ 123 w 128"/>
                <a:gd name="T9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22" y="11"/>
                  </a:moveTo>
                  <a:cubicBezTo>
                    <a:pt x="102" y="11"/>
                    <a:pt x="102" y="11"/>
                    <a:pt x="102" y="1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2"/>
                    <a:pt x="65" y="1"/>
                    <a:pt x="64" y="1"/>
                  </a:cubicBezTo>
                  <a:cubicBezTo>
                    <a:pt x="63" y="1"/>
                    <a:pt x="62" y="2"/>
                    <a:pt x="62" y="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4"/>
                    <a:pt x="125" y="11"/>
                    <a:pt x="122" y="11"/>
                  </a:cubicBezTo>
                  <a:close/>
                  <a:moveTo>
                    <a:pt x="123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123"/>
                  </a:lnTo>
                  <a:close/>
                  <a:moveTo>
                    <a:pt x="123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29" y="26"/>
                    <a:pt x="30" y="25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27"/>
                    <a:pt x="64" y="27"/>
                  </a:cubicBezTo>
                  <a:cubicBezTo>
                    <a:pt x="65" y="27"/>
                    <a:pt x="66" y="26"/>
                    <a:pt x="66" y="2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6"/>
                    <a:pt x="99" y="27"/>
                    <a:pt x="100" y="27"/>
                  </a:cubicBezTo>
                  <a:cubicBezTo>
                    <a:pt x="101" y="27"/>
                    <a:pt x="102" y="26"/>
                    <a:pt x="102" y="2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23" y="16"/>
                    <a:pt x="123" y="16"/>
                    <a:pt x="123" y="16"/>
                  </a:cubicBezTo>
                  <a:lnTo>
                    <a:pt x="123" y="37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1"/>
            <p:cNvSpPr>
              <a:spLocks noEditPoints="1"/>
            </p:cNvSpPr>
            <p:nvPr userDrawn="1"/>
          </p:nvSpPr>
          <p:spPr bwMode="auto">
            <a:xfrm>
              <a:off x="17633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2"/>
            <p:cNvSpPr>
              <a:spLocks noEditPoints="1"/>
            </p:cNvSpPr>
            <p:nvPr userDrawn="1"/>
          </p:nvSpPr>
          <p:spPr bwMode="auto">
            <a:xfrm>
              <a:off x="17845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3"/>
            <p:cNvSpPr>
              <a:spLocks noEditPoints="1"/>
            </p:cNvSpPr>
            <p:nvPr userDrawn="1"/>
          </p:nvSpPr>
          <p:spPr bwMode="auto">
            <a:xfrm>
              <a:off x="18058" y="788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4"/>
            <p:cNvSpPr>
              <a:spLocks noEditPoints="1"/>
            </p:cNvSpPr>
            <p:nvPr userDrawn="1"/>
          </p:nvSpPr>
          <p:spPr bwMode="auto">
            <a:xfrm>
              <a:off x="18058" y="1003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5"/>
            <p:cNvSpPr>
              <a:spLocks noEditPoints="1"/>
            </p:cNvSpPr>
            <p:nvPr userDrawn="1"/>
          </p:nvSpPr>
          <p:spPr bwMode="auto">
            <a:xfrm>
              <a:off x="17845" y="1003"/>
              <a:ext cx="153" cy="148"/>
            </a:xfrm>
            <a:custGeom>
              <a:avLst/>
              <a:gdLst>
                <a:gd name="T0" fmla="*/ 20 w 26"/>
                <a:gd name="T1" fmla="*/ 0 h 25"/>
                <a:gd name="T2" fmla="*/ 6 w 26"/>
                <a:gd name="T3" fmla="*/ 0 h 25"/>
                <a:gd name="T4" fmla="*/ 0 w 26"/>
                <a:gd name="T5" fmla="*/ 6 h 25"/>
                <a:gd name="T6" fmla="*/ 0 w 26"/>
                <a:gd name="T7" fmla="*/ 19 h 25"/>
                <a:gd name="T8" fmla="*/ 6 w 26"/>
                <a:gd name="T9" fmla="*/ 25 h 25"/>
                <a:gd name="T10" fmla="*/ 20 w 26"/>
                <a:gd name="T11" fmla="*/ 25 h 25"/>
                <a:gd name="T12" fmla="*/ 26 w 26"/>
                <a:gd name="T13" fmla="*/ 19 h 25"/>
                <a:gd name="T14" fmla="*/ 26 w 26"/>
                <a:gd name="T15" fmla="*/ 6 h 25"/>
                <a:gd name="T16" fmla="*/ 20 w 26"/>
                <a:gd name="T17" fmla="*/ 0 h 25"/>
                <a:gd name="T18" fmla="*/ 21 w 26"/>
                <a:gd name="T19" fmla="*/ 21 h 25"/>
                <a:gd name="T20" fmla="*/ 5 w 26"/>
                <a:gd name="T21" fmla="*/ 21 h 25"/>
                <a:gd name="T22" fmla="*/ 5 w 26"/>
                <a:gd name="T23" fmla="*/ 4 h 25"/>
                <a:gd name="T24" fmla="*/ 21 w 26"/>
                <a:gd name="T25" fmla="*/ 4 h 25"/>
                <a:gd name="T26" fmla="*/ 21 w 26"/>
                <a:gd name="T2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lose/>
                  <a:moveTo>
                    <a:pt x="21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1" y="4"/>
                    <a:pt x="21" y="4"/>
                    <a:pt x="21" y="4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6"/>
            <p:cNvSpPr>
              <a:spLocks noEditPoints="1"/>
            </p:cNvSpPr>
            <p:nvPr userDrawn="1"/>
          </p:nvSpPr>
          <p:spPr bwMode="auto">
            <a:xfrm>
              <a:off x="17633" y="1003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42697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69" name="矩形 68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92150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774727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45904" y="20256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本周重点关注项目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209495" y="278130"/>
            <a:ext cx="481205" cy="481330"/>
            <a:chOff x="17543" y="480"/>
            <a:chExt cx="758" cy="75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Freeform 210"/>
            <p:cNvSpPr>
              <a:spLocks noEditPoints="1"/>
            </p:cNvSpPr>
            <p:nvPr userDrawn="1"/>
          </p:nvSpPr>
          <p:spPr bwMode="auto">
            <a:xfrm>
              <a:off x="17543" y="480"/>
              <a:ext cx="758" cy="758"/>
            </a:xfrm>
            <a:custGeom>
              <a:avLst/>
              <a:gdLst>
                <a:gd name="T0" fmla="*/ 122 w 128"/>
                <a:gd name="T1" fmla="*/ 11 h 128"/>
                <a:gd name="T2" fmla="*/ 102 w 128"/>
                <a:gd name="T3" fmla="*/ 11 h 128"/>
                <a:gd name="T4" fmla="*/ 102 w 128"/>
                <a:gd name="T5" fmla="*/ 3 h 128"/>
                <a:gd name="T6" fmla="*/ 100 w 128"/>
                <a:gd name="T7" fmla="*/ 1 h 128"/>
                <a:gd name="T8" fmla="*/ 98 w 128"/>
                <a:gd name="T9" fmla="*/ 3 h 128"/>
                <a:gd name="T10" fmla="*/ 98 w 128"/>
                <a:gd name="T11" fmla="*/ 11 h 128"/>
                <a:gd name="T12" fmla="*/ 66 w 128"/>
                <a:gd name="T13" fmla="*/ 11 h 128"/>
                <a:gd name="T14" fmla="*/ 66 w 128"/>
                <a:gd name="T15" fmla="*/ 3 h 128"/>
                <a:gd name="T16" fmla="*/ 64 w 128"/>
                <a:gd name="T17" fmla="*/ 1 h 128"/>
                <a:gd name="T18" fmla="*/ 62 w 128"/>
                <a:gd name="T19" fmla="*/ 3 h 128"/>
                <a:gd name="T20" fmla="*/ 62 w 128"/>
                <a:gd name="T21" fmla="*/ 11 h 128"/>
                <a:gd name="T22" fmla="*/ 30 w 128"/>
                <a:gd name="T23" fmla="*/ 11 h 128"/>
                <a:gd name="T24" fmla="*/ 30 w 128"/>
                <a:gd name="T25" fmla="*/ 2 h 128"/>
                <a:gd name="T26" fmla="*/ 28 w 128"/>
                <a:gd name="T27" fmla="*/ 0 h 128"/>
                <a:gd name="T28" fmla="*/ 26 w 128"/>
                <a:gd name="T29" fmla="*/ 2 h 128"/>
                <a:gd name="T30" fmla="*/ 26 w 128"/>
                <a:gd name="T31" fmla="*/ 11 h 128"/>
                <a:gd name="T32" fmla="*/ 6 w 128"/>
                <a:gd name="T33" fmla="*/ 11 h 128"/>
                <a:gd name="T34" fmla="*/ 0 w 128"/>
                <a:gd name="T35" fmla="*/ 17 h 128"/>
                <a:gd name="T36" fmla="*/ 0 w 128"/>
                <a:gd name="T37" fmla="*/ 122 h 128"/>
                <a:gd name="T38" fmla="*/ 6 w 128"/>
                <a:gd name="T39" fmla="*/ 128 h 128"/>
                <a:gd name="T40" fmla="*/ 122 w 128"/>
                <a:gd name="T41" fmla="*/ 128 h 128"/>
                <a:gd name="T42" fmla="*/ 128 w 128"/>
                <a:gd name="T43" fmla="*/ 122 h 128"/>
                <a:gd name="T44" fmla="*/ 128 w 128"/>
                <a:gd name="T45" fmla="*/ 17 h 128"/>
                <a:gd name="T46" fmla="*/ 122 w 128"/>
                <a:gd name="T47" fmla="*/ 11 h 128"/>
                <a:gd name="T48" fmla="*/ 123 w 128"/>
                <a:gd name="T49" fmla="*/ 123 h 128"/>
                <a:gd name="T50" fmla="*/ 5 w 128"/>
                <a:gd name="T51" fmla="*/ 123 h 128"/>
                <a:gd name="T52" fmla="*/ 5 w 128"/>
                <a:gd name="T53" fmla="*/ 42 h 128"/>
                <a:gd name="T54" fmla="*/ 123 w 128"/>
                <a:gd name="T55" fmla="*/ 42 h 128"/>
                <a:gd name="T56" fmla="*/ 123 w 128"/>
                <a:gd name="T57" fmla="*/ 123 h 128"/>
                <a:gd name="T58" fmla="*/ 123 w 128"/>
                <a:gd name="T59" fmla="*/ 37 h 128"/>
                <a:gd name="T60" fmla="*/ 5 w 128"/>
                <a:gd name="T61" fmla="*/ 37 h 128"/>
                <a:gd name="T62" fmla="*/ 5 w 128"/>
                <a:gd name="T63" fmla="*/ 16 h 128"/>
                <a:gd name="T64" fmla="*/ 26 w 128"/>
                <a:gd name="T65" fmla="*/ 16 h 128"/>
                <a:gd name="T66" fmla="*/ 26 w 128"/>
                <a:gd name="T67" fmla="*/ 23 h 128"/>
                <a:gd name="T68" fmla="*/ 28 w 128"/>
                <a:gd name="T69" fmla="*/ 26 h 128"/>
                <a:gd name="T70" fmla="*/ 30 w 128"/>
                <a:gd name="T71" fmla="*/ 23 h 128"/>
                <a:gd name="T72" fmla="*/ 30 w 128"/>
                <a:gd name="T73" fmla="*/ 16 h 128"/>
                <a:gd name="T74" fmla="*/ 62 w 128"/>
                <a:gd name="T75" fmla="*/ 16 h 128"/>
                <a:gd name="T76" fmla="*/ 62 w 128"/>
                <a:gd name="T77" fmla="*/ 25 h 128"/>
                <a:gd name="T78" fmla="*/ 64 w 128"/>
                <a:gd name="T79" fmla="*/ 27 h 128"/>
                <a:gd name="T80" fmla="*/ 66 w 128"/>
                <a:gd name="T81" fmla="*/ 25 h 128"/>
                <a:gd name="T82" fmla="*/ 66 w 128"/>
                <a:gd name="T83" fmla="*/ 16 h 128"/>
                <a:gd name="T84" fmla="*/ 98 w 128"/>
                <a:gd name="T85" fmla="*/ 16 h 128"/>
                <a:gd name="T86" fmla="*/ 98 w 128"/>
                <a:gd name="T87" fmla="*/ 25 h 128"/>
                <a:gd name="T88" fmla="*/ 100 w 128"/>
                <a:gd name="T89" fmla="*/ 27 h 128"/>
                <a:gd name="T90" fmla="*/ 102 w 128"/>
                <a:gd name="T91" fmla="*/ 25 h 128"/>
                <a:gd name="T92" fmla="*/ 102 w 128"/>
                <a:gd name="T93" fmla="*/ 16 h 128"/>
                <a:gd name="T94" fmla="*/ 123 w 128"/>
                <a:gd name="T95" fmla="*/ 16 h 128"/>
                <a:gd name="T96" fmla="*/ 123 w 128"/>
                <a:gd name="T9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22" y="11"/>
                  </a:moveTo>
                  <a:cubicBezTo>
                    <a:pt x="102" y="11"/>
                    <a:pt x="102" y="11"/>
                    <a:pt x="102" y="1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2"/>
                    <a:pt x="65" y="1"/>
                    <a:pt x="64" y="1"/>
                  </a:cubicBezTo>
                  <a:cubicBezTo>
                    <a:pt x="63" y="1"/>
                    <a:pt x="62" y="2"/>
                    <a:pt x="62" y="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4"/>
                    <a:pt x="125" y="11"/>
                    <a:pt x="122" y="11"/>
                  </a:cubicBezTo>
                  <a:close/>
                  <a:moveTo>
                    <a:pt x="123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123"/>
                  </a:lnTo>
                  <a:close/>
                  <a:moveTo>
                    <a:pt x="123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29" y="26"/>
                    <a:pt x="30" y="25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27"/>
                    <a:pt x="64" y="27"/>
                  </a:cubicBezTo>
                  <a:cubicBezTo>
                    <a:pt x="65" y="27"/>
                    <a:pt x="66" y="26"/>
                    <a:pt x="66" y="2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6"/>
                    <a:pt x="99" y="27"/>
                    <a:pt x="100" y="27"/>
                  </a:cubicBezTo>
                  <a:cubicBezTo>
                    <a:pt x="101" y="27"/>
                    <a:pt x="102" y="26"/>
                    <a:pt x="102" y="2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23" y="16"/>
                    <a:pt x="123" y="16"/>
                    <a:pt x="123" y="16"/>
                  </a:cubicBezTo>
                  <a:lnTo>
                    <a:pt x="123" y="37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1"/>
            <p:cNvSpPr>
              <a:spLocks noEditPoints="1"/>
            </p:cNvSpPr>
            <p:nvPr userDrawn="1"/>
          </p:nvSpPr>
          <p:spPr bwMode="auto">
            <a:xfrm>
              <a:off x="17633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2"/>
            <p:cNvSpPr>
              <a:spLocks noEditPoints="1"/>
            </p:cNvSpPr>
            <p:nvPr userDrawn="1"/>
          </p:nvSpPr>
          <p:spPr bwMode="auto">
            <a:xfrm>
              <a:off x="17845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3"/>
            <p:cNvSpPr>
              <a:spLocks noEditPoints="1"/>
            </p:cNvSpPr>
            <p:nvPr userDrawn="1"/>
          </p:nvSpPr>
          <p:spPr bwMode="auto">
            <a:xfrm>
              <a:off x="18058" y="788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4"/>
            <p:cNvSpPr>
              <a:spLocks noEditPoints="1"/>
            </p:cNvSpPr>
            <p:nvPr userDrawn="1"/>
          </p:nvSpPr>
          <p:spPr bwMode="auto">
            <a:xfrm>
              <a:off x="18058" y="1003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5"/>
            <p:cNvSpPr>
              <a:spLocks noEditPoints="1"/>
            </p:cNvSpPr>
            <p:nvPr userDrawn="1"/>
          </p:nvSpPr>
          <p:spPr bwMode="auto">
            <a:xfrm>
              <a:off x="17845" y="1003"/>
              <a:ext cx="153" cy="148"/>
            </a:xfrm>
            <a:custGeom>
              <a:avLst/>
              <a:gdLst>
                <a:gd name="T0" fmla="*/ 20 w 26"/>
                <a:gd name="T1" fmla="*/ 0 h 25"/>
                <a:gd name="T2" fmla="*/ 6 w 26"/>
                <a:gd name="T3" fmla="*/ 0 h 25"/>
                <a:gd name="T4" fmla="*/ 0 w 26"/>
                <a:gd name="T5" fmla="*/ 6 h 25"/>
                <a:gd name="T6" fmla="*/ 0 w 26"/>
                <a:gd name="T7" fmla="*/ 19 h 25"/>
                <a:gd name="T8" fmla="*/ 6 w 26"/>
                <a:gd name="T9" fmla="*/ 25 h 25"/>
                <a:gd name="T10" fmla="*/ 20 w 26"/>
                <a:gd name="T11" fmla="*/ 25 h 25"/>
                <a:gd name="T12" fmla="*/ 26 w 26"/>
                <a:gd name="T13" fmla="*/ 19 h 25"/>
                <a:gd name="T14" fmla="*/ 26 w 26"/>
                <a:gd name="T15" fmla="*/ 6 h 25"/>
                <a:gd name="T16" fmla="*/ 20 w 26"/>
                <a:gd name="T17" fmla="*/ 0 h 25"/>
                <a:gd name="T18" fmla="*/ 21 w 26"/>
                <a:gd name="T19" fmla="*/ 21 h 25"/>
                <a:gd name="T20" fmla="*/ 5 w 26"/>
                <a:gd name="T21" fmla="*/ 21 h 25"/>
                <a:gd name="T22" fmla="*/ 5 w 26"/>
                <a:gd name="T23" fmla="*/ 4 h 25"/>
                <a:gd name="T24" fmla="*/ 21 w 26"/>
                <a:gd name="T25" fmla="*/ 4 h 25"/>
                <a:gd name="T26" fmla="*/ 21 w 26"/>
                <a:gd name="T2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lose/>
                  <a:moveTo>
                    <a:pt x="21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1" y="4"/>
                    <a:pt x="21" y="4"/>
                    <a:pt x="21" y="4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6"/>
            <p:cNvSpPr>
              <a:spLocks noEditPoints="1"/>
            </p:cNvSpPr>
            <p:nvPr userDrawn="1"/>
          </p:nvSpPr>
          <p:spPr bwMode="auto">
            <a:xfrm>
              <a:off x="17633" y="1003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60028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69" name="矩形 68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505193" y="6356350"/>
            <a:ext cx="3460484" cy="389890"/>
            <a:chOff x="2731" y="10131"/>
            <a:chExt cx="5451" cy="614"/>
          </a:xfrm>
        </p:grpSpPr>
        <p:grpSp>
          <p:nvGrpSpPr>
            <p:cNvPr id="58" name="组合 57"/>
            <p:cNvGrpSpPr/>
            <p:nvPr userDrawn="1"/>
          </p:nvGrpSpPr>
          <p:grpSpPr>
            <a:xfrm>
              <a:off x="2731" y="10131"/>
              <a:ext cx="1701" cy="608"/>
              <a:chOff x="8468" y="410"/>
              <a:chExt cx="1701" cy="608"/>
            </a:xfrm>
          </p:grpSpPr>
          <p:sp>
            <p:nvSpPr>
              <p:cNvPr id="51" name="圆角矩形 50"/>
              <p:cNvSpPr/>
              <p:nvPr userDrawn="1"/>
            </p:nvSpPr>
            <p:spPr>
              <a:xfrm>
                <a:off x="8468" y="410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 userDrawn="1"/>
            </p:nvSpPr>
            <p:spPr>
              <a:xfrm flipH="1">
                <a:off x="8506" y="438"/>
                <a:ext cx="16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>
                    <a:solidFill>
                      <a:srgbClr val="00B05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●</a:t>
                </a:r>
                <a:r>
                  <a:rPr lang="zh-CN" altLang="en-US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正常</a:t>
                </a:r>
                <a:endParaRPr lang="zh-CN" altLang="en-US" b="1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60" name="组合 59"/>
            <p:cNvGrpSpPr/>
            <p:nvPr userDrawn="1"/>
          </p:nvGrpSpPr>
          <p:grpSpPr>
            <a:xfrm>
              <a:off x="6481" y="10131"/>
              <a:ext cx="1701" cy="610"/>
              <a:chOff x="12284" y="392"/>
              <a:chExt cx="1701" cy="610"/>
            </a:xfrm>
          </p:grpSpPr>
          <p:sp>
            <p:nvSpPr>
              <p:cNvPr id="57" name="圆角矩形 56"/>
              <p:cNvSpPr/>
              <p:nvPr userDrawn="1"/>
            </p:nvSpPr>
            <p:spPr>
              <a:xfrm>
                <a:off x="12284" y="392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 flipH="1">
                <a:off x="12373" y="422"/>
                <a:ext cx="152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●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延迟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 userDrawn="1"/>
          </p:nvGrpSpPr>
          <p:grpSpPr>
            <a:xfrm>
              <a:off x="4606" y="10131"/>
              <a:ext cx="1701" cy="614"/>
              <a:chOff x="10346" y="404"/>
              <a:chExt cx="1701" cy="614"/>
            </a:xfrm>
          </p:grpSpPr>
          <p:sp>
            <p:nvSpPr>
              <p:cNvPr id="56" name="圆角矩形 55"/>
              <p:cNvSpPr/>
              <p:nvPr userDrawn="1"/>
            </p:nvSpPr>
            <p:spPr>
              <a:xfrm>
                <a:off x="10346" y="404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 userDrawn="1"/>
            </p:nvSpPr>
            <p:spPr>
              <a:xfrm flipH="1">
                <a:off x="10346" y="438"/>
                <a:ext cx="1670" cy="580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●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告警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77545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082757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45904" y="20256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周事项清单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209495" y="278130"/>
            <a:ext cx="481205" cy="481330"/>
            <a:chOff x="17543" y="480"/>
            <a:chExt cx="758" cy="75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Freeform 210"/>
            <p:cNvSpPr>
              <a:spLocks noEditPoints="1"/>
            </p:cNvSpPr>
            <p:nvPr userDrawn="1"/>
          </p:nvSpPr>
          <p:spPr bwMode="auto">
            <a:xfrm>
              <a:off x="17543" y="480"/>
              <a:ext cx="758" cy="758"/>
            </a:xfrm>
            <a:custGeom>
              <a:avLst/>
              <a:gdLst>
                <a:gd name="T0" fmla="*/ 122 w 128"/>
                <a:gd name="T1" fmla="*/ 11 h 128"/>
                <a:gd name="T2" fmla="*/ 102 w 128"/>
                <a:gd name="T3" fmla="*/ 11 h 128"/>
                <a:gd name="T4" fmla="*/ 102 w 128"/>
                <a:gd name="T5" fmla="*/ 3 h 128"/>
                <a:gd name="T6" fmla="*/ 100 w 128"/>
                <a:gd name="T7" fmla="*/ 1 h 128"/>
                <a:gd name="T8" fmla="*/ 98 w 128"/>
                <a:gd name="T9" fmla="*/ 3 h 128"/>
                <a:gd name="T10" fmla="*/ 98 w 128"/>
                <a:gd name="T11" fmla="*/ 11 h 128"/>
                <a:gd name="T12" fmla="*/ 66 w 128"/>
                <a:gd name="T13" fmla="*/ 11 h 128"/>
                <a:gd name="T14" fmla="*/ 66 w 128"/>
                <a:gd name="T15" fmla="*/ 3 h 128"/>
                <a:gd name="T16" fmla="*/ 64 w 128"/>
                <a:gd name="T17" fmla="*/ 1 h 128"/>
                <a:gd name="T18" fmla="*/ 62 w 128"/>
                <a:gd name="T19" fmla="*/ 3 h 128"/>
                <a:gd name="T20" fmla="*/ 62 w 128"/>
                <a:gd name="T21" fmla="*/ 11 h 128"/>
                <a:gd name="T22" fmla="*/ 30 w 128"/>
                <a:gd name="T23" fmla="*/ 11 h 128"/>
                <a:gd name="T24" fmla="*/ 30 w 128"/>
                <a:gd name="T25" fmla="*/ 2 h 128"/>
                <a:gd name="T26" fmla="*/ 28 w 128"/>
                <a:gd name="T27" fmla="*/ 0 h 128"/>
                <a:gd name="T28" fmla="*/ 26 w 128"/>
                <a:gd name="T29" fmla="*/ 2 h 128"/>
                <a:gd name="T30" fmla="*/ 26 w 128"/>
                <a:gd name="T31" fmla="*/ 11 h 128"/>
                <a:gd name="T32" fmla="*/ 6 w 128"/>
                <a:gd name="T33" fmla="*/ 11 h 128"/>
                <a:gd name="T34" fmla="*/ 0 w 128"/>
                <a:gd name="T35" fmla="*/ 17 h 128"/>
                <a:gd name="T36" fmla="*/ 0 w 128"/>
                <a:gd name="T37" fmla="*/ 122 h 128"/>
                <a:gd name="T38" fmla="*/ 6 w 128"/>
                <a:gd name="T39" fmla="*/ 128 h 128"/>
                <a:gd name="T40" fmla="*/ 122 w 128"/>
                <a:gd name="T41" fmla="*/ 128 h 128"/>
                <a:gd name="T42" fmla="*/ 128 w 128"/>
                <a:gd name="T43" fmla="*/ 122 h 128"/>
                <a:gd name="T44" fmla="*/ 128 w 128"/>
                <a:gd name="T45" fmla="*/ 17 h 128"/>
                <a:gd name="T46" fmla="*/ 122 w 128"/>
                <a:gd name="T47" fmla="*/ 11 h 128"/>
                <a:gd name="T48" fmla="*/ 123 w 128"/>
                <a:gd name="T49" fmla="*/ 123 h 128"/>
                <a:gd name="T50" fmla="*/ 5 w 128"/>
                <a:gd name="T51" fmla="*/ 123 h 128"/>
                <a:gd name="T52" fmla="*/ 5 w 128"/>
                <a:gd name="T53" fmla="*/ 42 h 128"/>
                <a:gd name="T54" fmla="*/ 123 w 128"/>
                <a:gd name="T55" fmla="*/ 42 h 128"/>
                <a:gd name="T56" fmla="*/ 123 w 128"/>
                <a:gd name="T57" fmla="*/ 123 h 128"/>
                <a:gd name="T58" fmla="*/ 123 w 128"/>
                <a:gd name="T59" fmla="*/ 37 h 128"/>
                <a:gd name="T60" fmla="*/ 5 w 128"/>
                <a:gd name="T61" fmla="*/ 37 h 128"/>
                <a:gd name="T62" fmla="*/ 5 w 128"/>
                <a:gd name="T63" fmla="*/ 16 h 128"/>
                <a:gd name="T64" fmla="*/ 26 w 128"/>
                <a:gd name="T65" fmla="*/ 16 h 128"/>
                <a:gd name="T66" fmla="*/ 26 w 128"/>
                <a:gd name="T67" fmla="*/ 23 h 128"/>
                <a:gd name="T68" fmla="*/ 28 w 128"/>
                <a:gd name="T69" fmla="*/ 26 h 128"/>
                <a:gd name="T70" fmla="*/ 30 w 128"/>
                <a:gd name="T71" fmla="*/ 23 h 128"/>
                <a:gd name="T72" fmla="*/ 30 w 128"/>
                <a:gd name="T73" fmla="*/ 16 h 128"/>
                <a:gd name="T74" fmla="*/ 62 w 128"/>
                <a:gd name="T75" fmla="*/ 16 h 128"/>
                <a:gd name="T76" fmla="*/ 62 w 128"/>
                <a:gd name="T77" fmla="*/ 25 h 128"/>
                <a:gd name="T78" fmla="*/ 64 w 128"/>
                <a:gd name="T79" fmla="*/ 27 h 128"/>
                <a:gd name="T80" fmla="*/ 66 w 128"/>
                <a:gd name="T81" fmla="*/ 25 h 128"/>
                <a:gd name="T82" fmla="*/ 66 w 128"/>
                <a:gd name="T83" fmla="*/ 16 h 128"/>
                <a:gd name="T84" fmla="*/ 98 w 128"/>
                <a:gd name="T85" fmla="*/ 16 h 128"/>
                <a:gd name="T86" fmla="*/ 98 w 128"/>
                <a:gd name="T87" fmla="*/ 25 h 128"/>
                <a:gd name="T88" fmla="*/ 100 w 128"/>
                <a:gd name="T89" fmla="*/ 27 h 128"/>
                <a:gd name="T90" fmla="*/ 102 w 128"/>
                <a:gd name="T91" fmla="*/ 25 h 128"/>
                <a:gd name="T92" fmla="*/ 102 w 128"/>
                <a:gd name="T93" fmla="*/ 16 h 128"/>
                <a:gd name="T94" fmla="*/ 123 w 128"/>
                <a:gd name="T95" fmla="*/ 16 h 128"/>
                <a:gd name="T96" fmla="*/ 123 w 128"/>
                <a:gd name="T9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22" y="11"/>
                  </a:moveTo>
                  <a:cubicBezTo>
                    <a:pt x="102" y="11"/>
                    <a:pt x="102" y="11"/>
                    <a:pt x="102" y="1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2"/>
                    <a:pt x="65" y="1"/>
                    <a:pt x="64" y="1"/>
                  </a:cubicBezTo>
                  <a:cubicBezTo>
                    <a:pt x="63" y="1"/>
                    <a:pt x="62" y="2"/>
                    <a:pt x="62" y="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4"/>
                    <a:pt x="125" y="11"/>
                    <a:pt x="122" y="11"/>
                  </a:cubicBezTo>
                  <a:close/>
                  <a:moveTo>
                    <a:pt x="123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123"/>
                  </a:lnTo>
                  <a:close/>
                  <a:moveTo>
                    <a:pt x="123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29" y="26"/>
                    <a:pt x="30" y="25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27"/>
                    <a:pt x="64" y="27"/>
                  </a:cubicBezTo>
                  <a:cubicBezTo>
                    <a:pt x="65" y="27"/>
                    <a:pt x="66" y="26"/>
                    <a:pt x="66" y="2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6"/>
                    <a:pt x="99" y="27"/>
                    <a:pt x="100" y="27"/>
                  </a:cubicBezTo>
                  <a:cubicBezTo>
                    <a:pt x="101" y="27"/>
                    <a:pt x="102" y="26"/>
                    <a:pt x="102" y="2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23" y="16"/>
                    <a:pt x="123" y="16"/>
                    <a:pt x="123" y="16"/>
                  </a:cubicBezTo>
                  <a:lnTo>
                    <a:pt x="123" y="37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1"/>
            <p:cNvSpPr>
              <a:spLocks noEditPoints="1"/>
            </p:cNvSpPr>
            <p:nvPr userDrawn="1"/>
          </p:nvSpPr>
          <p:spPr bwMode="auto">
            <a:xfrm>
              <a:off x="17633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2"/>
            <p:cNvSpPr>
              <a:spLocks noEditPoints="1"/>
            </p:cNvSpPr>
            <p:nvPr userDrawn="1"/>
          </p:nvSpPr>
          <p:spPr bwMode="auto">
            <a:xfrm>
              <a:off x="17845" y="788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3"/>
            <p:cNvSpPr>
              <a:spLocks noEditPoints="1"/>
            </p:cNvSpPr>
            <p:nvPr userDrawn="1"/>
          </p:nvSpPr>
          <p:spPr bwMode="auto">
            <a:xfrm>
              <a:off x="18058" y="788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3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4"/>
            <p:cNvSpPr>
              <a:spLocks noEditPoints="1"/>
            </p:cNvSpPr>
            <p:nvPr userDrawn="1"/>
          </p:nvSpPr>
          <p:spPr bwMode="auto">
            <a:xfrm>
              <a:off x="18058" y="1003"/>
              <a:ext cx="155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5"/>
            <p:cNvSpPr>
              <a:spLocks noEditPoints="1"/>
            </p:cNvSpPr>
            <p:nvPr userDrawn="1"/>
          </p:nvSpPr>
          <p:spPr bwMode="auto">
            <a:xfrm>
              <a:off x="17845" y="1003"/>
              <a:ext cx="153" cy="148"/>
            </a:xfrm>
            <a:custGeom>
              <a:avLst/>
              <a:gdLst>
                <a:gd name="T0" fmla="*/ 20 w 26"/>
                <a:gd name="T1" fmla="*/ 0 h 25"/>
                <a:gd name="T2" fmla="*/ 6 w 26"/>
                <a:gd name="T3" fmla="*/ 0 h 25"/>
                <a:gd name="T4" fmla="*/ 0 w 26"/>
                <a:gd name="T5" fmla="*/ 6 h 25"/>
                <a:gd name="T6" fmla="*/ 0 w 26"/>
                <a:gd name="T7" fmla="*/ 19 h 25"/>
                <a:gd name="T8" fmla="*/ 6 w 26"/>
                <a:gd name="T9" fmla="*/ 25 h 25"/>
                <a:gd name="T10" fmla="*/ 20 w 26"/>
                <a:gd name="T11" fmla="*/ 25 h 25"/>
                <a:gd name="T12" fmla="*/ 26 w 26"/>
                <a:gd name="T13" fmla="*/ 19 h 25"/>
                <a:gd name="T14" fmla="*/ 26 w 26"/>
                <a:gd name="T15" fmla="*/ 6 h 25"/>
                <a:gd name="T16" fmla="*/ 20 w 26"/>
                <a:gd name="T17" fmla="*/ 0 h 25"/>
                <a:gd name="T18" fmla="*/ 21 w 26"/>
                <a:gd name="T19" fmla="*/ 21 h 25"/>
                <a:gd name="T20" fmla="*/ 5 w 26"/>
                <a:gd name="T21" fmla="*/ 21 h 25"/>
                <a:gd name="T22" fmla="*/ 5 w 26"/>
                <a:gd name="T23" fmla="*/ 4 h 25"/>
                <a:gd name="T24" fmla="*/ 21 w 26"/>
                <a:gd name="T25" fmla="*/ 4 h 25"/>
                <a:gd name="T26" fmla="*/ 21 w 26"/>
                <a:gd name="T2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lose/>
                  <a:moveTo>
                    <a:pt x="21" y="21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1" y="4"/>
                    <a:pt x="21" y="4"/>
                    <a:pt x="21" y="4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6"/>
            <p:cNvSpPr>
              <a:spLocks noEditPoints="1"/>
            </p:cNvSpPr>
            <p:nvPr userDrawn="1"/>
          </p:nvSpPr>
          <p:spPr bwMode="auto">
            <a:xfrm>
              <a:off x="17633" y="1003"/>
              <a:ext cx="153" cy="148"/>
            </a:xfrm>
            <a:custGeom>
              <a:avLst/>
              <a:gdLst>
                <a:gd name="T0" fmla="*/ 6 w 26"/>
                <a:gd name="T1" fmla="*/ 25 h 25"/>
                <a:gd name="T2" fmla="*/ 20 w 26"/>
                <a:gd name="T3" fmla="*/ 25 h 25"/>
                <a:gd name="T4" fmla="*/ 26 w 26"/>
                <a:gd name="T5" fmla="*/ 19 h 25"/>
                <a:gd name="T6" fmla="*/ 26 w 26"/>
                <a:gd name="T7" fmla="*/ 6 h 25"/>
                <a:gd name="T8" fmla="*/ 20 w 26"/>
                <a:gd name="T9" fmla="*/ 0 h 25"/>
                <a:gd name="T10" fmla="*/ 6 w 26"/>
                <a:gd name="T11" fmla="*/ 0 h 25"/>
                <a:gd name="T12" fmla="*/ 0 w 26"/>
                <a:gd name="T13" fmla="*/ 6 h 25"/>
                <a:gd name="T14" fmla="*/ 0 w 26"/>
                <a:gd name="T15" fmla="*/ 19 h 25"/>
                <a:gd name="T16" fmla="*/ 6 w 26"/>
                <a:gd name="T17" fmla="*/ 25 h 25"/>
                <a:gd name="T18" fmla="*/ 5 w 26"/>
                <a:gd name="T19" fmla="*/ 4 h 25"/>
                <a:gd name="T20" fmla="*/ 21 w 26"/>
                <a:gd name="T21" fmla="*/ 4 h 25"/>
                <a:gd name="T22" fmla="*/ 21 w 26"/>
                <a:gd name="T23" fmla="*/ 21 h 25"/>
                <a:gd name="T24" fmla="*/ 5 w 26"/>
                <a:gd name="T25" fmla="*/ 21 h 25"/>
                <a:gd name="T26" fmla="*/ 5 w 26"/>
                <a:gd name="T2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6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3" y="25"/>
                    <a:pt x="26" y="22"/>
                    <a:pt x="26" y="19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3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lose/>
                  <a:moveTo>
                    <a:pt x="5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" y="21"/>
                    <a:pt x="5" y="21"/>
                    <a:pt x="5" y="2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075275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69" name="矩形 68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505193" y="6356350"/>
            <a:ext cx="4208319" cy="386080"/>
            <a:chOff x="8468" y="410"/>
            <a:chExt cx="1701" cy="608"/>
          </a:xfrm>
        </p:grpSpPr>
        <p:sp>
          <p:nvSpPr>
            <p:cNvPr id="7" name="圆角矩形 6"/>
            <p:cNvSpPr/>
            <p:nvPr userDrawn="1"/>
          </p:nvSpPr>
          <p:spPr>
            <a:xfrm>
              <a:off x="8468" y="410"/>
              <a:ext cx="1701" cy="5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 userDrawn="1"/>
          </p:nvSpPr>
          <p:spPr>
            <a:xfrm flipH="1">
              <a:off x="8506" y="438"/>
              <a:ext cx="166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buNone/>
              </a:pPr>
              <a:r>
                <a:rPr lang="zh-CN" altLang="en-US" b="1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最核心项目集</a:t>
              </a:r>
              <a:endParaRPr lang="zh-CN" altLang="en-US" b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7007940" y="6356350"/>
            <a:ext cx="3460484" cy="394970"/>
            <a:chOff x="2731" y="10131"/>
            <a:chExt cx="5451" cy="622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2731" y="10131"/>
              <a:ext cx="1701" cy="622"/>
              <a:chOff x="8468" y="410"/>
              <a:chExt cx="1701" cy="622"/>
            </a:xfrm>
          </p:grpSpPr>
          <p:sp>
            <p:nvSpPr>
              <p:cNvPr id="15" name="圆角矩形 14"/>
              <p:cNvSpPr/>
              <p:nvPr userDrawn="1"/>
            </p:nvSpPr>
            <p:spPr>
              <a:xfrm>
                <a:off x="8468" y="410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 userDrawn="1"/>
            </p:nvSpPr>
            <p:spPr>
              <a:xfrm flipH="1">
                <a:off x="8506" y="452"/>
                <a:ext cx="16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>
                    <a:ln w="3175">
                      <a:noFill/>
                    </a:ln>
                    <a:solidFill>
                      <a:srgbClr val="00B05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★</a:t>
                </a:r>
                <a:r>
                  <a:rPr lang="zh-CN" altLang="en-US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正常</a:t>
                </a:r>
                <a:endParaRPr lang="zh-CN" altLang="en-US" b="1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6481" y="10131"/>
              <a:ext cx="1701" cy="610"/>
              <a:chOff x="12284" y="392"/>
              <a:chExt cx="1701" cy="610"/>
            </a:xfrm>
          </p:grpSpPr>
          <p:sp>
            <p:nvSpPr>
              <p:cNvPr id="19" name="圆角矩形 18"/>
              <p:cNvSpPr/>
              <p:nvPr userDrawn="1"/>
            </p:nvSpPr>
            <p:spPr>
              <a:xfrm>
                <a:off x="12284" y="392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 userDrawn="1"/>
            </p:nvSpPr>
            <p:spPr>
              <a:xfrm flipH="1">
                <a:off x="12373" y="422"/>
                <a:ext cx="152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>
                    <a:solidFill>
                      <a:srgbClr val="FF00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●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延迟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4606" y="10131"/>
              <a:ext cx="1701" cy="614"/>
              <a:chOff x="10346" y="404"/>
              <a:chExt cx="1701" cy="614"/>
            </a:xfrm>
          </p:grpSpPr>
          <p:sp>
            <p:nvSpPr>
              <p:cNvPr id="24" name="圆角矩形 23"/>
              <p:cNvSpPr/>
              <p:nvPr userDrawn="1"/>
            </p:nvSpPr>
            <p:spPr>
              <a:xfrm>
                <a:off x="10346" y="404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 userDrawn="1"/>
            </p:nvSpPr>
            <p:spPr>
              <a:xfrm flipH="1">
                <a:off x="10346" y="438"/>
                <a:ext cx="1670" cy="580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zh-CN" altLang="en-US">
                    <a:solidFill>
                      <a:srgbClr val="FFFF00"/>
                    </a:solidFill>
                    <a:effectLst>
                      <a:innerShdw blurRad="63500" dist="50800" dir="16200000">
                        <a:prstClr val="black">
                          <a:alpha val="50000"/>
                        </a:prstClr>
                      </a:inn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▲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告警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92150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310028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809" y="6356352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505193" y="6356350"/>
            <a:ext cx="8845152" cy="664210"/>
            <a:chOff x="2731" y="10131"/>
            <a:chExt cx="5451" cy="1046"/>
          </a:xfrm>
        </p:grpSpPr>
        <p:grpSp>
          <p:nvGrpSpPr>
            <p:cNvPr id="58" name="组合 57"/>
            <p:cNvGrpSpPr/>
            <p:nvPr userDrawn="1"/>
          </p:nvGrpSpPr>
          <p:grpSpPr>
            <a:xfrm>
              <a:off x="2731" y="10131"/>
              <a:ext cx="1701" cy="608"/>
              <a:chOff x="8468" y="410"/>
              <a:chExt cx="1701" cy="608"/>
            </a:xfrm>
          </p:grpSpPr>
          <p:sp>
            <p:nvSpPr>
              <p:cNvPr id="51" name="圆角矩形 50"/>
              <p:cNvSpPr/>
              <p:nvPr userDrawn="1"/>
            </p:nvSpPr>
            <p:spPr>
              <a:xfrm>
                <a:off x="8468" y="410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 userDrawn="1"/>
            </p:nvSpPr>
            <p:spPr>
              <a:xfrm flipH="1">
                <a:off x="8506" y="438"/>
                <a:ext cx="16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L1-</a:t>
                </a:r>
                <a:r>
                  <a:rPr lang="zh-CN" altLang="en-US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宕机</a:t>
                </a:r>
                <a:endParaRPr lang="zh-CN" altLang="en-US" b="1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60" name="组合 59"/>
            <p:cNvGrpSpPr/>
            <p:nvPr userDrawn="1"/>
          </p:nvGrpSpPr>
          <p:grpSpPr>
            <a:xfrm>
              <a:off x="6481" y="10131"/>
              <a:ext cx="1701" cy="1046"/>
              <a:chOff x="12284" y="392"/>
              <a:chExt cx="1701" cy="1046"/>
            </a:xfrm>
          </p:grpSpPr>
          <p:sp>
            <p:nvSpPr>
              <p:cNvPr id="57" name="圆角矩形 56"/>
              <p:cNvSpPr/>
              <p:nvPr userDrawn="1"/>
            </p:nvSpPr>
            <p:spPr>
              <a:xfrm>
                <a:off x="12284" y="392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 flipH="1">
                <a:off x="12373" y="422"/>
                <a:ext cx="1523" cy="10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L3-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功能可用但性能受限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 userDrawn="1"/>
          </p:nvGrpSpPr>
          <p:grpSpPr>
            <a:xfrm>
              <a:off x="4606" y="10131"/>
              <a:ext cx="1701" cy="614"/>
              <a:chOff x="10346" y="404"/>
              <a:chExt cx="1701" cy="614"/>
            </a:xfrm>
          </p:grpSpPr>
          <p:sp>
            <p:nvSpPr>
              <p:cNvPr id="56" name="圆角矩形 55"/>
              <p:cNvSpPr/>
              <p:nvPr userDrawn="1"/>
            </p:nvSpPr>
            <p:spPr>
              <a:xfrm>
                <a:off x="10346" y="404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 userDrawn="1"/>
            </p:nvSpPr>
            <p:spPr>
              <a:xfrm flipH="1">
                <a:off x="10346" y="438"/>
                <a:ext cx="1670" cy="580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L2-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部分功能不可用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 userDrawn="1"/>
        </p:nvSpPr>
        <p:spPr>
          <a:xfrm>
            <a:off x="874167" y="20256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上周故障报告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15589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173310" y="309880"/>
            <a:ext cx="481205" cy="478790"/>
            <a:chOff x="3920" y="8060"/>
            <a:chExt cx="758" cy="75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Freeform 38"/>
            <p:cNvSpPr>
              <a:spLocks noEditPoints="1"/>
            </p:cNvSpPr>
            <p:nvPr userDrawn="1"/>
          </p:nvSpPr>
          <p:spPr bwMode="auto">
            <a:xfrm>
              <a:off x="3920" y="8060"/>
              <a:ext cx="758" cy="755"/>
            </a:xfrm>
            <a:custGeom>
              <a:avLst/>
              <a:gdLst>
                <a:gd name="T0" fmla="*/ 122 w 128"/>
                <a:gd name="T1" fmla="*/ 0 h 128"/>
                <a:gd name="T2" fmla="*/ 6 w 128"/>
                <a:gd name="T3" fmla="*/ 0 h 128"/>
                <a:gd name="T4" fmla="*/ 0 w 128"/>
                <a:gd name="T5" fmla="*/ 6 h 128"/>
                <a:gd name="T6" fmla="*/ 0 w 128"/>
                <a:gd name="T7" fmla="*/ 122 h 128"/>
                <a:gd name="T8" fmla="*/ 6 w 128"/>
                <a:gd name="T9" fmla="*/ 128 h 128"/>
                <a:gd name="T10" fmla="*/ 122 w 128"/>
                <a:gd name="T11" fmla="*/ 128 h 128"/>
                <a:gd name="T12" fmla="*/ 128 w 128"/>
                <a:gd name="T13" fmla="*/ 122 h 128"/>
                <a:gd name="T14" fmla="*/ 128 w 128"/>
                <a:gd name="T15" fmla="*/ 6 h 128"/>
                <a:gd name="T16" fmla="*/ 122 w 128"/>
                <a:gd name="T17" fmla="*/ 0 h 128"/>
                <a:gd name="T18" fmla="*/ 123 w 128"/>
                <a:gd name="T19" fmla="*/ 123 h 128"/>
                <a:gd name="T20" fmla="*/ 5 w 128"/>
                <a:gd name="T21" fmla="*/ 123 h 128"/>
                <a:gd name="T22" fmla="*/ 5 w 128"/>
                <a:gd name="T23" fmla="*/ 4 h 128"/>
                <a:gd name="T24" fmla="*/ 123 w 128"/>
                <a:gd name="T25" fmla="*/ 4 h 128"/>
                <a:gd name="T26" fmla="*/ 123 w 128"/>
                <a:gd name="T27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28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2"/>
                    <a:pt x="125" y="0"/>
                    <a:pt x="122" y="0"/>
                  </a:cubicBezTo>
                  <a:close/>
                  <a:moveTo>
                    <a:pt x="123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3" y="4"/>
                    <a:pt x="123" y="4"/>
                    <a:pt x="123" y="4"/>
                  </a:cubicBezTo>
                  <a:lnTo>
                    <a:pt x="123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9"/>
            <p:cNvSpPr>
              <a:spLocks noEditPoints="1"/>
            </p:cNvSpPr>
            <p:nvPr userDrawn="1"/>
          </p:nvSpPr>
          <p:spPr bwMode="auto">
            <a:xfrm>
              <a:off x="4045" y="8160"/>
              <a:ext cx="508" cy="160"/>
            </a:xfrm>
            <a:custGeom>
              <a:avLst/>
              <a:gdLst>
                <a:gd name="T0" fmla="*/ 2 w 86"/>
                <a:gd name="T1" fmla="*/ 16 h 27"/>
                <a:gd name="T2" fmla="*/ 8 w 86"/>
                <a:gd name="T3" fmla="*/ 16 h 27"/>
                <a:gd name="T4" fmla="*/ 8 w 86"/>
                <a:gd name="T5" fmla="*/ 17 h 27"/>
                <a:gd name="T6" fmla="*/ 21 w 86"/>
                <a:gd name="T7" fmla="*/ 27 h 27"/>
                <a:gd name="T8" fmla="*/ 34 w 86"/>
                <a:gd name="T9" fmla="*/ 17 h 27"/>
                <a:gd name="T10" fmla="*/ 34 w 86"/>
                <a:gd name="T11" fmla="*/ 16 h 27"/>
                <a:gd name="T12" fmla="*/ 84 w 86"/>
                <a:gd name="T13" fmla="*/ 16 h 27"/>
                <a:gd name="T14" fmla="*/ 86 w 86"/>
                <a:gd name="T15" fmla="*/ 13 h 27"/>
                <a:gd name="T16" fmla="*/ 84 w 86"/>
                <a:gd name="T17" fmla="*/ 11 h 27"/>
                <a:gd name="T18" fmla="*/ 34 w 86"/>
                <a:gd name="T19" fmla="*/ 11 h 27"/>
                <a:gd name="T20" fmla="*/ 34 w 86"/>
                <a:gd name="T21" fmla="*/ 10 h 27"/>
                <a:gd name="T22" fmla="*/ 21 w 86"/>
                <a:gd name="T23" fmla="*/ 0 h 27"/>
                <a:gd name="T24" fmla="*/ 8 w 86"/>
                <a:gd name="T25" fmla="*/ 10 h 27"/>
                <a:gd name="T26" fmla="*/ 8 w 86"/>
                <a:gd name="T27" fmla="*/ 11 h 27"/>
                <a:gd name="T28" fmla="*/ 2 w 86"/>
                <a:gd name="T29" fmla="*/ 11 h 27"/>
                <a:gd name="T30" fmla="*/ 0 w 86"/>
                <a:gd name="T31" fmla="*/ 13 h 27"/>
                <a:gd name="T32" fmla="*/ 2 w 86"/>
                <a:gd name="T33" fmla="*/ 16 h 27"/>
                <a:gd name="T34" fmla="*/ 21 w 86"/>
                <a:gd name="T35" fmla="*/ 4 h 27"/>
                <a:gd name="T36" fmla="*/ 30 w 86"/>
                <a:gd name="T37" fmla="*/ 13 h 27"/>
                <a:gd name="T38" fmla="*/ 21 w 86"/>
                <a:gd name="T39" fmla="*/ 22 h 27"/>
                <a:gd name="T40" fmla="*/ 12 w 86"/>
                <a:gd name="T41" fmla="*/ 13 h 27"/>
                <a:gd name="T42" fmla="*/ 21 w 86"/>
                <a:gd name="T43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27">
                  <a:moveTo>
                    <a:pt x="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22"/>
                    <a:pt x="15" y="27"/>
                    <a:pt x="21" y="27"/>
                  </a:cubicBezTo>
                  <a:cubicBezTo>
                    <a:pt x="27" y="27"/>
                    <a:pt x="32" y="22"/>
                    <a:pt x="34" y="17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6"/>
                    <a:pt x="86" y="14"/>
                    <a:pt x="86" y="13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2" y="4"/>
                    <a:pt x="27" y="0"/>
                    <a:pt x="21" y="0"/>
                  </a:cubicBezTo>
                  <a:cubicBezTo>
                    <a:pt x="15" y="0"/>
                    <a:pt x="9" y="4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6"/>
                    <a:pt x="2" y="16"/>
                  </a:cubicBezTo>
                  <a:close/>
                  <a:moveTo>
                    <a:pt x="21" y="4"/>
                  </a:moveTo>
                  <a:cubicBezTo>
                    <a:pt x="26" y="4"/>
                    <a:pt x="30" y="8"/>
                    <a:pt x="30" y="13"/>
                  </a:cubicBezTo>
                  <a:cubicBezTo>
                    <a:pt x="30" y="18"/>
                    <a:pt x="26" y="22"/>
                    <a:pt x="21" y="22"/>
                  </a:cubicBezTo>
                  <a:cubicBezTo>
                    <a:pt x="16" y="22"/>
                    <a:pt x="12" y="18"/>
                    <a:pt x="12" y="13"/>
                  </a:cubicBezTo>
                  <a:cubicBezTo>
                    <a:pt x="12" y="8"/>
                    <a:pt x="16" y="4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0"/>
            <p:cNvSpPr>
              <a:spLocks noEditPoints="1"/>
            </p:cNvSpPr>
            <p:nvPr userDrawn="1"/>
          </p:nvSpPr>
          <p:spPr bwMode="auto">
            <a:xfrm>
              <a:off x="4045" y="8555"/>
              <a:ext cx="508" cy="155"/>
            </a:xfrm>
            <a:custGeom>
              <a:avLst/>
              <a:gdLst>
                <a:gd name="T0" fmla="*/ 2 w 86"/>
                <a:gd name="T1" fmla="*/ 15 h 26"/>
                <a:gd name="T2" fmla="*/ 52 w 86"/>
                <a:gd name="T3" fmla="*/ 15 h 26"/>
                <a:gd name="T4" fmla="*/ 52 w 86"/>
                <a:gd name="T5" fmla="*/ 16 h 26"/>
                <a:gd name="T6" fmla="*/ 65 w 86"/>
                <a:gd name="T7" fmla="*/ 26 h 26"/>
                <a:gd name="T8" fmla="*/ 78 w 86"/>
                <a:gd name="T9" fmla="*/ 16 h 26"/>
                <a:gd name="T10" fmla="*/ 78 w 86"/>
                <a:gd name="T11" fmla="*/ 15 h 26"/>
                <a:gd name="T12" fmla="*/ 84 w 86"/>
                <a:gd name="T13" fmla="*/ 15 h 26"/>
                <a:gd name="T14" fmla="*/ 86 w 86"/>
                <a:gd name="T15" fmla="*/ 13 h 26"/>
                <a:gd name="T16" fmla="*/ 84 w 86"/>
                <a:gd name="T17" fmla="*/ 11 h 26"/>
                <a:gd name="T18" fmla="*/ 78 w 86"/>
                <a:gd name="T19" fmla="*/ 11 h 26"/>
                <a:gd name="T20" fmla="*/ 78 w 86"/>
                <a:gd name="T21" fmla="*/ 10 h 26"/>
                <a:gd name="T22" fmla="*/ 65 w 86"/>
                <a:gd name="T23" fmla="*/ 0 h 26"/>
                <a:gd name="T24" fmla="*/ 52 w 86"/>
                <a:gd name="T25" fmla="*/ 10 h 26"/>
                <a:gd name="T26" fmla="*/ 52 w 86"/>
                <a:gd name="T27" fmla="*/ 11 h 26"/>
                <a:gd name="T28" fmla="*/ 2 w 86"/>
                <a:gd name="T29" fmla="*/ 11 h 26"/>
                <a:gd name="T30" fmla="*/ 0 w 86"/>
                <a:gd name="T31" fmla="*/ 13 h 26"/>
                <a:gd name="T32" fmla="*/ 2 w 86"/>
                <a:gd name="T33" fmla="*/ 15 h 26"/>
                <a:gd name="T34" fmla="*/ 65 w 86"/>
                <a:gd name="T35" fmla="*/ 4 h 26"/>
                <a:gd name="T36" fmla="*/ 74 w 86"/>
                <a:gd name="T37" fmla="*/ 13 h 26"/>
                <a:gd name="T38" fmla="*/ 65 w 86"/>
                <a:gd name="T39" fmla="*/ 22 h 26"/>
                <a:gd name="T40" fmla="*/ 56 w 86"/>
                <a:gd name="T41" fmla="*/ 13 h 26"/>
                <a:gd name="T42" fmla="*/ 65 w 86"/>
                <a:gd name="T4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26">
                  <a:moveTo>
                    <a:pt x="2" y="15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4" y="22"/>
                    <a:pt x="59" y="26"/>
                    <a:pt x="65" y="26"/>
                  </a:cubicBezTo>
                  <a:cubicBezTo>
                    <a:pt x="71" y="26"/>
                    <a:pt x="77" y="22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6" y="14"/>
                    <a:pt x="86" y="13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7" y="4"/>
                    <a:pt x="71" y="0"/>
                    <a:pt x="65" y="0"/>
                  </a:cubicBezTo>
                  <a:cubicBezTo>
                    <a:pt x="59" y="0"/>
                    <a:pt x="54" y="4"/>
                    <a:pt x="52" y="10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0" y="14"/>
                    <a:pt x="1" y="15"/>
                    <a:pt x="2" y="15"/>
                  </a:cubicBezTo>
                  <a:close/>
                  <a:moveTo>
                    <a:pt x="65" y="4"/>
                  </a:moveTo>
                  <a:cubicBezTo>
                    <a:pt x="70" y="4"/>
                    <a:pt x="74" y="8"/>
                    <a:pt x="74" y="13"/>
                  </a:cubicBezTo>
                  <a:cubicBezTo>
                    <a:pt x="74" y="18"/>
                    <a:pt x="70" y="22"/>
                    <a:pt x="65" y="22"/>
                  </a:cubicBezTo>
                  <a:cubicBezTo>
                    <a:pt x="60" y="22"/>
                    <a:pt x="56" y="18"/>
                    <a:pt x="56" y="13"/>
                  </a:cubicBezTo>
                  <a:cubicBezTo>
                    <a:pt x="56" y="8"/>
                    <a:pt x="60" y="4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EditPoints="1"/>
            </p:cNvSpPr>
            <p:nvPr userDrawn="1"/>
          </p:nvSpPr>
          <p:spPr bwMode="auto">
            <a:xfrm>
              <a:off x="4045" y="8355"/>
              <a:ext cx="508" cy="160"/>
            </a:xfrm>
            <a:custGeom>
              <a:avLst/>
              <a:gdLst>
                <a:gd name="T0" fmla="*/ 2 w 86"/>
                <a:gd name="T1" fmla="*/ 16 h 27"/>
                <a:gd name="T2" fmla="*/ 30 w 86"/>
                <a:gd name="T3" fmla="*/ 16 h 27"/>
                <a:gd name="T4" fmla="*/ 30 w 86"/>
                <a:gd name="T5" fmla="*/ 17 h 27"/>
                <a:gd name="T6" fmla="*/ 43 w 86"/>
                <a:gd name="T7" fmla="*/ 27 h 27"/>
                <a:gd name="T8" fmla="*/ 56 w 86"/>
                <a:gd name="T9" fmla="*/ 17 h 27"/>
                <a:gd name="T10" fmla="*/ 56 w 86"/>
                <a:gd name="T11" fmla="*/ 16 h 27"/>
                <a:gd name="T12" fmla="*/ 84 w 86"/>
                <a:gd name="T13" fmla="*/ 16 h 27"/>
                <a:gd name="T14" fmla="*/ 86 w 86"/>
                <a:gd name="T15" fmla="*/ 14 h 27"/>
                <a:gd name="T16" fmla="*/ 84 w 86"/>
                <a:gd name="T17" fmla="*/ 11 h 27"/>
                <a:gd name="T18" fmla="*/ 56 w 86"/>
                <a:gd name="T19" fmla="*/ 11 h 27"/>
                <a:gd name="T20" fmla="*/ 56 w 86"/>
                <a:gd name="T21" fmla="*/ 10 h 27"/>
                <a:gd name="T22" fmla="*/ 43 w 86"/>
                <a:gd name="T23" fmla="*/ 0 h 27"/>
                <a:gd name="T24" fmla="*/ 30 w 86"/>
                <a:gd name="T25" fmla="*/ 10 h 27"/>
                <a:gd name="T26" fmla="*/ 30 w 86"/>
                <a:gd name="T27" fmla="*/ 11 h 27"/>
                <a:gd name="T28" fmla="*/ 2 w 86"/>
                <a:gd name="T29" fmla="*/ 11 h 27"/>
                <a:gd name="T30" fmla="*/ 0 w 86"/>
                <a:gd name="T31" fmla="*/ 14 h 27"/>
                <a:gd name="T32" fmla="*/ 2 w 86"/>
                <a:gd name="T33" fmla="*/ 16 h 27"/>
                <a:gd name="T34" fmla="*/ 43 w 86"/>
                <a:gd name="T35" fmla="*/ 5 h 27"/>
                <a:gd name="T36" fmla="*/ 52 w 86"/>
                <a:gd name="T37" fmla="*/ 14 h 27"/>
                <a:gd name="T38" fmla="*/ 43 w 86"/>
                <a:gd name="T39" fmla="*/ 22 h 27"/>
                <a:gd name="T40" fmla="*/ 34 w 86"/>
                <a:gd name="T41" fmla="*/ 14 h 27"/>
                <a:gd name="T42" fmla="*/ 43 w 86"/>
                <a:gd name="T43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" h="27">
                  <a:moveTo>
                    <a:pt x="2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23"/>
                    <a:pt x="37" y="27"/>
                    <a:pt x="43" y="27"/>
                  </a:cubicBezTo>
                  <a:cubicBezTo>
                    <a:pt x="49" y="27"/>
                    <a:pt x="54" y="23"/>
                    <a:pt x="56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6"/>
                    <a:pt x="86" y="15"/>
                    <a:pt x="86" y="14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4"/>
                    <a:pt x="49" y="0"/>
                    <a:pt x="43" y="0"/>
                  </a:cubicBezTo>
                  <a:cubicBezTo>
                    <a:pt x="37" y="0"/>
                    <a:pt x="32" y="4"/>
                    <a:pt x="30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lose/>
                  <a:moveTo>
                    <a:pt x="43" y="5"/>
                  </a:moveTo>
                  <a:cubicBezTo>
                    <a:pt x="48" y="5"/>
                    <a:pt x="52" y="9"/>
                    <a:pt x="52" y="14"/>
                  </a:cubicBezTo>
                  <a:cubicBezTo>
                    <a:pt x="52" y="18"/>
                    <a:pt x="48" y="22"/>
                    <a:pt x="43" y="22"/>
                  </a:cubicBezTo>
                  <a:cubicBezTo>
                    <a:pt x="38" y="22"/>
                    <a:pt x="34" y="18"/>
                    <a:pt x="34" y="14"/>
                  </a:cubicBezTo>
                  <a:cubicBezTo>
                    <a:pt x="34" y="9"/>
                    <a:pt x="38" y="5"/>
                    <a:pt x="4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27" name="矩形 26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36159" y="6356350"/>
            <a:ext cx="1116674" cy="389890"/>
            <a:chOff x="372" y="10010"/>
            <a:chExt cx="1759" cy="614"/>
          </a:xfrm>
        </p:grpSpPr>
        <p:sp>
          <p:nvSpPr>
            <p:cNvPr id="7" name="圆角矩形 6"/>
            <p:cNvSpPr/>
            <p:nvPr userDrawn="1"/>
          </p:nvSpPr>
          <p:spPr>
            <a:xfrm>
              <a:off x="372" y="10010"/>
              <a:ext cx="1701" cy="5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395" y="10044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事件级别</a:t>
              </a:r>
              <a:endParaRPr lang="zh-CN" altLang="en-US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35" y="692150"/>
            <a:ext cx="12192635" cy="56000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0" y="124460"/>
            <a:ext cx="3268129" cy="665480"/>
            <a:chOff x="0" y="196"/>
            <a:chExt cx="5787" cy="1048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0" y="196"/>
              <a:ext cx="5787" cy="1048"/>
              <a:chOff x="0" y="410"/>
              <a:chExt cx="4159" cy="841"/>
            </a:xfrm>
          </p:grpSpPr>
          <p:sp>
            <p:nvSpPr>
              <p:cNvPr id="14" name="圆角矩形 13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39" name="图片 3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97" y="597"/>
              <a:ext cx="290" cy="494"/>
            </a:xfrm>
            <a:prstGeom prst="rect">
              <a:avLst/>
            </a:prstGeom>
          </p:spPr>
        </p:pic>
        <p:sp>
          <p:nvSpPr>
            <p:cNvPr id="40" name="矩形 39"/>
            <p:cNvSpPr/>
            <p:nvPr userDrawn="1"/>
          </p:nvSpPr>
          <p:spPr>
            <a:xfrm>
              <a:off x="5406" y="1091"/>
              <a:ext cx="380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505193" y="6356350"/>
            <a:ext cx="4955520" cy="389890"/>
            <a:chOff x="2731" y="10131"/>
            <a:chExt cx="3576" cy="614"/>
          </a:xfrm>
        </p:grpSpPr>
        <p:grpSp>
          <p:nvGrpSpPr>
            <p:cNvPr id="58" name="组合 57"/>
            <p:cNvGrpSpPr/>
            <p:nvPr userDrawn="1"/>
          </p:nvGrpSpPr>
          <p:grpSpPr>
            <a:xfrm>
              <a:off x="2731" y="10131"/>
              <a:ext cx="1701" cy="608"/>
              <a:chOff x="8468" y="410"/>
              <a:chExt cx="1701" cy="608"/>
            </a:xfrm>
          </p:grpSpPr>
          <p:sp>
            <p:nvSpPr>
              <p:cNvPr id="51" name="圆角矩形 50"/>
              <p:cNvSpPr/>
              <p:nvPr userDrawn="1"/>
            </p:nvSpPr>
            <p:spPr>
              <a:xfrm>
                <a:off x="8468" y="410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 userDrawn="1"/>
            </p:nvSpPr>
            <p:spPr>
              <a:xfrm flipH="1">
                <a:off x="8506" y="438"/>
                <a:ext cx="16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T1-</a:t>
                </a:r>
                <a:r>
                  <a:rPr lang="zh-CN" altLang="en-US" b="1">
                    <a:ln w="3175">
                      <a:noFill/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核心交易系统</a:t>
                </a:r>
                <a:endParaRPr lang="zh-CN" altLang="en-US" b="1">
                  <a:ln w="3175">
                    <a:noFill/>
                  </a:ln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pSp>
          <p:nvGrpSpPr>
            <p:cNvPr id="59" name="组合 58"/>
            <p:cNvGrpSpPr/>
            <p:nvPr userDrawn="1"/>
          </p:nvGrpSpPr>
          <p:grpSpPr>
            <a:xfrm>
              <a:off x="4606" y="10131"/>
              <a:ext cx="1701" cy="614"/>
              <a:chOff x="10346" y="404"/>
              <a:chExt cx="1701" cy="614"/>
            </a:xfrm>
          </p:grpSpPr>
          <p:sp>
            <p:nvSpPr>
              <p:cNvPr id="56" name="圆角矩形 55"/>
              <p:cNvSpPr/>
              <p:nvPr userDrawn="1"/>
            </p:nvSpPr>
            <p:spPr>
              <a:xfrm>
                <a:off x="10346" y="404"/>
                <a:ext cx="1701" cy="56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 userDrawn="1"/>
            </p:nvSpPr>
            <p:spPr>
              <a:xfrm flipH="1">
                <a:off x="10346" y="438"/>
                <a:ext cx="1670" cy="580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</p:spPr>
            <p:txBody>
              <a:bodyPr wrap="square" rtlCol="0" anchor="t">
                <a:spAutoFit/>
              </a:bodyPr>
              <a:lstStyle/>
              <a:p>
                <a:pPr algn="ctr">
                  <a:buNone/>
                </a:pPr>
                <a:r>
                  <a:rPr lang="en-US" altLang="zh-CN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T2-</a:t>
                </a:r>
                <a:r>
                  <a:rPr lang="zh-CN" altLang="en-US" b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非核心交易系统</a:t>
                </a:r>
                <a:endPara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p:grpSp>
      </p:grpSp>
      <p:sp>
        <p:nvSpPr>
          <p:cNvPr id="21" name="文本框 20"/>
          <p:cNvSpPr txBox="1"/>
          <p:nvPr userDrawn="1"/>
        </p:nvSpPr>
        <p:spPr>
          <a:xfrm>
            <a:off x="874167" y="20256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系统运行情况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7" name="直接连接符 36"/>
          <p:cNvCxnSpPr/>
          <p:nvPr userDrawn="1"/>
        </p:nvCxnSpPr>
        <p:spPr>
          <a:xfrm>
            <a:off x="874167" y="677545"/>
            <a:ext cx="2093685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236159" y="278130"/>
            <a:ext cx="426609" cy="478790"/>
            <a:chOff x="2450" y="6540"/>
            <a:chExt cx="672" cy="754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1" name="Freeform 106"/>
            <p:cNvSpPr>
              <a:spLocks noEditPoints="1"/>
            </p:cNvSpPr>
            <p:nvPr userDrawn="1"/>
          </p:nvSpPr>
          <p:spPr bwMode="auto">
            <a:xfrm>
              <a:off x="2450" y="6540"/>
              <a:ext cx="673" cy="755"/>
            </a:xfrm>
            <a:custGeom>
              <a:avLst/>
              <a:gdLst>
                <a:gd name="T0" fmla="*/ 104 w 114"/>
                <a:gd name="T1" fmla="*/ 12 h 128"/>
                <a:gd name="T2" fmla="*/ 59 w 114"/>
                <a:gd name="T3" fmla="*/ 12 h 128"/>
                <a:gd name="T4" fmla="*/ 59 w 114"/>
                <a:gd name="T5" fmla="*/ 2 h 128"/>
                <a:gd name="T6" fmla="*/ 57 w 114"/>
                <a:gd name="T7" fmla="*/ 0 h 128"/>
                <a:gd name="T8" fmla="*/ 55 w 114"/>
                <a:gd name="T9" fmla="*/ 2 h 128"/>
                <a:gd name="T10" fmla="*/ 55 w 114"/>
                <a:gd name="T11" fmla="*/ 12 h 128"/>
                <a:gd name="T12" fmla="*/ 10 w 114"/>
                <a:gd name="T13" fmla="*/ 12 h 128"/>
                <a:gd name="T14" fmla="*/ 0 w 114"/>
                <a:gd name="T15" fmla="*/ 22 h 128"/>
                <a:gd name="T16" fmla="*/ 6 w 114"/>
                <a:gd name="T17" fmla="*/ 31 h 128"/>
                <a:gd name="T18" fmla="*/ 7 w 114"/>
                <a:gd name="T19" fmla="*/ 31 h 128"/>
                <a:gd name="T20" fmla="*/ 7 w 114"/>
                <a:gd name="T21" fmla="*/ 85 h 128"/>
                <a:gd name="T22" fmla="*/ 13 w 114"/>
                <a:gd name="T23" fmla="*/ 91 h 128"/>
                <a:gd name="T24" fmla="*/ 55 w 114"/>
                <a:gd name="T25" fmla="*/ 91 h 128"/>
                <a:gd name="T26" fmla="*/ 55 w 114"/>
                <a:gd name="T27" fmla="*/ 102 h 128"/>
                <a:gd name="T28" fmla="*/ 25 w 114"/>
                <a:gd name="T29" fmla="*/ 124 h 128"/>
                <a:gd name="T30" fmla="*/ 25 w 114"/>
                <a:gd name="T31" fmla="*/ 127 h 128"/>
                <a:gd name="T32" fmla="*/ 28 w 114"/>
                <a:gd name="T33" fmla="*/ 128 h 128"/>
                <a:gd name="T34" fmla="*/ 55 w 114"/>
                <a:gd name="T35" fmla="*/ 108 h 128"/>
                <a:gd name="T36" fmla="*/ 55 w 114"/>
                <a:gd name="T37" fmla="*/ 126 h 128"/>
                <a:gd name="T38" fmla="*/ 57 w 114"/>
                <a:gd name="T39" fmla="*/ 128 h 128"/>
                <a:gd name="T40" fmla="*/ 59 w 114"/>
                <a:gd name="T41" fmla="*/ 126 h 128"/>
                <a:gd name="T42" fmla="*/ 59 w 114"/>
                <a:gd name="T43" fmla="*/ 108 h 128"/>
                <a:gd name="T44" fmla="*/ 86 w 114"/>
                <a:gd name="T45" fmla="*/ 128 h 128"/>
                <a:gd name="T46" fmla="*/ 89 w 114"/>
                <a:gd name="T47" fmla="*/ 127 h 128"/>
                <a:gd name="T48" fmla="*/ 90 w 114"/>
                <a:gd name="T49" fmla="*/ 125 h 128"/>
                <a:gd name="T50" fmla="*/ 89 w 114"/>
                <a:gd name="T51" fmla="*/ 124 h 128"/>
                <a:gd name="T52" fmla="*/ 59 w 114"/>
                <a:gd name="T53" fmla="*/ 102 h 128"/>
                <a:gd name="T54" fmla="*/ 59 w 114"/>
                <a:gd name="T55" fmla="*/ 91 h 128"/>
                <a:gd name="T56" fmla="*/ 101 w 114"/>
                <a:gd name="T57" fmla="*/ 91 h 128"/>
                <a:gd name="T58" fmla="*/ 107 w 114"/>
                <a:gd name="T59" fmla="*/ 85 h 128"/>
                <a:gd name="T60" fmla="*/ 107 w 114"/>
                <a:gd name="T61" fmla="*/ 31 h 128"/>
                <a:gd name="T62" fmla="*/ 108 w 114"/>
                <a:gd name="T63" fmla="*/ 31 h 128"/>
                <a:gd name="T64" fmla="*/ 114 w 114"/>
                <a:gd name="T65" fmla="*/ 22 h 128"/>
                <a:gd name="T66" fmla="*/ 104 w 114"/>
                <a:gd name="T67" fmla="*/ 12 h 128"/>
                <a:gd name="T68" fmla="*/ 103 w 114"/>
                <a:gd name="T69" fmla="*/ 87 h 128"/>
                <a:gd name="T70" fmla="*/ 11 w 114"/>
                <a:gd name="T71" fmla="*/ 87 h 128"/>
                <a:gd name="T72" fmla="*/ 11 w 114"/>
                <a:gd name="T73" fmla="*/ 32 h 128"/>
                <a:gd name="T74" fmla="*/ 103 w 114"/>
                <a:gd name="T75" fmla="*/ 32 h 128"/>
                <a:gd name="T76" fmla="*/ 103 w 114"/>
                <a:gd name="T77" fmla="*/ 87 h 128"/>
                <a:gd name="T78" fmla="*/ 104 w 114"/>
                <a:gd name="T79" fmla="*/ 27 h 128"/>
                <a:gd name="T80" fmla="*/ 10 w 114"/>
                <a:gd name="T81" fmla="*/ 27 h 128"/>
                <a:gd name="T82" fmla="*/ 5 w 114"/>
                <a:gd name="T83" fmla="*/ 22 h 128"/>
                <a:gd name="T84" fmla="*/ 10 w 114"/>
                <a:gd name="T85" fmla="*/ 17 h 128"/>
                <a:gd name="T86" fmla="*/ 104 w 114"/>
                <a:gd name="T87" fmla="*/ 17 h 128"/>
                <a:gd name="T88" fmla="*/ 109 w 114"/>
                <a:gd name="T89" fmla="*/ 22 h 128"/>
                <a:gd name="T90" fmla="*/ 104 w 114"/>
                <a:gd name="T91" fmla="*/ 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28">
                  <a:moveTo>
                    <a:pt x="104" y="12"/>
                  </a:moveTo>
                  <a:cubicBezTo>
                    <a:pt x="59" y="12"/>
                    <a:pt x="59" y="12"/>
                    <a:pt x="59" y="1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8" y="0"/>
                    <a:pt x="57" y="0"/>
                  </a:cubicBezTo>
                  <a:cubicBezTo>
                    <a:pt x="56" y="0"/>
                    <a:pt x="55" y="1"/>
                    <a:pt x="55" y="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12"/>
                    <a:pt x="0" y="17"/>
                    <a:pt x="0" y="22"/>
                  </a:cubicBezTo>
                  <a:cubicBezTo>
                    <a:pt x="0" y="26"/>
                    <a:pt x="2" y="29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7" y="88"/>
                    <a:pt x="9" y="91"/>
                    <a:pt x="13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4" y="125"/>
                    <a:pt x="24" y="126"/>
                    <a:pt x="25" y="127"/>
                  </a:cubicBezTo>
                  <a:cubicBezTo>
                    <a:pt x="26" y="128"/>
                    <a:pt x="27" y="128"/>
                    <a:pt x="28" y="12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7"/>
                    <a:pt x="56" y="128"/>
                    <a:pt x="57" y="128"/>
                  </a:cubicBezTo>
                  <a:cubicBezTo>
                    <a:pt x="58" y="128"/>
                    <a:pt x="59" y="127"/>
                    <a:pt x="59" y="126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7" y="128"/>
                    <a:pt x="88" y="128"/>
                    <a:pt x="89" y="127"/>
                  </a:cubicBezTo>
                  <a:cubicBezTo>
                    <a:pt x="90" y="127"/>
                    <a:pt x="90" y="126"/>
                    <a:pt x="90" y="125"/>
                  </a:cubicBezTo>
                  <a:cubicBezTo>
                    <a:pt x="90" y="125"/>
                    <a:pt x="89" y="124"/>
                    <a:pt x="89" y="124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5" y="91"/>
                    <a:pt x="107" y="88"/>
                    <a:pt x="107" y="85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2" y="29"/>
                    <a:pt x="114" y="26"/>
                    <a:pt x="114" y="22"/>
                  </a:cubicBezTo>
                  <a:cubicBezTo>
                    <a:pt x="114" y="17"/>
                    <a:pt x="109" y="12"/>
                    <a:pt x="104" y="12"/>
                  </a:cubicBezTo>
                  <a:close/>
                  <a:moveTo>
                    <a:pt x="103" y="87"/>
                  </a:moveTo>
                  <a:cubicBezTo>
                    <a:pt x="11" y="87"/>
                    <a:pt x="11" y="87"/>
                    <a:pt x="11" y="87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3" y="32"/>
                    <a:pt x="103" y="32"/>
                    <a:pt x="103" y="32"/>
                  </a:cubicBezTo>
                  <a:lnTo>
                    <a:pt x="103" y="87"/>
                  </a:lnTo>
                  <a:close/>
                  <a:moveTo>
                    <a:pt x="104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7" y="27"/>
                    <a:pt x="5" y="25"/>
                    <a:pt x="5" y="22"/>
                  </a:cubicBezTo>
                  <a:cubicBezTo>
                    <a:pt x="5" y="19"/>
                    <a:pt x="7" y="17"/>
                    <a:pt x="10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7" y="17"/>
                    <a:pt x="109" y="19"/>
                    <a:pt x="109" y="22"/>
                  </a:cubicBezTo>
                  <a:cubicBezTo>
                    <a:pt x="109" y="25"/>
                    <a:pt x="107" y="27"/>
                    <a:pt x="10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07"/>
            <p:cNvSpPr/>
            <p:nvPr userDrawn="1"/>
          </p:nvSpPr>
          <p:spPr bwMode="auto">
            <a:xfrm>
              <a:off x="2628" y="6788"/>
              <a:ext cx="318" cy="190"/>
            </a:xfrm>
            <a:custGeom>
              <a:avLst/>
              <a:gdLst>
                <a:gd name="T0" fmla="*/ 4 w 54"/>
                <a:gd name="T1" fmla="*/ 31 h 32"/>
                <a:gd name="T2" fmla="*/ 15 w 54"/>
                <a:gd name="T3" fmla="*/ 20 h 32"/>
                <a:gd name="T4" fmla="*/ 24 w 54"/>
                <a:gd name="T5" fmla="*/ 30 h 32"/>
                <a:gd name="T6" fmla="*/ 28 w 54"/>
                <a:gd name="T7" fmla="*/ 30 h 32"/>
                <a:gd name="T8" fmla="*/ 53 w 54"/>
                <a:gd name="T9" fmla="*/ 5 h 32"/>
                <a:gd name="T10" fmla="*/ 53 w 54"/>
                <a:gd name="T11" fmla="*/ 1 h 32"/>
                <a:gd name="T12" fmla="*/ 50 w 54"/>
                <a:gd name="T13" fmla="*/ 1 h 32"/>
                <a:gd name="T14" fmla="*/ 26 w 54"/>
                <a:gd name="T15" fmla="*/ 25 h 32"/>
                <a:gd name="T16" fmla="*/ 17 w 54"/>
                <a:gd name="T17" fmla="*/ 15 h 32"/>
                <a:gd name="T18" fmla="*/ 15 w 54"/>
                <a:gd name="T19" fmla="*/ 15 h 32"/>
                <a:gd name="T20" fmla="*/ 13 w 54"/>
                <a:gd name="T21" fmla="*/ 15 h 32"/>
                <a:gd name="T22" fmla="*/ 1 w 54"/>
                <a:gd name="T23" fmla="*/ 28 h 32"/>
                <a:gd name="T24" fmla="*/ 1 w 54"/>
                <a:gd name="T25" fmla="*/ 31 h 32"/>
                <a:gd name="T26" fmla="*/ 4 w 54"/>
                <a:gd name="T2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2">
                  <a:moveTo>
                    <a:pt x="4" y="31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7" y="31"/>
                    <a:pt x="28" y="3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4"/>
                    <a:pt x="54" y="2"/>
                    <a:pt x="53" y="1"/>
                  </a:cubicBezTo>
                  <a:cubicBezTo>
                    <a:pt x="52" y="0"/>
                    <a:pt x="51" y="0"/>
                    <a:pt x="50" y="1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2" y="32"/>
                    <a:pt x="3" y="32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11477176" y="5999480"/>
            <a:ext cx="625947" cy="665480"/>
            <a:chOff x="18079" y="9448"/>
            <a:chExt cx="986" cy="1048"/>
          </a:xfrm>
        </p:grpSpPr>
        <p:grpSp>
          <p:nvGrpSpPr>
            <p:cNvPr id="64" name="组合 63"/>
            <p:cNvGrpSpPr/>
            <p:nvPr userDrawn="1"/>
          </p:nvGrpSpPr>
          <p:grpSpPr>
            <a:xfrm rot="10800000">
              <a:off x="18079" y="9448"/>
              <a:ext cx="986" cy="1048"/>
              <a:chOff x="0" y="410"/>
              <a:chExt cx="4159" cy="841"/>
            </a:xfrm>
          </p:grpSpPr>
          <p:sp>
            <p:nvSpPr>
              <p:cNvPr id="65" name="圆角矩形 64"/>
              <p:cNvSpPr/>
              <p:nvPr userDrawn="1"/>
            </p:nvSpPr>
            <p:spPr>
              <a:xfrm>
                <a:off x="0" y="410"/>
                <a:ext cx="4159" cy="68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 userDrawn="1"/>
            </p:nvSpPr>
            <p:spPr>
              <a:xfrm>
                <a:off x="82" y="989"/>
                <a:ext cx="3868" cy="26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" name="图片 66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0" y="954"/>
                <a:ext cx="120" cy="296"/>
              </a:xfrm>
              <a:prstGeom prst="rect">
                <a:avLst/>
              </a:prstGeom>
            </p:spPr>
          </p:pic>
        </p:grpSp>
        <p:pic>
          <p:nvPicPr>
            <p:cNvPr id="68" name="图片 6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18079" y="9601"/>
              <a:ext cx="49" cy="494"/>
            </a:xfrm>
            <a:prstGeom prst="rect">
              <a:avLst/>
            </a:prstGeom>
          </p:spPr>
        </p:pic>
        <p:sp>
          <p:nvSpPr>
            <p:cNvPr id="69" name="矩形 68"/>
            <p:cNvSpPr/>
            <p:nvPr userDrawn="1"/>
          </p:nvSpPr>
          <p:spPr>
            <a:xfrm rot="10800000">
              <a:off x="18079" y="9449"/>
              <a:ext cx="65" cy="1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>
          <a:xfrm>
            <a:off x="9186428" y="6292217"/>
            <a:ext cx="28448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36159" y="6356350"/>
            <a:ext cx="1116674" cy="389890"/>
            <a:chOff x="372" y="10010"/>
            <a:chExt cx="1759" cy="61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372" y="10010"/>
              <a:ext cx="1701" cy="56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395" y="10044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系统类型</a:t>
              </a:r>
              <a:endParaRPr lang="zh-CN" altLang="en-US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12755" y="6151245"/>
            <a:ext cx="88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Arial Black" panose="020B0A04020102020204" charset="0"/>
                <a:ea typeface="思源黑体 CN Bold" panose="020B08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.xml"/><Relationship Id="rId2" Type="http://schemas.microsoft.com/office/2007/relationships/hdphoto" Target="../media/image12.wdp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4604" y="-758"/>
            <a:ext cx="12236496" cy="4945343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5" name="圆角矩形 4"/>
          <p:cNvSpPr/>
          <p:nvPr/>
        </p:nvSpPr>
        <p:spPr>
          <a:xfrm>
            <a:off x="4644390" y="3219450"/>
            <a:ext cx="2858135" cy="571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14604" y="4940775"/>
            <a:ext cx="12236496" cy="152360"/>
          </a:xfrm>
          <a:prstGeom prst="rect">
            <a:avLst/>
          </a:prstGeom>
          <a:solidFill>
            <a:srgbClr val="1C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pic>
        <p:nvPicPr>
          <p:cNvPr id="11" name="图片 10" descr="矢量智能对象"/>
          <p:cNvPicPr>
            <a:picLocks noChangeAspect="1"/>
          </p:cNvPicPr>
          <p:nvPr/>
        </p:nvPicPr>
        <p:blipFill>
          <a:blip r:embed="rId1">
            <a:lum bright="-30000"/>
          </a:blip>
          <a:stretch>
            <a:fillRect/>
          </a:stretch>
        </p:blipFill>
        <p:spPr>
          <a:xfrm>
            <a:off x="6003925" y="1979930"/>
            <a:ext cx="6217920" cy="2964815"/>
          </a:xfrm>
          <a:prstGeom prst="rect">
            <a:avLst/>
          </a:prstGeom>
        </p:spPr>
      </p:pic>
      <p:sp>
        <p:nvSpPr>
          <p:cNvPr id="27" name="等腰三角形 26"/>
          <p:cNvSpPr/>
          <p:nvPr/>
        </p:nvSpPr>
        <p:spPr>
          <a:xfrm rot="5400000">
            <a:off x="-353300" y="2303472"/>
            <a:ext cx="1311763" cy="65133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8" name="矩形 27"/>
          <p:cNvSpPr/>
          <p:nvPr/>
        </p:nvSpPr>
        <p:spPr>
          <a:xfrm rot="2707801">
            <a:off x="837628" y="2739855"/>
            <a:ext cx="332356" cy="332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9" name="矩形 28"/>
          <p:cNvSpPr/>
          <p:nvPr/>
        </p:nvSpPr>
        <p:spPr>
          <a:xfrm rot="2707801">
            <a:off x="804311" y="2464025"/>
            <a:ext cx="171481" cy="1714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50" name="TextBox 49"/>
          <p:cNvSpPr txBox="1"/>
          <p:nvPr/>
        </p:nvSpPr>
        <p:spPr>
          <a:xfrm>
            <a:off x="3179445" y="1953895"/>
            <a:ext cx="6570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数字化建设周报</a:t>
            </a:r>
            <a:endParaRPr lang="zh-CN" altLang="en-US" sz="66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52627" y="5444956"/>
            <a:ext cx="715529" cy="719636"/>
            <a:chOff x="1721162" y="4373847"/>
            <a:chExt cx="715716" cy="719823"/>
          </a:xfrm>
        </p:grpSpPr>
        <p:sp>
          <p:nvSpPr>
            <p:cNvPr id="60" name="Oval 28"/>
            <p:cNvSpPr/>
            <p:nvPr/>
          </p:nvSpPr>
          <p:spPr>
            <a:xfrm>
              <a:off x="1721162" y="4373847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2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1900092" y="4721918"/>
              <a:ext cx="357856" cy="207410"/>
            </a:xfrm>
            <a:custGeom>
              <a:avLst/>
              <a:gdLst>
                <a:gd name="T0" fmla="*/ 103 w 103"/>
                <a:gd name="T1" fmla="*/ 33 h 60"/>
                <a:gd name="T2" fmla="*/ 94 w 103"/>
                <a:gd name="T3" fmla="*/ 10 h 60"/>
                <a:gd name="T4" fmla="*/ 68 w 103"/>
                <a:gd name="T5" fmla="*/ 0 h 60"/>
                <a:gd name="T6" fmla="*/ 68 w 103"/>
                <a:gd name="T7" fmla="*/ 0 h 60"/>
                <a:gd name="T8" fmla="*/ 67 w 103"/>
                <a:gd name="T9" fmla="*/ 0 h 60"/>
                <a:gd name="T10" fmla="*/ 59 w 103"/>
                <a:gd name="T11" fmla="*/ 38 h 60"/>
                <a:gd name="T12" fmla="*/ 55 w 103"/>
                <a:gd name="T13" fmla="*/ 12 h 60"/>
                <a:gd name="T14" fmla="*/ 58 w 103"/>
                <a:gd name="T15" fmla="*/ 6 h 60"/>
                <a:gd name="T16" fmla="*/ 53 w 103"/>
                <a:gd name="T17" fmla="*/ 2 h 60"/>
                <a:gd name="T18" fmla="*/ 52 w 103"/>
                <a:gd name="T19" fmla="*/ 2 h 60"/>
                <a:gd name="T20" fmla="*/ 52 w 103"/>
                <a:gd name="T21" fmla="*/ 2 h 60"/>
                <a:gd name="T22" fmla="*/ 50 w 103"/>
                <a:gd name="T23" fmla="*/ 2 h 60"/>
                <a:gd name="T24" fmla="*/ 46 w 103"/>
                <a:gd name="T25" fmla="*/ 6 h 60"/>
                <a:gd name="T26" fmla="*/ 49 w 103"/>
                <a:gd name="T27" fmla="*/ 12 h 60"/>
                <a:gd name="T28" fmla="*/ 44 w 103"/>
                <a:gd name="T29" fmla="*/ 38 h 60"/>
                <a:gd name="T30" fmla="*/ 36 w 103"/>
                <a:gd name="T31" fmla="*/ 0 h 60"/>
                <a:gd name="T32" fmla="*/ 36 w 103"/>
                <a:gd name="T33" fmla="*/ 0 h 60"/>
                <a:gd name="T34" fmla="*/ 35 w 103"/>
                <a:gd name="T35" fmla="*/ 0 h 60"/>
                <a:gd name="T36" fmla="*/ 9 w 103"/>
                <a:gd name="T37" fmla="*/ 10 h 60"/>
                <a:gd name="T38" fmla="*/ 1 w 103"/>
                <a:gd name="T39" fmla="*/ 33 h 60"/>
                <a:gd name="T40" fmla="*/ 0 w 103"/>
                <a:gd name="T41" fmla="*/ 57 h 60"/>
                <a:gd name="T42" fmla="*/ 19 w 103"/>
                <a:gd name="T43" fmla="*/ 59 h 60"/>
                <a:gd name="T44" fmla="*/ 19 w 103"/>
                <a:gd name="T45" fmla="*/ 38 h 60"/>
                <a:gd name="T46" fmla="*/ 21 w 103"/>
                <a:gd name="T47" fmla="*/ 30 h 60"/>
                <a:gd name="T48" fmla="*/ 21 w 103"/>
                <a:gd name="T49" fmla="*/ 59 h 60"/>
                <a:gd name="T50" fmla="*/ 52 w 103"/>
                <a:gd name="T51" fmla="*/ 60 h 60"/>
                <a:gd name="T52" fmla="*/ 82 w 103"/>
                <a:gd name="T53" fmla="*/ 59 h 60"/>
                <a:gd name="T54" fmla="*/ 82 w 103"/>
                <a:gd name="T55" fmla="*/ 30 h 60"/>
                <a:gd name="T56" fmla="*/ 84 w 103"/>
                <a:gd name="T57" fmla="*/ 38 h 60"/>
                <a:gd name="T58" fmla="*/ 84 w 103"/>
                <a:gd name="T59" fmla="*/ 59 h 60"/>
                <a:gd name="T60" fmla="*/ 103 w 103"/>
                <a:gd name="T61" fmla="*/ 57 h 60"/>
                <a:gd name="T62" fmla="*/ 103 w 103"/>
                <a:gd name="T63" fmla="*/ 3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60">
                  <a:moveTo>
                    <a:pt x="103" y="33"/>
                  </a:moveTo>
                  <a:cubicBezTo>
                    <a:pt x="101" y="17"/>
                    <a:pt x="97" y="12"/>
                    <a:pt x="94" y="10"/>
                  </a:cubicBezTo>
                  <a:cubicBezTo>
                    <a:pt x="87" y="6"/>
                    <a:pt x="73" y="2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7" y="0"/>
                  </a:cubicBezTo>
                  <a:cubicBezTo>
                    <a:pt x="67" y="5"/>
                    <a:pt x="59" y="38"/>
                    <a:pt x="59" y="38"/>
                  </a:cubicBezTo>
                  <a:cubicBezTo>
                    <a:pt x="59" y="38"/>
                    <a:pt x="55" y="12"/>
                    <a:pt x="55" y="12"/>
                  </a:cubicBezTo>
                  <a:cubicBezTo>
                    <a:pt x="55" y="12"/>
                    <a:pt x="58" y="6"/>
                    <a:pt x="58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37" y="5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0" y="2"/>
                    <a:pt x="16" y="6"/>
                    <a:pt x="9" y="10"/>
                  </a:cubicBezTo>
                  <a:cubicBezTo>
                    <a:pt x="7" y="12"/>
                    <a:pt x="2" y="17"/>
                    <a:pt x="1" y="33"/>
                  </a:cubicBezTo>
                  <a:cubicBezTo>
                    <a:pt x="1" y="34"/>
                    <a:pt x="1" y="47"/>
                    <a:pt x="0" y="57"/>
                  </a:cubicBezTo>
                  <a:cubicBezTo>
                    <a:pt x="7" y="58"/>
                    <a:pt x="12" y="59"/>
                    <a:pt x="19" y="59"/>
                  </a:cubicBezTo>
                  <a:cubicBezTo>
                    <a:pt x="19" y="52"/>
                    <a:pt x="19" y="41"/>
                    <a:pt x="19" y="38"/>
                  </a:cubicBezTo>
                  <a:cubicBezTo>
                    <a:pt x="19" y="35"/>
                    <a:pt x="20" y="32"/>
                    <a:pt x="21" y="3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30" y="60"/>
                    <a:pt x="42" y="60"/>
                    <a:pt x="52" y="60"/>
                  </a:cubicBezTo>
                  <a:cubicBezTo>
                    <a:pt x="62" y="60"/>
                    <a:pt x="73" y="60"/>
                    <a:pt x="82" y="59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3" y="32"/>
                    <a:pt x="84" y="35"/>
                    <a:pt x="84" y="38"/>
                  </a:cubicBezTo>
                  <a:cubicBezTo>
                    <a:pt x="84" y="41"/>
                    <a:pt x="84" y="52"/>
                    <a:pt x="84" y="59"/>
                  </a:cubicBezTo>
                  <a:cubicBezTo>
                    <a:pt x="91" y="58"/>
                    <a:pt x="97" y="58"/>
                    <a:pt x="103" y="57"/>
                  </a:cubicBezTo>
                  <a:cubicBezTo>
                    <a:pt x="103" y="47"/>
                    <a:pt x="103" y="34"/>
                    <a:pt x="103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45">
                <a:solidFill>
                  <a:prstClr val="black"/>
                </a:solidFill>
              </a:endParaRPr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1998517" y="4531827"/>
              <a:ext cx="162560" cy="190091"/>
            </a:xfrm>
            <a:custGeom>
              <a:avLst/>
              <a:gdLst>
                <a:gd name="T0" fmla="*/ 4 w 52"/>
                <a:gd name="T1" fmla="*/ 25 h 61"/>
                <a:gd name="T2" fmla="*/ 0 w 52"/>
                <a:gd name="T3" fmla="*/ 29 h 61"/>
                <a:gd name="T4" fmla="*/ 5 w 52"/>
                <a:gd name="T5" fmla="*/ 39 h 61"/>
                <a:gd name="T6" fmla="*/ 26 w 52"/>
                <a:gd name="T7" fmla="*/ 61 h 61"/>
                <a:gd name="T8" fmla="*/ 47 w 52"/>
                <a:gd name="T9" fmla="*/ 39 h 61"/>
                <a:gd name="T10" fmla="*/ 52 w 52"/>
                <a:gd name="T11" fmla="*/ 29 h 61"/>
                <a:gd name="T12" fmla="*/ 48 w 52"/>
                <a:gd name="T13" fmla="*/ 25 h 61"/>
                <a:gd name="T14" fmla="*/ 26 w 52"/>
                <a:gd name="T15" fmla="*/ 0 h 61"/>
                <a:gd name="T16" fmla="*/ 4 w 52"/>
                <a:gd name="T17" fmla="*/ 2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4" y="25"/>
                  </a:moveTo>
                  <a:cubicBezTo>
                    <a:pt x="2" y="25"/>
                    <a:pt x="0" y="27"/>
                    <a:pt x="0" y="29"/>
                  </a:cubicBezTo>
                  <a:cubicBezTo>
                    <a:pt x="0" y="33"/>
                    <a:pt x="2" y="39"/>
                    <a:pt x="5" y="39"/>
                  </a:cubicBezTo>
                  <a:cubicBezTo>
                    <a:pt x="8" y="51"/>
                    <a:pt x="15" y="61"/>
                    <a:pt x="26" y="61"/>
                  </a:cubicBezTo>
                  <a:cubicBezTo>
                    <a:pt x="37" y="61"/>
                    <a:pt x="44" y="51"/>
                    <a:pt x="47" y="39"/>
                  </a:cubicBezTo>
                  <a:cubicBezTo>
                    <a:pt x="50" y="38"/>
                    <a:pt x="52" y="33"/>
                    <a:pt x="52" y="29"/>
                  </a:cubicBezTo>
                  <a:cubicBezTo>
                    <a:pt x="51" y="27"/>
                    <a:pt x="50" y="26"/>
                    <a:pt x="48" y="25"/>
                  </a:cubicBezTo>
                  <a:cubicBezTo>
                    <a:pt x="48" y="11"/>
                    <a:pt x="39" y="0"/>
                    <a:pt x="26" y="0"/>
                  </a:cubicBezTo>
                  <a:cubicBezTo>
                    <a:pt x="13" y="0"/>
                    <a:pt x="4" y="11"/>
                    <a:pt x="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45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1579880" y="5641975"/>
            <a:ext cx="1683385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4" tIns="34278" rIns="68554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汇报人</a:t>
            </a:r>
            <a:r>
              <a:rPr lang="zh-CN" altLang="en-US" sz="160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endParaRPr lang="zh-CN" altLang="en-US" sz="1600" dirty="0" smtClean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528445" y="6007100"/>
            <a:ext cx="599440" cy="762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lstStyle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 flipV="1">
            <a:off x="2127885" y="6005195"/>
            <a:ext cx="1092200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lstStyle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393492" y="5476706"/>
            <a:ext cx="715529" cy="719636"/>
            <a:chOff x="6606007" y="4763519"/>
            <a:chExt cx="715716" cy="719823"/>
          </a:xfrm>
        </p:grpSpPr>
        <p:sp>
          <p:nvSpPr>
            <p:cNvPr id="67" name="Oval 28"/>
            <p:cNvSpPr/>
            <p:nvPr/>
          </p:nvSpPr>
          <p:spPr>
            <a:xfrm>
              <a:off x="6606007" y="4763519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2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8" name="Freeform 120"/>
            <p:cNvSpPr>
              <a:spLocks noEditPoints="1"/>
            </p:cNvSpPr>
            <p:nvPr/>
          </p:nvSpPr>
          <p:spPr bwMode="auto">
            <a:xfrm>
              <a:off x="6766207" y="4924680"/>
              <a:ext cx="395317" cy="397501"/>
            </a:xfrm>
            <a:custGeom>
              <a:avLst/>
              <a:gdLst>
                <a:gd name="T0" fmla="*/ 20 w 200"/>
                <a:gd name="T1" fmla="*/ 200 h 200"/>
                <a:gd name="T2" fmla="*/ 0 w 200"/>
                <a:gd name="T3" fmla="*/ 88 h 200"/>
                <a:gd name="T4" fmla="*/ 12 w 200"/>
                <a:gd name="T5" fmla="*/ 168 h 200"/>
                <a:gd name="T6" fmla="*/ 164 w 200"/>
                <a:gd name="T7" fmla="*/ 188 h 200"/>
                <a:gd name="T8" fmla="*/ 187 w 200"/>
                <a:gd name="T9" fmla="*/ 88 h 200"/>
                <a:gd name="T10" fmla="*/ 200 w 200"/>
                <a:gd name="T11" fmla="*/ 180 h 200"/>
                <a:gd name="T12" fmla="*/ 155 w 200"/>
                <a:gd name="T13" fmla="*/ 137 h 200"/>
                <a:gd name="T14" fmla="*/ 154 w 200"/>
                <a:gd name="T15" fmla="*/ 155 h 200"/>
                <a:gd name="T16" fmla="*/ 131 w 200"/>
                <a:gd name="T17" fmla="*/ 165 h 200"/>
                <a:gd name="T18" fmla="*/ 110 w 200"/>
                <a:gd name="T19" fmla="*/ 157 h 200"/>
                <a:gd name="T20" fmla="*/ 122 w 200"/>
                <a:gd name="T21" fmla="*/ 145 h 200"/>
                <a:gd name="T22" fmla="*/ 131 w 200"/>
                <a:gd name="T23" fmla="*/ 155 h 200"/>
                <a:gd name="T24" fmla="*/ 139 w 200"/>
                <a:gd name="T25" fmla="*/ 145 h 200"/>
                <a:gd name="T26" fmla="*/ 131 w 200"/>
                <a:gd name="T27" fmla="*/ 136 h 200"/>
                <a:gd name="T28" fmla="*/ 126 w 200"/>
                <a:gd name="T29" fmla="*/ 125 h 200"/>
                <a:gd name="T30" fmla="*/ 134 w 200"/>
                <a:gd name="T31" fmla="*/ 123 h 200"/>
                <a:gd name="T32" fmla="*/ 134 w 200"/>
                <a:gd name="T33" fmla="*/ 113 h 200"/>
                <a:gd name="T34" fmla="*/ 125 w 200"/>
                <a:gd name="T35" fmla="*/ 113 h 200"/>
                <a:gd name="T36" fmla="*/ 106 w 200"/>
                <a:gd name="T37" fmla="*/ 117 h 200"/>
                <a:gd name="T38" fmla="*/ 130 w 200"/>
                <a:gd name="T39" fmla="*/ 100 h 200"/>
                <a:gd name="T40" fmla="*/ 153 w 200"/>
                <a:gd name="T41" fmla="*/ 116 h 200"/>
                <a:gd name="T42" fmla="*/ 144 w 200"/>
                <a:gd name="T43" fmla="*/ 130 h 200"/>
                <a:gd name="T44" fmla="*/ 155 w 200"/>
                <a:gd name="T45" fmla="*/ 137 h 200"/>
                <a:gd name="T46" fmla="*/ 43 w 200"/>
                <a:gd name="T47" fmla="*/ 164 h 200"/>
                <a:gd name="T48" fmla="*/ 66 w 200"/>
                <a:gd name="T49" fmla="*/ 134 h 200"/>
                <a:gd name="T50" fmla="*/ 78 w 200"/>
                <a:gd name="T51" fmla="*/ 119 h 200"/>
                <a:gd name="T52" fmla="*/ 70 w 200"/>
                <a:gd name="T53" fmla="*/ 112 h 200"/>
                <a:gd name="T54" fmla="*/ 62 w 200"/>
                <a:gd name="T55" fmla="*/ 120 h 200"/>
                <a:gd name="T56" fmla="*/ 48 w 200"/>
                <a:gd name="T57" fmla="*/ 109 h 200"/>
                <a:gd name="T58" fmla="*/ 70 w 200"/>
                <a:gd name="T59" fmla="*/ 100 h 200"/>
                <a:gd name="T60" fmla="*/ 92 w 200"/>
                <a:gd name="T61" fmla="*/ 109 h 200"/>
                <a:gd name="T62" fmla="*/ 92 w 200"/>
                <a:gd name="T63" fmla="*/ 130 h 200"/>
                <a:gd name="T64" fmla="*/ 72 w 200"/>
                <a:gd name="T65" fmla="*/ 146 h 200"/>
                <a:gd name="T66" fmla="*/ 95 w 200"/>
                <a:gd name="T67" fmla="*/ 150 h 200"/>
                <a:gd name="T68" fmla="*/ 0 w 200"/>
                <a:gd name="T69" fmla="*/ 36 h 200"/>
                <a:gd name="T70" fmla="*/ 28 w 200"/>
                <a:gd name="T71" fmla="*/ 16 h 200"/>
                <a:gd name="T72" fmla="*/ 44 w 200"/>
                <a:gd name="T73" fmla="*/ 72 h 200"/>
                <a:gd name="T74" fmla="*/ 60 w 200"/>
                <a:gd name="T75" fmla="*/ 16 h 200"/>
                <a:gd name="T76" fmla="*/ 140 w 200"/>
                <a:gd name="T77" fmla="*/ 56 h 200"/>
                <a:gd name="T78" fmla="*/ 172 w 200"/>
                <a:gd name="T79" fmla="*/ 56 h 200"/>
                <a:gd name="T80" fmla="*/ 180 w 200"/>
                <a:gd name="T81" fmla="*/ 16 h 200"/>
                <a:gd name="T82" fmla="*/ 200 w 200"/>
                <a:gd name="T83" fmla="*/ 80 h 200"/>
                <a:gd name="T84" fmla="*/ 0 w 200"/>
                <a:gd name="T85" fmla="*/ 36 h 200"/>
                <a:gd name="T86" fmla="*/ 144 w 200"/>
                <a:gd name="T87" fmla="*/ 52 h 200"/>
                <a:gd name="T88" fmla="*/ 156 w 200"/>
                <a:gd name="T89" fmla="*/ 0 h 200"/>
                <a:gd name="T90" fmla="*/ 168 w 200"/>
                <a:gd name="T91" fmla="*/ 52 h 200"/>
                <a:gd name="T92" fmla="*/ 44 w 200"/>
                <a:gd name="T93" fmla="*/ 64 h 200"/>
                <a:gd name="T94" fmla="*/ 32 w 200"/>
                <a:gd name="T95" fmla="*/ 12 h 200"/>
                <a:gd name="T96" fmla="*/ 56 w 200"/>
                <a:gd name="T97" fmla="*/ 12 h 200"/>
                <a:gd name="T98" fmla="*/ 44 w 200"/>
                <a:gd name="T99" fmla="*/ 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80" y="200"/>
                  </a:moveTo>
                  <a:cubicBezTo>
                    <a:pt x="20" y="200"/>
                    <a:pt x="20" y="200"/>
                    <a:pt x="20" y="200"/>
                  </a:cubicBezTo>
                  <a:cubicBezTo>
                    <a:pt x="9" y="200"/>
                    <a:pt x="0" y="191"/>
                    <a:pt x="0" y="1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123"/>
                    <a:pt x="12" y="168"/>
                    <a:pt x="12" y="168"/>
                  </a:cubicBezTo>
                  <a:cubicBezTo>
                    <a:pt x="12" y="179"/>
                    <a:pt x="25" y="188"/>
                    <a:pt x="36" y="188"/>
                  </a:cubicBezTo>
                  <a:cubicBezTo>
                    <a:pt x="164" y="188"/>
                    <a:pt x="164" y="188"/>
                    <a:pt x="164" y="188"/>
                  </a:cubicBezTo>
                  <a:cubicBezTo>
                    <a:pt x="175" y="188"/>
                    <a:pt x="188" y="179"/>
                    <a:pt x="188" y="168"/>
                  </a:cubicBezTo>
                  <a:cubicBezTo>
                    <a:pt x="188" y="168"/>
                    <a:pt x="188" y="122"/>
                    <a:pt x="187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80"/>
                    <a:pt x="200" y="180"/>
                    <a:pt x="200" y="180"/>
                  </a:cubicBezTo>
                  <a:cubicBezTo>
                    <a:pt x="200" y="191"/>
                    <a:pt x="191" y="200"/>
                    <a:pt x="180" y="200"/>
                  </a:cubicBezTo>
                  <a:close/>
                  <a:moveTo>
                    <a:pt x="155" y="137"/>
                  </a:moveTo>
                  <a:cubicBezTo>
                    <a:pt x="156" y="139"/>
                    <a:pt x="157" y="141"/>
                    <a:pt x="157" y="144"/>
                  </a:cubicBezTo>
                  <a:cubicBezTo>
                    <a:pt x="157" y="148"/>
                    <a:pt x="156" y="152"/>
                    <a:pt x="154" y="155"/>
                  </a:cubicBezTo>
                  <a:cubicBezTo>
                    <a:pt x="152" y="158"/>
                    <a:pt x="149" y="161"/>
                    <a:pt x="145" y="163"/>
                  </a:cubicBezTo>
                  <a:cubicBezTo>
                    <a:pt x="142" y="165"/>
                    <a:pt x="137" y="165"/>
                    <a:pt x="131" y="165"/>
                  </a:cubicBezTo>
                  <a:cubicBezTo>
                    <a:pt x="126" y="165"/>
                    <a:pt x="121" y="165"/>
                    <a:pt x="118" y="163"/>
                  </a:cubicBezTo>
                  <a:cubicBezTo>
                    <a:pt x="114" y="162"/>
                    <a:pt x="112" y="160"/>
                    <a:pt x="110" y="157"/>
                  </a:cubicBezTo>
                  <a:cubicBezTo>
                    <a:pt x="107" y="155"/>
                    <a:pt x="106" y="152"/>
                    <a:pt x="105" y="148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23" y="149"/>
                    <a:pt x="124" y="151"/>
                    <a:pt x="125" y="153"/>
                  </a:cubicBezTo>
                  <a:cubicBezTo>
                    <a:pt x="127" y="154"/>
                    <a:pt x="129" y="155"/>
                    <a:pt x="131" y="155"/>
                  </a:cubicBezTo>
                  <a:cubicBezTo>
                    <a:pt x="133" y="155"/>
                    <a:pt x="135" y="154"/>
                    <a:pt x="137" y="152"/>
                  </a:cubicBezTo>
                  <a:cubicBezTo>
                    <a:pt x="138" y="150"/>
                    <a:pt x="139" y="148"/>
                    <a:pt x="139" y="145"/>
                  </a:cubicBezTo>
                  <a:cubicBezTo>
                    <a:pt x="139" y="142"/>
                    <a:pt x="138" y="140"/>
                    <a:pt x="137" y="139"/>
                  </a:cubicBezTo>
                  <a:cubicBezTo>
                    <a:pt x="135" y="137"/>
                    <a:pt x="133" y="136"/>
                    <a:pt x="131" y="136"/>
                  </a:cubicBezTo>
                  <a:cubicBezTo>
                    <a:pt x="129" y="136"/>
                    <a:pt x="127" y="136"/>
                    <a:pt x="125" y="137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7" y="125"/>
                    <a:pt x="128" y="125"/>
                    <a:pt x="128" y="125"/>
                  </a:cubicBezTo>
                  <a:cubicBezTo>
                    <a:pt x="130" y="125"/>
                    <a:pt x="132" y="124"/>
                    <a:pt x="134" y="123"/>
                  </a:cubicBezTo>
                  <a:cubicBezTo>
                    <a:pt x="135" y="121"/>
                    <a:pt x="136" y="119"/>
                    <a:pt x="136" y="117"/>
                  </a:cubicBezTo>
                  <a:cubicBezTo>
                    <a:pt x="136" y="116"/>
                    <a:pt x="136" y="114"/>
                    <a:pt x="134" y="113"/>
                  </a:cubicBezTo>
                  <a:cubicBezTo>
                    <a:pt x="133" y="112"/>
                    <a:pt x="132" y="111"/>
                    <a:pt x="130" y="111"/>
                  </a:cubicBezTo>
                  <a:cubicBezTo>
                    <a:pt x="128" y="111"/>
                    <a:pt x="126" y="112"/>
                    <a:pt x="125" y="113"/>
                  </a:cubicBezTo>
                  <a:cubicBezTo>
                    <a:pt x="123" y="114"/>
                    <a:pt x="123" y="116"/>
                    <a:pt x="122" y="120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7" y="111"/>
                    <a:pt x="110" y="107"/>
                    <a:pt x="113" y="104"/>
                  </a:cubicBezTo>
                  <a:cubicBezTo>
                    <a:pt x="117" y="102"/>
                    <a:pt x="123" y="100"/>
                    <a:pt x="130" y="100"/>
                  </a:cubicBezTo>
                  <a:cubicBezTo>
                    <a:pt x="138" y="100"/>
                    <a:pt x="144" y="102"/>
                    <a:pt x="148" y="105"/>
                  </a:cubicBezTo>
                  <a:cubicBezTo>
                    <a:pt x="152" y="108"/>
                    <a:pt x="153" y="112"/>
                    <a:pt x="153" y="116"/>
                  </a:cubicBezTo>
                  <a:cubicBezTo>
                    <a:pt x="153" y="119"/>
                    <a:pt x="153" y="122"/>
                    <a:pt x="151" y="124"/>
                  </a:cubicBezTo>
                  <a:cubicBezTo>
                    <a:pt x="150" y="126"/>
                    <a:pt x="147" y="128"/>
                    <a:pt x="144" y="130"/>
                  </a:cubicBezTo>
                  <a:cubicBezTo>
                    <a:pt x="147" y="130"/>
                    <a:pt x="149" y="131"/>
                    <a:pt x="150" y="132"/>
                  </a:cubicBezTo>
                  <a:cubicBezTo>
                    <a:pt x="152" y="133"/>
                    <a:pt x="154" y="135"/>
                    <a:pt x="155" y="137"/>
                  </a:cubicBezTo>
                  <a:close/>
                  <a:moveTo>
                    <a:pt x="95" y="164"/>
                  </a:moveTo>
                  <a:cubicBezTo>
                    <a:pt x="43" y="164"/>
                    <a:pt x="43" y="164"/>
                    <a:pt x="43" y="164"/>
                  </a:cubicBezTo>
                  <a:cubicBezTo>
                    <a:pt x="44" y="159"/>
                    <a:pt x="45" y="154"/>
                    <a:pt x="48" y="150"/>
                  </a:cubicBezTo>
                  <a:cubicBezTo>
                    <a:pt x="51" y="145"/>
                    <a:pt x="57" y="140"/>
                    <a:pt x="66" y="134"/>
                  </a:cubicBezTo>
                  <a:cubicBezTo>
                    <a:pt x="71" y="130"/>
                    <a:pt x="74" y="127"/>
                    <a:pt x="75" y="125"/>
                  </a:cubicBezTo>
                  <a:cubicBezTo>
                    <a:pt x="77" y="123"/>
                    <a:pt x="78" y="121"/>
                    <a:pt x="78" y="119"/>
                  </a:cubicBezTo>
                  <a:cubicBezTo>
                    <a:pt x="78" y="117"/>
                    <a:pt x="77" y="116"/>
                    <a:pt x="75" y="114"/>
                  </a:cubicBezTo>
                  <a:cubicBezTo>
                    <a:pt x="74" y="113"/>
                    <a:pt x="72" y="112"/>
                    <a:pt x="70" y="112"/>
                  </a:cubicBezTo>
                  <a:cubicBezTo>
                    <a:pt x="68" y="112"/>
                    <a:pt x="66" y="113"/>
                    <a:pt x="65" y="114"/>
                  </a:cubicBezTo>
                  <a:cubicBezTo>
                    <a:pt x="63" y="116"/>
                    <a:pt x="62" y="117"/>
                    <a:pt x="62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5" y="115"/>
                    <a:pt x="46" y="112"/>
                    <a:pt x="48" y="109"/>
                  </a:cubicBezTo>
                  <a:cubicBezTo>
                    <a:pt x="50" y="106"/>
                    <a:pt x="52" y="104"/>
                    <a:pt x="56" y="102"/>
                  </a:cubicBezTo>
                  <a:cubicBezTo>
                    <a:pt x="59" y="101"/>
                    <a:pt x="64" y="100"/>
                    <a:pt x="70" y="100"/>
                  </a:cubicBezTo>
                  <a:cubicBezTo>
                    <a:pt x="76" y="100"/>
                    <a:pt x="81" y="101"/>
                    <a:pt x="84" y="102"/>
                  </a:cubicBezTo>
                  <a:cubicBezTo>
                    <a:pt x="87" y="104"/>
                    <a:pt x="90" y="106"/>
                    <a:pt x="92" y="109"/>
                  </a:cubicBezTo>
                  <a:cubicBezTo>
                    <a:pt x="94" y="112"/>
                    <a:pt x="95" y="115"/>
                    <a:pt x="95" y="119"/>
                  </a:cubicBezTo>
                  <a:cubicBezTo>
                    <a:pt x="95" y="122"/>
                    <a:pt x="94" y="126"/>
                    <a:pt x="92" y="130"/>
                  </a:cubicBezTo>
                  <a:cubicBezTo>
                    <a:pt x="89" y="133"/>
                    <a:pt x="85" y="137"/>
                    <a:pt x="79" y="141"/>
                  </a:cubicBezTo>
                  <a:cubicBezTo>
                    <a:pt x="76" y="144"/>
                    <a:pt x="73" y="145"/>
                    <a:pt x="72" y="146"/>
                  </a:cubicBezTo>
                  <a:cubicBezTo>
                    <a:pt x="71" y="147"/>
                    <a:pt x="70" y="148"/>
                    <a:pt x="68" y="150"/>
                  </a:cubicBezTo>
                  <a:cubicBezTo>
                    <a:pt x="95" y="150"/>
                    <a:pt x="95" y="150"/>
                    <a:pt x="95" y="150"/>
                  </a:cubicBezTo>
                  <a:lnTo>
                    <a:pt x="95" y="164"/>
                  </a:lnTo>
                  <a:close/>
                  <a:moveTo>
                    <a:pt x="0" y="36"/>
                  </a:moveTo>
                  <a:cubicBezTo>
                    <a:pt x="0" y="25"/>
                    <a:pt x="9" y="16"/>
                    <a:pt x="2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65"/>
                    <a:pt x="35" y="72"/>
                    <a:pt x="44" y="72"/>
                  </a:cubicBezTo>
                  <a:cubicBezTo>
                    <a:pt x="53" y="72"/>
                    <a:pt x="60" y="65"/>
                    <a:pt x="60" y="5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40" y="65"/>
                    <a:pt x="147" y="72"/>
                    <a:pt x="156" y="72"/>
                  </a:cubicBezTo>
                  <a:cubicBezTo>
                    <a:pt x="165" y="72"/>
                    <a:pt x="172" y="65"/>
                    <a:pt x="172" y="5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91" y="16"/>
                    <a:pt x="200" y="25"/>
                    <a:pt x="200" y="36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14" y="80"/>
                    <a:pt x="96" y="80"/>
                    <a:pt x="0" y="80"/>
                  </a:cubicBezTo>
                  <a:lnTo>
                    <a:pt x="0" y="36"/>
                  </a:lnTo>
                  <a:close/>
                  <a:moveTo>
                    <a:pt x="156" y="64"/>
                  </a:moveTo>
                  <a:cubicBezTo>
                    <a:pt x="149" y="64"/>
                    <a:pt x="144" y="59"/>
                    <a:pt x="144" y="5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6"/>
                    <a:pt x="149" y="0"/>
                    <a:pt x="156" y="0"/>
                  </a:cubicBezTo>
                  <a:cubicBezTo>
                    <a:pt x="162" y="0"/>
                    <a:pt x="168" y="6"/>
                    <a:pt x="168" y="12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8" y="59"/>
                    <a:pt x="162" y="64"/>
                    <a:pt x="156" y="64"/>
                  </a:cubicBezTo>
                  <a:close/>
                  <a:moveTo>
                    <a:pt x="44" y="64"/>
                  </a:moveTo>
                  <a:cubicBezTo>
                    <a:pt x="37" y="64"/>
                    <a:pt x="32" y="59"/>
                    <a:pt x="32" y="5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6"/>
                    <a:pt x="37" y="0"/>
                    <a:pt x="44" y="0"/>
                  </a:cubicBezTo>
                  <a:cubicBezTo>
                    <a:pt x="50" y="0"/>
                    <a:pt x="56" y="6"/>
                    <a:pt x="56" y="1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9"/>
                    <a:pt x="50" y="64"/>
                    <a:pt x="44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45"/>
            </a:p>
          </p:txBody>
        </p:sp>
      </p:grpSp>
      <p:sp>
        <p:nvSpPr>
          <p:cNvPr id="69" name="矩形 3"/>
          <p:cNvSpPr>
            <a:spLocks noChangeArrowheads="1"/>
          </p:cNvSpPr>
          <p:nvPr/>
        </p:nvSpPr>
        <p:spPr bwMode="auto">
          <a:xfrm>
            <a:off x="4370070" y="5641975"/>
            <a:ext cx="381381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4" tIns="34278" rIns="68554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板块</a:t>
            </a:r>
            <a:r>
              <a:rPr lang="en-US" altLang="zh-CN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企业：前海网科</a:t>
            </a:r>
            <a:r>
              <a:rPr lang="en-US" altLang="zh-CN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专业系统研发中心</a:t>
            </a:r>
            <a:endParaRPr lang="zh-CN" altLang="en-US" sz="1600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34840" y="6015355"/>
            <a:ext cx="599440" cy="762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lstStyle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54318" y="5444828"/>
            <a:ext cx="715529" cy="719636"/>
            <a:chOff x="8262191" y="4797280"/>
            <a:chExt cx="715716" cy="719823"/>
          </a:xfrm>
        </p:grpSpPr>
        <p:sp>
          <p:nvSpPr>
            <p:cNvPr id="73" name="Oval 28"/>
            <p:cNvSpPr/>
            <p:nvPr/>
          </p:nvSpPr>
          <p:spPr>
            <a:xfrm>
              <a:off x="8262191" y="4797280"/>
              <a:ext cx="715716" cy="719823"/>
            </a:xfrm>
            <a:prstGeom prst="ellipse">
              <a:avLst/>
            </a:prstGeom>
            <a:gradFill>
              <a:gsLst>
                <a:gs pos="0">
                  <a:srgbClr val="0E1A40"/>
                </a:gs>
                <a:gs pos="100000">
                  <a:srgbClr val="2F5EB0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25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45"/>
            <p:cNvSpPr>
              <a:spLocks noEditPoints="1"/>
            </p:cNvSpPr>
            <p:nvPr/>
          </p:nvSpPr>
          <p:spPr bwMode="auto">
            <a:xfrm>
              <a:off x="8509295" y="4988605"/>
              <a:ext cx="265683" cy="400701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345"/>
            </a:p>
          </p:txBody>
        </p:sp>
      </p:grpSp>
      <p:sp>
        <p:nvSpPr>
          <p:cNvPr id="75" name="矩形 3"/>
          <p:cNvSpPr>
            <a:spLocks noChangeArrowheads="1"/>
          </p:cNvSpPr>
          <p:nvPr/>
        </p:nvSpPr>
        <p:spPr bwMode="auto">
          <a:xfrm>
            <a:off x="9108853" y="5642179"/>
            <a:ext cx="2938780" cy="31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4" tIns="34278" rIns="68554" bIns="34278">
            <a:spAutoFit/>
          </a:bodyPr>
          <a:lstStyle/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时间：</a:t>
            </a:r>
            <a:r>
              <a:rPr lang="en-US" altLang="zh-CN" sz="160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10.27.2021-</a:t>
            </a:r>
            <a:r>
              <a:rPr lang="en-US" altLang="zh-CN" sz="1600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1600" dirty="0" smtClean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.13.2021</a:t>
            </a:r>
            <a:endParaRPr lang="en-US" sz="1600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168130" y="6015355"/>
            <a:ext cx="599440" cy="762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lstStyle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74555" y="6015355"/>
            <a:ext cx="1871980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lstStyle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宝能logo-反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1250950"/>
            <a:ext cx="1162050" cy="445135"/>
          </a:xfrm>
          <a:prstGeom prst="rect">
            <a:avLst/>
          </a:prstGeom>
        </p:spPr>
      </p:pic>
      <p:sp>
        <p:nvSpPr>
          <p:cNvPr id="2" name="TextBox 49"/>
          <p:cNvSpPr txBox="1"/>
          <p:nvPr/>
        </p:nvSpPr>
        <p:spPr>
          <a:xfrm>
            <a:off x="5284470" y="3181985"/>
            <a:ext cx="196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24478B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2 0 2 1</a:t>
            </a:r>
            <a:endParaRPr lang="en-US" altLang="zh-CN" sz="3600" dirty="0">
              <a:solidFill>
                <a:srgbClr val="24478B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srgbClr val="2F5EB0"/>
                </a:solidFill>
              </a:rPr>
            </a:fld>
            <a:endParaRPr lang="zh-CN" altLang="en-US" smtClean="0">
              <a:solidFill>
                <a:srgbClr val="2F5EB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8565" y="6011545"/>
            <a:ext cx="2957830" cy="7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78" rIns="68558" bIns="34278" rtlCol="0" anchor="ctr"/>
          <a:p>
            <a:pPr algn="ctr"/>
            <a:endParaRPr lang="zh-CN" altLang="en-US" sz="1345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87412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41020" y="943610"/>
          <a:ext cx="11107420" cy="5634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805"/>
                <a:gridCol w="2376805"/>
                <a:gridCol w="2527300"/>
                <a:gridCol w="2175510"/>
              </a:tblGrid>
              <a:tr h="57150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项目名称：宝能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学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（人事类）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项目经理：叶意发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上线时间：/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9593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cs typeface="+mn-ea"/>
                          <a:sym typeface="+mn-ea"/>
                        </a:rPr>
                        <a:t>当前里程碑：暂无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464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1053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支持线上系统日常运营维护，开发支持处理线上问题2个。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algn="l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algn="l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支持线上系统日常运维。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69900"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项目第三阶段立项申请拟定中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704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55670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353060" y="758825"/>
            <a:ext cx="328549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  <a:scene3d>
              <a:camera prst="orthographicFront"/>
              <a:lightRig rig="threePt" dir="t"/>
            </a:scene3d>
          </a:bodyPr>
          <a:p>
            <a:pPr marL="0" lvl="1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综合类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123825" y="1240155"/>
          <a:ext cx="12003405" cy="554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1725295"/>
                <a:gridCol w="924560"/>
                <a:gridCol w="587375"/>
                <a:gridCol w="1096010"/>
                <a:gridCol w="1162050"/>
                <a:gridCol w="948690"/>
                <a:gridCol w="4990465"/>
              </a:tblGrid>
              <a:tr h="513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上线时间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当前里程碑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45351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+mn-ea"/>
                        </a:rPr>
                        <a:t> 差旅系统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（外采）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胡宁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2021/1/4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系统运维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）差旅一期交付完成进入运维阶段；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）差旅系统准备交接给城发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IT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918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问卷系统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胡宁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2021/5/26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系统运维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日常维护，处理用户导出数据权限；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）订餐功能迁移至企业微信；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订餐功能适配域账号与员工工号。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889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内网门户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陆超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2021/7/15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本周暂无更新。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969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智慧法务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600" dirty="0" smtClean="0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2021/8/31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迁移进行中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75%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完成宝能云测试环境应用和数据迁移，本周主要进行业务侧验证，计划本周完成。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802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办公文具采购系统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叶意发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2021/7/1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开发阶段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90%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生产环境服务器申请中，当前资源不足，基架部和综管正评估上线必要性。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9180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603840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76225" y="886460"/>
          <a:ext cx="11664950" cy="6522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240"/>
                <a:gridCol w="3284855"/>
                <a:gridCol w="1118870"/>
                <a:gridCol w="2673985"/>
              </a:tblGrid>
              <a:tr h="52705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n-ea"/>
                        </a:rPr>
                        <a:t>目名称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：差旅系统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（综合类） （外采）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项目经理：胡宁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上线时间：2021/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179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</a:t>
                      </a:r>
                      <a:r>
                        <a:rPr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一期机票内部预定业务上线/关联系统对接开发</a:t>
                      </a:r>
                      <a:endParaRPr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124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3088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系统交接：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差旅系统一期已完成交付，目前整理资料并交付给城发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IT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628650" lvl="1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系统交付城发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IT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6291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由于前期上线为供应商自己部署的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jar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包，需按照源码重新部署一次。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0100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67410" y="1002665"/>
          <a:ext cx="10367011" cy="5346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2665"/>
                <a:gridCol w="2472055"/>
                <a:gridCol w="2423161"/>
                <a:gridCol w="1929130"/>
              </a:tblGrid>
              <a:tr h="6400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问卷系统（综合类）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项目经理：胡宁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上线时间：已上线（持续迭代）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当前里程碑：系统运维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75272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问卷系统二期功能迭代：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新老问卷系统交接；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用户数据权限处理；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订餐功能迁移至企业微信；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订餐功能适配域账号与员工工号。</a:t>
                      </a:r>
                      <a:endParaRPr lang="zh-CN" altLang="en-US" sz="1200" b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问卷系统二期功能迭代：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熟悉系统生产运维及数据库表结构；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用户数据权限处理；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订餐功能迁移至企业微信；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订餐功能适配域账号与员工工号。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305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23849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71170" y="956945"/>
          <a:ext cx="11201400" cy="550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0"/>
                <a:gridCol w="2745740"/>
                <a:gridCol w="2986405"/>
                <a:gridCol w="1872615"/>
              </a:tblGrid>
              <a:tr h="6400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内网门户（综合类）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项目经理：陆超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上线时间：2021/6/15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</a:t>
                      </a:r>
                      <a:r>
                        <a:rPr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系统运维</a:t>
                      </a:r>
                      <a:endParaRPr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86004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维护现有系统正常使用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内网门户功能优化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8577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暂无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0100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13715" y="943610"/>
          <a:ext cx="11163300" cy="594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585"/>
                <a:gridCol w="3171190"/>
                <a:gridCol w="2063115"/>
                <a:gridCol w="2010410"/>
              </a:tblGrid>
              <a:tr h="68453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智慧法务（综合类）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迁移时间：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2021/8/31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3721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当前里程碑：迁移进行中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0703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945130">
                <a:tc gridSpan="2">
                  <a:txBody>
                    <a:bodyPr/>
                    <a:p>
                      <a:pPr marL="285750"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已完成迁移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系统运维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）正式环境持续运维。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6037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767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0100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10235" y="943610"/>
          <a:ext cx="10943590" cy="590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2605"/>
                <a:gridCol w="2160270"/>
                <a:gridCol w="2279650"/>
                <a:gridCol w="2171065"/>
              </a:tblGrid>
              <a:tr h="654685">
                <a:tc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项目名称：办公文具采购系统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项目经理：叶意发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上线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时间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：暂停上线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8069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当前里程碑：项目暂停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7401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86258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系统开发进度：</a:t>
                      </a:r>
                      <a:endParaRPr lang="zh-CN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）完成与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bpm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的联调测试，完成系统的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bug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修复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;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）申请生产环境资源及收集相关系统配置。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等待生产环境服务器到位及系统上线必要性评估结果。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7498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accent1"/>
                          </a:solidFill>
                          <a:sym typeface="+mn-ea"/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 b="1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2006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768985" y="212090"/>
            <a:ext cx="568896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160020" y="1464945"/>
          <a:ext cx="11887835" cy="495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"/>
                <a:gridCol w="1790065"/>
                <a:gridCol w="1576070"/>
                <a:gridCol w="772160"/>
                <a:gridCol w="1188085"/>
                <a:gridCol w="1099185"/>
                <a:gridCol w="934720"/>
                <a:gridCol w="3949065"/>
              </a:tblGrid>
              <a:tr h="539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上线时间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当前里程碑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854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10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+mn-ea"/>
                        </a:rPr>
                        <a:t> 城发营销费用系统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陆超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2021/8/24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上线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15436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11</a:t>
                      </a:r>
                      <a:endParaRPr lang="en-US" altLang="zh-CN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城发成本/主数据管理系统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陆超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80%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2022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城发全景运营系统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陈登文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2021/12/30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合作伙伴合同到期撤场，前端开发离职，导致目前开发人力不足，已无法正常推进项目。相关信息已与城发同步。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353060" y="900430"/>
            <a:ext cx="328549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  <a:scene3d>
              <a:camera prst="orthographicFront"/>
              <a:lightRig rig="threePt" dir="t"/>
            </a:scene3d>
          </a:bodyPr>
          <a:p>
            <a:pPr marL="0" lvl="1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城发类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86725" cy="10521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城发类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99745" y="956945"/>
          <a:ext cx="11164570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255"/>
                <a:gridCol w="2395855"/>
                <a:gridCol w="2051685"/>
                <a:gridCol w="2390775"/>
              </a:tblGrid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城发营销费用系统（城发类）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项目经理：陆超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上线时间：2021/8/24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3848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当前里程碑：系统运维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089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747645">
                <a:tc gridSpan="2">
                  <a:txBody>
                    <a:bodyPr/>
                    <a:lstStyle/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版本开发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暂无新需求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系统运营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：每日线上运维处理。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线上使用：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跟进系统使用情况，跟进线上问题处理。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系统交接：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系统交接文档及代码环境准备。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75945">
                <a:tc gridSpan="4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</a:rPr>
                        <a:t>暂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无</a:t>
                      </a:r>
                      <a:endParaRPr lang="zh-CN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89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53500" cy="10521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城发类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45135" y="916940"/>
          <a:ext cx="11356340" cy="590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040"/>
                <a:gridCol w="1839595"/>
                <a:gridCol w="2371090"/>
                <a:gridCol w="2126615"/>
              </a:tblGrid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称：城发成本/主数据管理系统（城发类）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项目经理：陆超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上线时间：无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4038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当前里程碑：系统运维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108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91465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系统运维：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成本和主数据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redis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问题，已迁移至新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redis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系统运维。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34975"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</a:t>
                      </a:r>
                      <a:endParaRPr lang="zh-CN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021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20892" y="893"/>
            <a:ext cx="4584225" cy="68562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4" name="矩形 3"/>
          <p:cNvSpPr/>
          <p:nvPr/>
        </p:nvSpPr>
        <p:spPr>
          <a:xfrm>
            <a:off x="1" y="893"/>
            <a:ext cx="4584225" cy="6856215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4" name="圆角矩形 33"/>
          <p:cNvSpPr/>
          <p:nvPr/>
        </p:nvSpPr>
        <p:spPr>
          <a:xfrm>
            <a:off x="840784" y="3141043"/>
            <a:ext cx="2951560" cy="57591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796" y="3167459"/>
            <a:ext cx="309553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录 </a:t>
            </a:r>
            <a:endParaRPr lang="zh-CN" altLang="en-US" sz="2800" b="1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789930" y="1427480"/>
            <a:ext cx="5374640" cy="57594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0195" y="1427739"/>
            <a:ext cx="575915" cy="575915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42" name="文本框 9"/>
          <p:cNvSpPr txBox="1"/>
          <p:nvPr/>
        </p:nvSpPr>
        <p:spPr>
          <a:xfrm>
            <a:off x="5767070" y="1469390"/>
            <a:ext cx="504444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01</a:t>
            </a:r>
            <a:r>
              <a:rPr lang="en-US" altLang="zh-CN" sz="2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周系统运行概况</a:t>
            </a:r>
            <a:r>
              <a:rPr lang="en-US" altLang="zh-CN" sz="28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--P4</a:t>
            </a:r>
            <a:endParaRPr lang="zh-CN" altLang="en-US" sz="28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789930" y="2931795"/>
            <a:ext cx="5374640" cy="57594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90195" y="2932091"/>
            <a:ext cx="575915" cy="575915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45" name="文本框 9"/>
          <p:cNvSpPr txBox="1"/>
          <p:nvPr/>
        </p:nvSpPr>
        <p:spPr>
          <a:xfrm>
            <a:off x="5749290" y="2947035"/>
            <a:ext cx="5278755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02   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周重点项目进展</a:t>
            </a:r>
            <a:r>
              <a:rPr lang="en-US" altLang="zh-CN" sz="28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--P5</a:t>
            </a:r>
            <a:endParaRPr lang="en-US" sz="28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810250" y="4453255"/>
            <a:ext cx="5420995" cy="57594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45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515" y="4453551"/>
            <a:ext cx="575915" cy="575915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45"/>
          </a:p>
        </p:txBody>
      </p:sp>
      <p:sp>
        <p:nvSpPr>
          <p:cNvPr id="6" name="文本框 9"/>
          <p:cNvSpPr txBox="1"/>
          <p:nvPr/>
        </p:nvSpPr>
        <p:spPr>
          <a:xfrm>
            <a:off x="5769610" y="4468495"/>
            <a:ext cx="554736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03  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周重点项目里程碑计划</a:t>
            </a:r>
            <a:r>
              <a:rPr lang="en-US" altLang="zh-CN" sz="28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--P63</a:t>
            </a:r>
            <a:endParaRPr lang="en-US" sz="28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2467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城发类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14350" y="974725"/>
          <a:ext cx="11105515" cy="5375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8005"/>
                <a:gridCol w="2204720"/>
                <a:gridCol w="2476500"/>
                <a:gridCol w="2066290"/>
              </a:tblGrid>
              <a:tr h="6724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城发全景运营系统（城发类）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</a:t>
                      </a:r>
                      <a:r>
                        <a:rPr 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陈登文</a:t>
                      </a:r>
                      <a:endParaRPr 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2021/12/30（待定）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2641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当前里程碑：项目暂停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en-US" altLang="en-US" sz="18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0005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8922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障碍：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缺少开发人力，项目无法推进；已与城发同步信息，待相关领导给结论。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需求开发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：跟进开发进度。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7675">
                <a:tc gridSpan="4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>
                          <a:solidFill>
                            <a:schemeClr val="accent1"/>
                          </a:solidFill>
                          <a:sym typeface="+mn-ea"/>
                        </a:rPr>
                        <a:t>待注意事项：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人员流失导致资源不足，项目无法推进。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005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768985" y="212090"/>
            <a:ext cx="568896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135255" y="1454150"/>
          <a:ext cx="11912600" cy="479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"/>
                <a:gridCol w="1986280"/>
                <a:gridCol w="1031240"/>
                <a:gridCol w="786130"/>
                <a:gridCol w="1217930"/>
                <a:gridCol w="1515745"/>
                <a:gridCol w="1064895"/>
                <a:gridCol w="3703320"/>
              </a:tblGrid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上线时间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当前里程碑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566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新天地综合营销小程序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FFC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2021/8/13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项目验收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99%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1）项目验收及付款：因暂无人力支持后续需求的迭代开发，业务方无法无法继续推广，计划暂停项目</a:t>
                      </a:r>
                      <a:r>
                        <a:rPr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新天地小程序迁移：暂停迁移。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2759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CRM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 smtClean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2021/6/30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二期V1.1.0app端UAT测试阶段 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一期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V1.0.0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进度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，二期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V1.1.0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进度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98%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1）已移交城发。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353060" y="918845"/>
            <a:ext cx="328549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  <a:scene3d>
              <a:camera prst="orthographicFront"/>
              <a:lightRig rig="threePt" dir="t"/>
            </a:scene3d>
          </a:bodyPr>
          <a:p>
            <a:pPr marL="0" lvl="1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营销类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9392920" cy="10521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营销类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42595" y="956945"/>
          <a:ext cx="11308716" cy="5913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330"/>
                <a:gridCol w="2078355"/>
                <a:gridCol w="1997076"/>
                <a:gridCol w="2560955"/>
              </a:tblGrid>
              <a:tr h="6400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新天地综合营销小程序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（营销类）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上线时间：2021/8/13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当前里程碑：项目验收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en-US" altLang="en-US" sz="18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2768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项目验收及付款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：项目验收及付款：因暂无人力支持后续需求的迭代开发，业务方无法无法继续推广，计划暂停项目。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新天地小程序迁移：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新天地小程序迁移：暂停迁移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项目验收及付款：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）暂无。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89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20166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营销类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08305" y="943610"/>
          <a:ext cx="11305540" cy="582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9355"/>
                <a:gridCol w="2921000"/>
                <a:gridCol w="2595245"/>
                <a:gridCol w="2059940"/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CRM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系统（城发类）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上线时间：2021/6/30（项目二期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V1.1.0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当前里程碑：CRM项目二期用户方UAT验收阶段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en-US" altLang="en-US" sz="16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b="1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51555">
                <a:tc gridSpan="2"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1）已移交城发。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1）已移交城发。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0050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由于目前业务方资源紧张，存在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UAT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验收延期导致项目上线延期的风险。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4480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768985" y="215900"/>
            <a:ext cx="671703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108585" y="1232535"/>
          <a:ext cx="11948795" cy="522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65"/>
                <a:gridCol w="1873250"/>
                <a:gridCol w="923290"/>
                <a:gridCol w="584835"/>
                <a:gridCol w="1083310"/>
                <a:gridCol w="1080770"/>
                <a:gridCol w="931545"/>
                <a:gridCol w="4926330"/>
              </a:tblGrid>
              <a:tr h="363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上线时间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当前里程碑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15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费控系统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孙文秋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持续运维阶段。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1285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16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财务共享中心（外采）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廖勇为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2021/6/1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开发中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99%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生产常规运维，问题解决。合同验收和付款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845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资金系统升级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（外采）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代诗云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chemeClr val="accent4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2021/6/1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V1.0.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版本开发。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8426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18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财务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RPA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（外采）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代诗云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2021/4/12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上线中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90%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已完成所有流程部署，进行试运行，走上线审批流程，企业微信接口待领导审批之后开始对接。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</a:tr>
              <a:tr h="603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19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结算平台（外采）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待定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待定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立项中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立项已审批，开始进行招采。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596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20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SAP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陈妗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2014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运维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持续运维阶段。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7207885" y="276860"/>
            <a:ext cx="4919345" cy="437515"/>
            <a:chOff x="9329" y="436"/>
            <a:chExt cx="8803" cy="689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353060" y="693420"/>
            <a:ext cx="328549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  <a:scene3d>
              <a:camera prst="orthographicFront"/>
              <a:lightRig rig="threePt" dir="t"/>
            </a:scene3d>
          </a:bodyPr>
          <a:p>
            <a:pPr marL="0" lvl="1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财务类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9133205" cy="10521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40080" y="875030"/>
          <a:ext cx="10967720" cy="717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2475"/>
                <a:gridCol w="3091815"/>
                <a:gridCol w="2597785"/>
                <a:gridCol w="1985645"/>
              </a:tblGrid>
              <a:tr h="54292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费控系统（财务类）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项目经理：唐婷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上线时间：运维阶段/持续迭代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6705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当前里程碑：运维阶段/持续迭代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3116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70256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）费控系统支持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35417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人次登陆系统操作业务；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）费控系统发起业务数量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2651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单；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ea"/>
                        <a:sym typeface="+mn-ea"/>
                      </a:endParaRPr>
                    </a:p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）继续处理费控兼岗不启用的问题，城发部分账号无法提交单据问题，跟进某些账号费控无新增岗位信息问题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）处理来自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NBPM/DEVOPS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平台运维问题若干，线下生产问题若干；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5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）费控计划任务监控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次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天。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ea"/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）费控系统生产问题处理、计划任务监控保障系统可用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）增加对生产问题分析深度，从生产问题入手，挖掘费控系统不合理的逻辑，从修改数据规避问题到梳理优化需求，联合项目组消灭问题；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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+mn-ea"/>
                        </a:rPr>
                        <a:t>各项目完成情况：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）费控系统运维支持持续跟进中；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  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）生产问题梳理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总结持续进行中；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  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）《费控系统运营管理办法》修订工作进度：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30%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 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）运用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第三方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平台对费控系统做业务数据监控探索持续进行中。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831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人员流失导致的项目交付风险需进一步于业务方沟通后期计划。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3116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109855"/>
            <a:ext cx="815086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45465" y="913130"/>
          <a:ext cx="11108690" cy="603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5045"/>
                <a:gridCol w="2419985"/>
                <a:gridCol w="1803400"/>
                <a:gridCol w="2080260"/>
              </a:tblGrid>
              <a:tr h="61277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项目名称：财务共享中心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（财务类）（外采）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项目经理：廖勇为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上线时间：2021/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7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1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7498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7973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300095">
                <a:tc gridSpan="2">
                  <a:txBody>
                    <a:bodyPr/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：持续线上运维；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1、负责财务共享项目系统层面的项目验收，评估项目文件并验收，协助计财中心完成合同验收。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2、配合解决生产环境问题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风险应对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：协调并汇总各方意见，完成项目文件的收集和验收。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：持续线上运维；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1、排查与费控交互时单据状态异常问题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2、解决使用过程中发现的问题。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797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暂无</a:t>
                      </a:r>
                      <a:endParaRPr lang="zh-CN" altLang="en-US" sz="12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56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2067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06730" y="936625"/>
          <a:ext cx="11206480" cy="6000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8365"/>
                <a:gridCol w="2127250"/>
                <a:gridCol w="1887855"/>
                <a:gridCol w="2493010"/>
              </a:tblGrid>
              <a:tr h="48577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资金系统升级（财务类）（外采）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项目经理：代诗云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上线时间：2020/6/1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8387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当前里程碑：开发阶段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957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319145">
                <a:tc gridSpan="2">
                  <a:txBody>
                    <a:bodyPr/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：持续线上运维；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1、项目验收问题跟进处理；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2、项目过程文档整理与交接。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风险应对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：保持定时任务监控。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：持续线上运维；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1、项目验收问题跟进处理；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2、项目过程文档整理与交接。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171450" indent="-171450" algn="l" fontAlgn="auto">
                        <a:lnSpc>
                          <a:spcPct val="150000"/>
                        </a:lnSpc>
                        <a:buClrTx/>
                        <a:buSzTx/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风险应对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：保持定时任务监控。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305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670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19340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54075" y="1002665"/>
          <a:ext cx="10367010" cy="5329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640"/>
                <a:gridCol w="2059305"/>
                <a:gridCol w="2146935"/>
                <a:gridCol w="1929130"/>
              </a:tblGrid>
              <a:tr h="66103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项目名称：财务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RPA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（财务类）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（外采）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项目经理：代诗云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2021/4/12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1752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当前里程碑：板块上线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sz="1800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9306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465705">
                <a:tc gridSpan="2">
                  <a:txBody>
                    <a:bodyPr/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noProof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合并报表试运行，运维情况正常；</a:t>
                      </a:r>
                      <a:endParaRPr lang="zh-CN" altLang="en-US" sz="12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noProof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往来余额表试运行，运维情况正常；</a:t>
                      </a:r>
                      <a:endParaRPr lang="zh-CN" altLang="en-US" sz="12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noProof="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纳税申报试运行，运维情况正常；</a:t>
                      </a:r>
                      <a:endParaRPr lang="zh-CN" altLang="en-US" sz="1200" noProof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noProof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跟进企业微信对接进度。</a:t>
                      </a:r>
                      <a:endParaRPr lang="zh-CN" altLang="en-US" sz="1200" noProof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企业微信应用开发跟进。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7782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306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1560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36905" y="937260"/>
          <a:ext cx="10876915" cy="5502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8335"/>
                <a:gridCol w="2024380"/>
                <a:gridCol w="2072005"/>
                <a:gridCol w="2322195"/>
              </a:tblGrid>
              <a:tr h="68326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供应商对账结算系统（财务类）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项目经理：待定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上线时间：待确认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3467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当前里程碑：立项中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064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54762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立项已审批通过，开始进行招采。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暂无。</a:t>
                      </a:r>
                      <a:endParaRPr lang="zh-CN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592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64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8240" y="3928745"/>
            <a:ext cx="76200" cy="1398905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圆角矩形 1"/>
          <p:cNvSpPr/>
          <p:nvPr/>
        </p:nvSpPr>
        <p:spPr>
          <a:xfrm>
            <a:off x="5160645" y="3713798"/>
            <a:ext cx="2292350" cy="431800"/>
          </a:xfrm>
          <a:prstGeom prst="round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7914767" y="4482888"/>
            <a:ext cx="4300320" cy="2275929"/>
            <a:chOff x="5917425" y="3435846"/>
            <a:chExt cx="3226575" cy="1707654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椭圆 32"/>
          <p:cNvSpPr/>
          <p:nvPr/>
        </p:nvSpPr>
        <p:spPr>
          <a:xfrm>
            <a:off x="5376108" y="821548"/>
            <a:ext cx="1367796" cy="1367796"/>
          </a:xfrm>
          <a:prstGeom prst="ellipse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5" name="TextBox 45"/>
          <p:cNvSpPr txBox="1"/>
          <p:nvPr/>
        </p:nvSpPr>
        <p:spPr>
          <a:xfrm>
            <a:off x="5610418" y="1125152"/>
            <a:ext cx="79375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01</a:t>
            </a:r>
            <a:endParaRPr lang="en-US" altLang="zh-CN" sz="4400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4228465" y="2313305"/>
            <a:ext cx="3735705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专业系统研发中心</a:t>
            </a:r>
            <a:endParaRPr lang="zh-CN" altLang="en-US" sz="32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Connector 2"/>
          <p:cNvCxnSpPr/>
          <p:nvPr/>
        </p:nvCxnSpPr>
        <p:spPr>
          <a:xfrm>
            <a:off x="5016161" y="3020956"/>
            <a:ext cx="2159677" cy="0"/>
          </a:xfrm>
          <a:prstGeom prst="line">
            <a:avLst/>
          </a:prstGeom>
          <a:ln w="952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8" name="矩形 17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8" name="文本框 8"/>
          <p:cNvSpPr txBox="1">
            <a:spLocks noChangeArrowheads="1"/>
          </p:cNvSpPr>
          <p:nvPr/>
        </p:nvSpPr>
        <p:spPr bwMode="auto">
          <a:xfrm>
            <a:off x="5202237" y="4408170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周重点项目进展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230" name="文本框 10"/>
          <p:cNvSpPr txBox="1">
            <a:spLocks noChangeArrowheads="1"/>
          </p:cNvSpPr>
          <p:nvPr/>
        </p:nvSpPr>
        <p:spPr bwMode="auto">
          <a:xfrm>
            <a:off x="5202077" y="3745865"/>
            <a:ext cx="2374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周系统运行概况</a:t>
            </a:r>
            <a:endParaRPr lang="zh-CN" altLang="en-US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16485" y="3840163"/>
            <a:ext cx="179388" cy="1793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椭圆 26"/>
          <p:cNvSpPr/>
          <p:nvPr/>
        </p:nvSpPr>
        <p:spPr>
          <a:xfrm>
            <a:off x="4917121" y="4526598"/>
            <a:ext cx="179387" cy="179387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201920" y="5053330"/>
            <a:ext cx="248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周重点项目里程碑计划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16805" y="5148580"/>
            <a:ext cx="179070" cy="178435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7147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53143" y="943610"/>
          <a:ext cx="11028317" cy="590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237"/>
                <a:gridCol w="2957195"/>
                <a:gridCol w="2306955"/>
                <a:gridCol w="2360930"/>
              </a:tblGrid>
              <a:tr h="571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SAP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系统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（财务类）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: 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陈妗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06725">
                <a:tc gridSpan="2">
                  <a:txBody>
                    <a:bodyPr/>
                    <a:lstStyle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权限申请：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完成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个权限申请处理；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ECC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</a:rPr>
                        <a:t>系统日常运维：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BW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系统日常运维：</a:t>
                      </a: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六大往来各种数据问题；</a:t>
                      </a: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监控城发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物流板块相关处理链，及时处理运行过程中的错误；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     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）支持其他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BW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接口项目相关事项；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权限申请；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ECC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日常运维；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BW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系统日常运维：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六大往来各种数据问题；</a:t>
                      </a: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监控城发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物流板块相关处理链，及时处理运行过程中的错误；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支持其他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BW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接口项目相关事项；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084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/>
                        <a:t>暂无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7147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77520" y="943610"/>
          <a:ext cx="11203940" cy="578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60"/>
                <a:gridCol w="2957195"/>
                <a:gridCol w="2306955"/>
                <a:gridCol w="2360930"/>
              </a:tblGrid>
              <a:tr h="571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BPC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（财务类）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: 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陈妗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06725">
                <a:tc gridSpan="2">
                  <a:txBody>
                    <a:bodyPr/>
                    <a:lstStyle/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ea"/>
                          <a:sym typeface="+mn-ea"/>
                        </a:rPr>
                        <a:t>日常运维：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）支持各大板块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合并报表中的各种数据问题；</a:t>
                      </a: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）支持新天地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的系统运维相关工作；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）监控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相关处理链，及时处理运行过程中的错误；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）支持各大板块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合并报表中的各种数据问题；</a:t>
                      </a:r>
                      <a:b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）支持新天地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BW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的系统运维相关工作；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）监控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BPC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相关处理链，及时处理运行过程中的错误；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084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/>
                        <a:t>暂无</a:t>
                      </a:r>
                      <a:endParaRPr lang="zh-CN" altLang="en-US" sz="1200" dirty="0"/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42560" y="4230370"/>
            <a:ext cx="76200" cy="709295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圆角矩形 1"/>
          <p:cNvSpPr/>
          <p:nvPr/>
        </p:nvSpPr>
        <p:spPr>
          <a:xfrm>
            <a:off x="5018405" y="3244533"/>
            <a:ext cx="2292350" cy="431800"/>
          </a:xfrm>
          <a:prstGeom prst="round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7891907" y="4501938"/>
            <a:ext cx="4300320" cy="2275929"/>
            <a:chOff x="5917425" y="3435846"/>
            <a:chExt cx="3226575" cy="1707654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椭圆 32"/>
          <p:cNvSpPr/>
          <p:nvPr/>
        </p:nvSpPr>
        <p:spPr>
          <a:xfrm>
            <a:off x="5376108" y="821548"/>
            <a:ext cx="1367796" cy="1367796"/>
          </a:xfrm>
          <a:prstGeom prst="ellipse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5" name="TextBox 45"/>
          <p:cNvSpPr txBox="1"/>
          <p:nvPr/>
        </p:nvSpPr>
        <p:spPr>
          <a:xfrm>
            <a:off x="5610418" y="1125152"/>
            <a:ext cx="79375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01</a:t>
            </a:r>
            <a:endParaRPr lang="en-US" altLang="zh-CN" sz="4400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4228465" y="2313305"/>
            <a:ext cx="3735705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专业系统研发中心</a:t>
            </a:r>
            <a:endParaRPr lang="zh-CN" altLang="en-US" sz="32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Connector 2"/>
          <p:cNvCxnSpPr/>
          <p:nvPr/>
        </p:nvCxnSpPr>
        <p:spPr>
          <a:xfrm>
            <a:off x="5016161" y="3020956"/>
            <a:ext cx="2159677" cy="0"/>
          </a:xfrm>
          <a:prstGeom prst="line">
            <a:avLst/>
          </a:prstGeom>
          <a:ln w="952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8" name="矩形 17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8" name="文本框 8"/>
          <p:cNvSpPr txBox="1">
            <a:spLocks noChangeArrowheads="1"/>
          </p:cNvSpPr>
          <p:nvPr/>
        </p:nvSpPr>
        <p:spPr bwMode="auto">
          <a:xfrm>
            <a:off x="5476557" y="4133850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研发项目进展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230" name="文本框 10"/>
          <p:cNvSpPr txBox="1">
            <a:spLocks noChangeArrowheads="1"/>
          </p:cNvSpPr>
          <p:nvPr/>
        </p:nvSpPr>
        <p:spPr bwMode="auto">
          <a:xfrm>
            <a:off x="5018562" y="3244850"/>
            <a:ext cx="2374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周系统运行概况</a:t>
            </a:r>
            <a:endParaRPr lang="zh-CN" altLang="en-US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6875" y="474472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运维项目进展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97155" y="4839018"/>
            <a:ext cx="179388" cy="1793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椭圆 10"/>
          <p:cNvSpPr/>
          <p:nvPr/>
        </p:nvSpPr>
        <p:spPr>
          <a:xfrm>
            <a:off x="5191125" y="4228465"/>
            <a:ext cx="179070" cy="178435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56794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运维项目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90170" y="890270"/>
          <a:ext cx="12035790" cy="561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15"/>
                <a:gridCol w="1497330"/>
                <a:gridCol w="964565"/>
                <a:gridCol w="1113155"/>
                <a:gridCol w="1692910"/>
                <a:gridCol w="2495550"/>
                <a:gridCol w="3695065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运维负责人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业务属主对接人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系统覆盖范围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运维概况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</a:tr>
              <a:tr h="757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劳动合同电子签章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陈登文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万勇（集团人力）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集团总部、宝汽、城发、钜盛华、物流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本周集团总部完成签署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份，合计完成签署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808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份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759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统一考勤系统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万勇（集团人力）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零售、物流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已完成系统迁移，及移动打卡数据同步验证。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合作伙伴考勤系统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王晶晶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王晶晶（集团信管）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集团总部、网科</a:t>
                      </a:r>
                      <a:endParaRPr lang="zh-CN" altLang="zh-CN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本周系统运行正常，其他无更新。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大易招聘系统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王净净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（集团人力）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集团总部、住宅科技、城发、物流、建业东区、宝汽、观致、联动云、钜盛华等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16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本周系统运行正常，无运维问题反馈。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电子印章系统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涂瑞（集团综管）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集团总部、宝汽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总申请流程数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922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条，已处理流程数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769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条，本周新增申请流程数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40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条，本周已处理流程数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34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868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智慧法务平台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袁怀周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吕胜男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郝平（集团法务）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宝能集团、汽车集团、臻宇新能源、鸿鹏新能源、前海联合网科等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12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处理系统使用问题（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个），系统数据问题（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个），系统流程问题（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个）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短信平台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袁怀周（集团信管）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集团总部</a:t>
                      </a:r>
                      <a:endParaRPr lang="zh-CN" altLang="zh-CN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截止本周合计发送短信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82.25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万条，本周新增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10853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条，账户余额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9796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元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96520"/>
            <a:ext cx="56794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运维项目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85090" y="903605"/>
          <a:ext cx="12003405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20"/>
                <a:gridCol w="1357630"/>
                <a:gridCol w="981710"/>
                <a:gridCol w="1148715"/>
                <a:gridCol w="1647825"/>
                <a:gridCol w="2001520"/>
                <a:gridCol w="4274185"/>
              </a:tblGrid>
              <a:tr h="3784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运维负责人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业务属主对接人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系统覆盖范围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运维概况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</a:tr>
              <a:tr h="474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股权管理系统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陆超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唐婷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戴坚芳（集团计财）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集团计财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本周无新增数据。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2251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NBPM系统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吕胜男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吕胜男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吕胜男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宝能集团、宝能城发、宝能零售、前海航空、宝能物流、汽车集团等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28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实施运维类工作：</a:t>
                      </a:r>
                      <a:endParaRPr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Wingdings" panose="05000000000000000000" charset="0"/>
                        <a:buNone/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完成集团及下属经营单位23个业务公司实施流程及脚本编写：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493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条流程、修改角色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549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个、表单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</a:t>
                      </a:r>
                      <a:endParaRPr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Wingdings" panose="05000000000000000000" charset="0"/>
                        <a:buNone/>
                      </a:pPr>
                      <a:endParaRPr lang="zh-CN" altLang="en-US" sz="14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1149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费控系统（财务类）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孙文秋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唐婷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朱泽南（集团计财）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宝能集团、宝汽销、宝汽、宝能物流、城发集团、宝能零售、吉祥物业等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14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l" fontAlgn="auto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）完成集团及下属经营单位问题共计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17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个；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）配合集团计财中心进行第九批新资金系统推广工作；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 algn="l" fontAlgn="auto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3）费控单据无法推送到新资金系统问题跟进。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1157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新内网系统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陆超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吕胜男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吕胜男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宝能集团、臻宇新能源、盛泽公司、宝能城发、宝能物流等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个板块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日常运维事项：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例（会议室预定报错，找不到审批人，人员移动，不能申请会议室）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520180" y="180975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567944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运维项目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104775" y="941070"/>
          <a:ext cx="11981815" cy="553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05"/>
                <a:gridCol w="1650365"/>
                <a:gridCol w="920750"/>
                <a:gridCol w="1169035"/>
                <a:gridCol w="1322705"/>
                <a:gridCol w="2655570"/>
                <a:gridCol w="3575685"/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+mn-ea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运维负责人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业务属主对接人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系统覆盖范围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+mn-ea"/>
                        </a:rPr>
                        <a:t>运维概况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/>
                </a:tc>
              </a:tr>
              <a:tr h="13182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HR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劳动力项目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王晶晶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万勇（集团人力）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集团总部（全功能）、零售、物流、城发（打卡功能）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处理登录问题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个，不能发</a:t>
                      </a:r>
                      <a:r>
                        <a:rPr lang="zh-CN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起补卡流程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1158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亚马逊云服务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彭靖雅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叶诗雨（集团信管）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宝能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家、宝能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学、社交网红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本月使用情况如下：</a:t>
                      </a:r>
                      <a:endParaRPr lang="zh-CN" sz="14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宝能E家：请求数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11563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27.99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；宝能e学：请求数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1360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106.25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；社交网红：请求数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0.13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；共计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134.37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禅道项目管理平台（开源版）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彭靖雅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叶诗雨（集团信管）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集团总部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684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15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Gitlab源代码上传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彭靖雅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叶诗雨（集团信管）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宝能集团总部及各板块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两</a:t>
                      </a:r>
                      <a:r>
                        <a:rPr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周源代码新增情况：</a:t>
                      </a:r>
                      <a:r>
                        <a:rPr lang="zh-CN"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宝能汽车21个。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</a:tr>
              <a:tr h="752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n-ea"/>
                        </a:rPr>
                        <a:t>16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集团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IT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板块资料上传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叶梦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叶梦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叶梦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（集团信管）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宝能集团总部及各板块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1）上传数量情况：IT项目目录共计36个，资料文件共计1311个；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2）本周新增情况：无。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n-ea"/>
                        </a:rPr>
                        <a:t>17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xwiki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武庆冲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肖轩誉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肖轩誉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（集团信管）</a:t>
                      </a:r>
                      <a:endParaRPr kumimoji="0" lang="zh-CN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宝能集团总部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使用人数102人，无新增。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6410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28320" y="858520"/>
          <a:ext cx="11053445" cy="617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595"/>
                <a:gridCol w="2160270"/>
                <a:gridCol w="2409190"/>
                <a:gridCol w="2231390"/>
              </a:tblGrid>
              <a:tr h="64770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项目名称：劳动合同电子签章（人事类）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546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354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42945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本周集团总部完成签署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份，合计完成签署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808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份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持续运维：系统日程运维支持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8006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暂无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417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37690" y="2922905"/>
          <a:ext cx="4135120" cy="232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/>
                <a:gridCol w="1449705"/>
                <a:gridCol w="1033780"/>
                <a:gridCol w="1033780"/>
              </a:tblGrid>
              <a:tr h="271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单位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完成分数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集团总部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0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宝能汽车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359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臻宇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6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宝能城发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171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钜盛华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5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物流科技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宝能零售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16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合计</a:t>
                      </a: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808</a:t>
                      </a:r>
                      <a:endParaRPr lang="en-US" altLang="zh-CN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6410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0740" y="963930"/>
          <a:ext cx="10367010" cy="538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3120"/>
                <a:gridCol w="2531745"/>
                <a:gridCol w="2533015"/>
                <a:gridCol w="1929130"/>
              </a:tblGrid>
              <a:tr h="58991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项目名称：集团统一考勤系统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7340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3497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72732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sz="1200" b="1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系统切换：</a:t>
                      </a:r>
                      <a:endParaRPr lang="zh-CN" sz="1200" b="1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）已完成系统迁移，及移动打卡数据同步验证。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系统切换：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计划完成与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PS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同步验证。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78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3497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56170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31825" y="1033780"/>
          <a:ext cx="10957560" cy="553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320"/>
                <a:gridCol w="2229485"/>
                <a:gridCol w="2134235"/>
                <a:gridCol w="2382520"/>
              </a:tblGrid>
              <a:tr h="55245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合作伙伴考勤系统（人事类）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运维经理：王晶晶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上线时间：已上线（持续迭代）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5181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当前里程碑：系统运维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1783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25090">
                <a:tc gridSpan="2">
                  <a:txBody>
                    <a:bodyPr/>
                    <a:p>
                      <a:pPr marL="285750" indent="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系统开发（功能已发版）：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）系统已无人使用，暂停运维。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系统运维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：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）对接日常考勤机计入、数据同步、系统设置等问题处理。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6926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覆盖范围：信管中心、网科合作伙伴使用。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91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84745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68985" y="983615"/>
          <a:ext cx="10709910" cy="561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3660"/>
                <a:gridCol w="2216785"/>
                <a:gridCol w="2616835"/>
                <a:gridCol w="1992630"/>
              </a:tblGrid>
              <a:tr h="51689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项目名称：大易招聘系统（人事类）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972435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系统运维：</a:t>
                      </a:r>
                      <a:endParaRPr lang="zh-CN" sz="12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）本周系统运行正常，无运维问题反馈，本周跟进账号付款情况（零售板块已付款）。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账号续采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60642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覆盖范围：集团总部、住宅科技、城发、物流、建业东区、宝汽、观致、联动云、钜盛华、动力电池、深宝汽、建业集团、网科、信息事业部、宝汽销。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7937"/>
            <a:ext cx="984250" cy="571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45" noProof="1"/>
          </a:p>
        </p:txBody>
      </p:sp>
      <p:grpSp>
        <p:nvGrpSpPr>
          <p:cNvPr id="3" name="组合 2"/>
          <p:cNvGrpSpPr/>
          <p:nvPr/>
        </p:nvGrpSpPr>
        <p:grpSpPr>
          <a:xfrm>
            <a:off x="192880" y="892"/>
            <a:ext cx="575916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345" noProof="1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sz="1345" noProof="1"/>
            </a:p>
          </p:txBody>
        </p:sp>
      </p:grpSp>
      <p:sp>
        <p:nvSpPr>
          <p:cNvPr id="78852" name="文本框 9"/>
          <p:cNvSpPr txBox="1">
            <a:spLocks noChangeArrowheads="1"/>
          </p:cNvSpPr>
          <p:nvPr/>
        </p:nvSpPr>
        <p:spPr bwMode="auto">
          <a:xfrm>
            <a:off x="389255" y="203200"/>
            <a:ext cx="8034655" cy="5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sz="3200" dirty="0">
                <a:solidFill>
                  <a:srgbClr val="80808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rgbClr val="80808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rgbClr val="80808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周重点事项看板</a:t>
            </a:r>
            <a:endParaRPr lang="zh-CN" altLang="en-US" sz="3200" dirty="0">
              <a:solidFill>
                <a:srgbClr val="80808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0" y="6524625"/>
            <a:ext cx="12192000" cy="360363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45" noProof="1"/>
          </a:p>
        </p:txBody>
      </p:sp>
      <p:sp>
        <p:nvSpPr>
          <p:cNvPr id="19" name="矩形 18"/>
          <p:cNvSpPr/>
          <p:nvPr/>
        </p:nvSpPr>
        <p:spPr>
          <a:xfrm flipH="1">
            <a:off x="0" y="6596063"/>
            <a:ext cx="12192000" cy="288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45" noProof="1"/>
          </a:p>
        </p:txBody>
      </p:sp>
      <p:sp>
        <p:nvSpPr>
          <p:cNvPr id="20" name="矩形 5"/>
          <p:cNvSpPr/>
          <p:nvPr/>
        </p:nvSpPr>
        <p:spPr>
          <a:xfrm>
            <a:off x="9974263" y="6492875"/>
            <a:ext cx="1017587" cy="11112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45" noProof="1"/>
          </a:p>
        </p:txBody>
      </p:sp>
      <p:sp>
        <p:nvSpPr>
          <p:cNvPr id="21" name="矩形 20"/>
          <p:cNvSpPr/>
          <p:nvPr/>
        </p:nvSpPr>
        <p:spPr>
          <a:xfrm>
            <a:off x="10064750" y="6492875"/>
            <a:ext cx="1069975" cy="392113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45" noProof="1"/>
          </a:p>
        </p:txBody>
      </p:sp>
      <p:sp>
        <p:nvSpPr>
          <p:cNvPr id="78858" name="图片 9" descr="22"/>
          <p:cNvSpPr>
            <a:spLocks noChangeAspect="1" noChangeArrowheads="1"/>
          </p:cNvSpPr>
          <p:nvPr/>
        </p:nvSpPr>
        <p:spPr bwMode="auto">
          <a:xfrm flipH="1">
            <a:off x="320675" y="276225"/>
            <a:ext cx="307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0" name="灯片编号占位符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177145" y="6533515"/>
            <a:ext cx="882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E8742EFC-3D53-4878-8B9D-DABE5504E4B8}" type="slidenum">
              <a:rPr lang="zh-CN" altLang="en-US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</a:fld>
            <a:endParaRPr lang="zh-CN" altLang="en-US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13" name="图片 22" descr="矩形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3200"/>
            <a:ext cx="30956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689860" y="1325880"/>
          <a:ext cx="7759700" cy="111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15"/>
                <a:gridCol w="1696085"/>
                <a:gridCol w="1968500"/>
                <a:gridCol w="1968500"/>
              </a:tblGrid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在研项目</a:t>
                      </a:r>
                      <a:r>
                        <a:rPr lang="en-US" altLang="zh-CN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系统数目</a:t>
                      </a:r>
                      <a:endParaRPr lang="zh-CN" altLang="en-US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自研项目数目</a:t>
                      </a:r>
                      <a:endParaRPr lang="zh-CN" altLang="en-US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外采项目数目</a:t>
                      </a:r>
                      <a:endParaRPr lang="zh-CN" altLang="en-US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预警项目数</a:t>
                      </a:r>
                      <a:endParaRPr lang="zh-CN" altLang="en-US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</a:tr>
              <a:tr h="620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20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15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689860" y="2976245"/>
          <a:ext cx="5149215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5"/>
                <a:gridCol w="2594610"/>
              </a:tblGrid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运维系统数目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进展顺利项目数目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17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17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326390" y="1325880"/>
            <a:ext cx="2098675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sz="2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研发类</a:t>
            </a:r>
            <a:endParaRPr lang="zh-CN" altLang="en-US" sz="2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9"/>
          <p:cNvSpPr txBox="1">
            <a:spLocks noChangeArrowheads="1"/>
          </p:cNvSpPr>
          <p:nvPr/>
        </p:nvSpPr>
        <p:spPr bwMode="auto">
          <a:xfrm>
            <a:off x="280035" y="3105150"/>
            <a:ext cx="2098675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sz="2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运维类</a:t>
            </a:r>
            <a:endParaRPr lang="zh-CN" altLang="en-US" sz="2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6130" y="1762125"/>
            <a:ext cx="1087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2485" y="3541395"/>
            <a:ext cx="1087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9"/>
          <p:cNvSpPr txBox="1">
            <a:spLocks noChangeArrowheads="1"/>
          </p:cNvSpPr>
          <p:nvPr/>
        </p:nvSpPr>
        <p:spPr bwMode="auto">
          <a:xfrm>
            <a:off x="320675" y="5069840"/>
            <a:ext cx="2098675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sz="2400" dirty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重要事项</a:t>
            </a:r>
            <a:endParaRPr lang="zh-CN" altLang="en-US" sz="2400" dirty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2689225" y="4786630"/>
          <a:ext cx="5149215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5"/>
                <a:gridCol w="2594610"/>
              </a:tblGrid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跟进事项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进展顺利事项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836295" y="5506085"/>
            <a:ext cx="1087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07910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47395" y="983615"/>
          <a:ext cx="10711180" cy="523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2225"/>
                <a:gridCol w="2279015"/>
                <a:gridCol w="2491740"/>
                <a:gridCol w="2108200"/>
              </a:tblGrid>
              <a:tr h="54737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电子印章系统（综合类）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上线时间：已上线（持续迭代）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5753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当前里程碑：运维推广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2418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5557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数据更新：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总申请流程数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922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条，已处理流程数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769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条，本周新增申请流程数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40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条，本周已处理流程数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条，新增主要来自汽车集团研究总院，大部分为收入证明、离职证明用印需求。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系统运维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印章系统日常运维。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0703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</a:rPr>
                        <a:t>暂无</a:t>
                      </a:r>
                      <a:endParaRPr lang="zh-CN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35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23849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24790" y="930275"/>
          <a:ext cx="11860530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5405"/>
                <a:gridCol w="2667000"/>
                <a:gridCol w="2973070"/>
                <a:gridCol w="2345055"/>
              </a:tblGrid>
              <a:tr h="54419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智慧法务平台（综合类）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运维经理：吕胜男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上线时间：已上线（持续迭代）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实施推广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86100">
                <a:tc gridSpan="2">
                  <a:txBody>
                    <a:bodyPr/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平台推广：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无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；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平台运维：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                   1）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处理系统使用问题（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个），系统数据问题（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个），系统流程问题（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个）；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                  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）沟通深宝汽组织架构调整至汽车集团后，法务平台合同分类处理方案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系统数据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：截止目前系统合同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8995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份，相对方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4646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个；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上线范围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：目前智慧法务平台系统上线范围：宝能集团、信息事业部、汽车集团、臻宇新能源、鸿鹏新能源、前海联合网科、深圳宝能汽车、海南尚岭、宝能物流集团、宝能零售、宝能城发 、宝能通讯，合计上线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个板块；业务属主为法律事务管理中心郝平。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平台推广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：无；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平台运维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：实时运维支持，保证系统稳定运行。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28575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8577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sz="1200" b="0">
                          <a:solidFill>
                            <a:schemeClr val="tx1"/>
                          </a:solidFill>
                        </a:rPr>
                        <a:t>暂无</a:t>
                      </a:r>
                      <a:endParaRPr lang="zh-CN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144780"/>
            <a:ext cx="8908415" cy="10521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509905" y="978535"/>
          <a:ext cx="11172825" cy="6001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695"/>
                <a:gridCol w="3881755"/>
                <a:gridCol w="1356995"/>
                <a:gridCol w="2405380"/>
              </a:tblGrid>
              <a:tr h="4394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项目名称：短信平台（综合类）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</a:t>
                      </a: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  <a:sym typeface="+mn-ea"/>
                        </a:rPr>
                        <a:t>：持续迭代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12185"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短信平台：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短信平台目前总共对接系统9个，截止本周合计发送短信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82.25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万条，本周新增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10853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条，本周新增详情：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域控自动运维系统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7472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人力资源管理系统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99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IMC无线认证系统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114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宝能云监控系统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1564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教学管理平台系统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23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基础架构每日巡检平台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2091</a:t>
                      </a:r>
                      <a:endParaRPr 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集团VPN系统                0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8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zabbix监控平台              0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、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位置互联系统                 0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账户余额：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9796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元。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持续跟进。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6576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sz="1200" dirty="0">
                          <a:sym typeface="+mn-ea"/>
                        </a:rPr>
                        <a:t>暂无</a:t>
                      </a:r>
                      <a:endParaRPr lang="zh-CN"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1242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7445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20725" y="1019810"/>
          <a:ext cx="10668635" cy="549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0"/>
                <a:gridCol w="2251075"/>
                <a:gridCol w="2327275"/>
                <a:gridCol w="2038985"/>
              </a:tblGrid>
              <a:tr h="53022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股权管理系统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（财务类）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运维经理：唐婷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上线时间：已上线（持续迭代）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5308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当前里程碑：系统运维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2037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3334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</a:t>
                      </a:r>
                      <a:r>
                        <a:rPr 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运维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无运维问题反馈。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正常运维：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日常运维及推广推动。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45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973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0587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67030" y="943610"/>
          <a:ext cx="11518900" cy="6302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760"/>
                <a:gridCol w="3149600"/>
                <a:gridCol w="1292225"/>
                <a:gridCol w="3282315"/>
              </a:tblGrid>
              <a:tr h="45402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项目名称：N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BPM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系统（综合类）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运维经理：吕胜男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762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63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en-US" altLang="zh-CN" sz="1800" smtClean="0">
                          <a:solidFill>
                            <a:schemeClr val="bg1"/>
                          </a:solidFill>
                          <a:sym typeface="+mn-ea"/>
                        </a:rPr>
                        <a:t>2021/10/26-2021/11/09)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41249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完成集团及下属经营单位23个业务公司实施流程及脚本编写：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493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条流程、修改角色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549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个、表单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"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完成集团及下属经营单位23个业务公司实施流程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81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727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0587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财务类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40690" y="943610"/>
          <a:ext cx="11381740" cy="6326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4245"/>
                <a:gridCol w="3414395"/>
                <a:gridCol w="1301115"/>
                <a:gridCol w="3181985"/>
              </a:tblGrid>
              <a:tr h="466725">
                <a:tc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b="1">
                          <a:solidFill>
                            <a:schemeClr val="bg1"/>
                          </a:solidFill>
                        </a:rPr>
                        <a:t>项目名称：费控系统（财务类）</a:t>
                      </a:r>
                      <a:endParaRPr lang="zh-CN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sym typeface="+mn-ea"/>
                        </a:rPr>
                        <a:t>运维经理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：</a:t>
                      </a:r>
                      <a:r>
                        <a:rPr lang="zh-CN" sz="1800" b="1">
                          <a:solidFill>
                            <a:schemeClr val="bg1"/>
                          </a:solidFill>
                          <a:sym typeface="+mn-ea"/>
                        </a:rPr>
                        <a:t>唐婷</a:t>
                      </a:r>
                      <a:endParaRPr lang="zh-CN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sym typeface="+mn-ea"/>
                        </a:rPr>
                        <a:t>上线时间：运维阶段/持续迭代</a:t>
                      </a:r>
                      <a:endParaRPr lang="zh-CN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accent1"/>
                          </a:solidFill>
                          <a:sym typeface="+mn-ea"/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b="1">
                        <a:solidFill>
                          <a:schemeClr val="tx1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46710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实施运维类工作：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）费控系统支持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35417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人次登陆系统操作业务；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）费控系统发起业务数量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2651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单；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ea"/>
                        <a:sym typeface="+mn-ea"/>
                      </a:endParaRPr>
                    </a:p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）继续处理费控兼岗不启用的问题，城发部分账号无法提交单据问题，跟进某些账号费控无新增岗位信息问题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algn="l" defTabSz="914400" rtl="0" eaLnBrk="1" fontAlgn="auto" latinLnBrk="0" hangingPunct="1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）处理来自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NBPM/DEVOPS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平台运维问题若干，线下生产问题若干；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5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）费控计划任务监控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次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+mn-ea"/>
                          <a:cs typeface="+mn-ea"/>
                          <a:sym typeface="+mn-ea"/>
                        </a:rPr>
                        <a:t>天。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实施运维类工作：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）费控系统生产问题处理、计划任务监控保障系统可用；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）增加对生产问题分析深度，从生产问题入手，挖掘费控系统不合理的逻辑，从修改数据规避问题到梳理优化需求，联合项目组消灭问题。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"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各项目完成情况：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）费控系统运维支持持续跟进中；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）生产问题梳理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总结持续进行中；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）《费控系统运营管理办法》修订工作进度：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0%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）运用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第三方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平台对费控系统做业务数据监控探索持续进行中。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56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115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0587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40715" y="956945"/>
          <a:ext cx="11010900" cy="6285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195"/>
                <a:gridCol w="3119755"/>
                <a:gridCol w="1220470"/>
                <a:gridCol w="3078480"/>
              </a:tblGrid>
              <a:tr h="47561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新内网系统（综合类）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本周进展：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en-US" altLang="zh-CN" sz="1800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7088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）日常运维事项：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例（会议室预定报错，找不到审批人，人员移动，不能申请会议室）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628650" marR="0" lvl="1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内网门户运维：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1）持续关注系统运行情况，保证系统稳定；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2）收集用户反馈，及时处理线上问题。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291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75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90587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81940" y="929640"/>
          <a:ext cx="11628755" cy="603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2105"/>
                <a:gridCol w="2688590"/>
                <a:gridCol w="1513840"/>
                <a:gridCol w="3284220"/>
              </a:tblGrid>
              <a:tr h="4622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zh-CN" b="1">
                          <a:solidFill>
                            <a:schemeClr val="bg1"/>
                          </a:solidFill>
                        </a:rPr>
                        <a:t>劳动力系统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（人事类）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上线时间：运维阶段/持续迭代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9751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50583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业务运维：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日常事件处理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例；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(2021/9/8-2021/9/21)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4480" marR="0" lvl="1" indent="-171450" algn="l" defTabSz="91440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n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平台运维：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113030" marR="0" lvl="1" indent="0" algn="l" defTabSz="91440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1）跟进事件处理记录中的问题，形成闭环。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6576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766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768985" y="2777490"/>
          <a:ext cx="5715635" cy="2411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  <a:gridCol w="2209165"/>
                <a:gridCol w="1779905"/>
              </a:tblGrid>
              <a:tr h="579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生产事件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处理进度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归类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</a:tr>
              <a:tr h="7423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Kettle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同步更近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打卡记录同步时间差异问题跟进，目前跟进暂无反馈问题。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/>
                </a:tc>
              </a:tr>
              <a:tr h="1089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解答用户咨询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处理登录问题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个，不能发</a:t>
                      </a:r>
                      <a:r>
                        <a:rPr lang="zh-CN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起补卡流程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个。</a:t>
                      </a:r>
                      <a:endParaRPr lang="zh-CN" altLang="en-US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highlight>
                            <a:srgbClr val="D9E1F2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</a:t>
                      </a:r>
                      <a:endParaRPr lang="en-US" altLang="zh-CN" sz="1200" b="0">
                        <a:solidFill>
                          <a:schemeClr val="tx1"/>
                        </a:solidFill>
                        <a:highlight>
                          <a:srgbClr val="D9E1F2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835"/>
            <a:ext cx="771652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跟进项目进展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10235" y="982980"/>
          <a:ext cx="10970895" cy="5454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490"/>
                <a:gridCol w="2420620"/>
                <a:gridCol w="2448560"/>
                <a:gridCol w="2181225"/>
              </a:tblGrid>
              <a:tr h="54610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亚马逊云服务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（综合类）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上线时间：长期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2514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5339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84353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当前处于服务接入阶段，进度正常；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本周详细任务进展：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目前宝能E家、宝能E学、社交网红三个系统已接入亚马逊Cloudfront。三个系统本月使用情况如下：宝能E家：请求数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11563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27.99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；宝能e学：请求数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1360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106.25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；社交网红：请求数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，费用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0.13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；共计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134.37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自2020年11月至今共产生费用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5484.65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当前处于服务接入阶段，进度正常；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本周计划任务：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sym typeface="+mn-ea"/>
                        </a:rPr>
                        <a:t>无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64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sym typeface="+mn-ea"/>
                        </a:rPr>
                        <a:t>AWS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sym typeface="+mn-ea"/>
                        </a:rPr>
                        <a:t>服务接入在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sym typeface="+mn-ea"/>
                        </a:rPr>
                        <a:t>家团队的需求优先级不高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339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14387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40740" y="1025525"/>
          <a:ext cx="10367011" cy="534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7760"/>
                <a:gridCol w="2415540"/>
                <a:gridCol w="2354581"/>
                <a:gridCol w="1929130"/>
              </a:tblGrid>
              <a:tr h="6400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禅道项目管理平台（devops运营事项）（综合类）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上线时间：持续迭代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388235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需求计划下半年开发。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ym typeface="+mn-ea"/>
                        </a:rPr>
                        <a:t>  </a:t>
                      </a:r>
                      <a:r>
                        <a:rPr lang="zh-CN" altLang="en-US" sz="12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：无。</a:t>
                      </a:r>
                      <a:endParaRPr lang="zh-CN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1498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暂无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42560" y="4230370"/>
            <a:ext cx="76200" cy="7874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圆角矩形 1"/>
          <p:cNvSpPr/>
          <p:nvPr/>
        </p:nvSpPr>
        <p:spPr>
          <a:xfrm>
            <a:off x="5018405" y="3244533"/>
            <a:ext cx="2292350" cy="431800"/>
          </a:xfrm>
          <a:prstGeom prst="round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7891907" y="4482253"/>
            <a:ext cx="4300320" cy="2275929"/>
            <a:chOff x="5917425" y="3435846"/>
            <a:chExt cx="3226575" cy="1707654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椭圆 32"/>
          <p:cNvSpPr/>
          <p:nvPr/>
        </p:nvSpPr>
        <p:spPr>
          <a:xfrm>
            <a:off x="5376108" y="821548"/>
            <a:ext cx="1367796" cy="1367796"/>
          </a:xfrm>
          <a:prstGeom prst="ellipse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5" name="TextBox 45"/>
          <p:cNvSpPr txBox="1"/>
          <p:nvPr/>
        </p:nvSpPr>
        <p:spPr>
          <a:xfrm>
            <a:off x="5610418" y="1125152"/>
            <a:ext cx="79375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01</a:t>
            </a:r>
            <a:endParaRPr lang="en-US" altLang="zh-CN" sz="4400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4228465" y="2313305"/>
            <a:ext cx="3735705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专业系统研发中心</a:t>
            </a:r>
            <a:endParaRPr lang="zh-CN" altLang="en-US" sz="32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Connector 2"/>
          <p:cNvCxnSpPr/>
          <p:nvPr/>
        </p:nvCxnSpPr>
        <p:spPr>
          <a:xfrm>
            <a:off x="5016161" y="3020956"/>
            <a:ext cx="2159677" cy="0"/>
          </a:xfrm>
          <a:prstGeom prst="line">
            <a:avLst/>
          </a:prstGeom>
          <a:ln w="952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8" name="矩形 17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8" name="文本框 8"/>
          <p:cNvSpPr txBox="1">
            <a:spLocks noChangeArrowheads="1"/>
          </p:cNvSpPr>
          <p:nvPr/>
        </p:nvSpPr>
        <p:spPr bwMode="auto">
          <a:xfrm>
            <a:off x="5476557" y="4133850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研发项目进展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230" name="文本框 10"/>
          <p:cNvSpPr txBox="1">
            <a:spLocks noChangeArrowheads="1"/>
          </p:cNvSpPr>
          <p:nvPr/>
        </p:nvSpPr>
        <p:spPr bwMode="auto">
          <a:xfrm>
            <a:off x="5018562" y="3244850"/>
            <a:ext cx="2374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周系统运行概况</a:t>
            </a:r>
            <a:endParaRPr lang="zh-CN" altLang="en-US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6875" y="474472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运维项目进展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92075" y="4206558"/>
            <a:ext cx="179388" cy="1793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椭圆 10"/>
          <p:cNvSpPr/>
          <p:nvPr/>
        </p:nvSpPr>
        <p:spPr>
          <a:xfrm>
            <a:off x="5191125" y="4839970"/>
            <a:ext cx="179070" cy="178435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79038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63855" y="928370"/>
          <a:ext cx="11552555" cy="602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1495"/>
                <a:gridCol w="3136900"/>
                <a:gridCol w="1972310"/>
                <a:gridCol w="2101850"/>
              </a:tblGrid>
              <a:tr h="64008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Gitlab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源代码上传（综合类）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13309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各项目完成情况：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algn="l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在Gitlab上监控源代码上传情况：信息事业部199个，信管672个，前海联合网科940个，宝汽销1个，宝能体育中心1个，宝能汽车30个，宝能通讯39个，广金所5个，星砺达1个，杭州新天地3个，物流25个，联动云4个，航空14个，观致40个，钜盛华79个，零售51个，鸿鹏新能源4个，共计2108个；</a:t>
                      </a:r>
                      <a:endParaRPr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algn="l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）两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周源代码新增情况：宝能汽车21个；</a:t>
                      </a:r>
                      <a:endParaRPr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algn="l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）两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周活跃工程数：信息事业部3个，信管9个，前海联合网科5个，宝能汽车21个。</a:t>
                      </a:r>
                      <a:endParaRPr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+mn-ea"/>
                        </a:rPr>
                        <a:t> 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实施运维类工作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：无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项目型工作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无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91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30199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58495" y="957580"/>
          <a:ext cx="10875010" cy="561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4535"/>
                <a:gridCol w="2029460"/>
                <a:gridCol w="2120900"/>
                <a:gridCol w="2190115"/>
              </a:tblGrid>
              <a:tr h="54991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项目名称：集团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板块资料上传（综合类）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运维经理：叶梦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6388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2862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8605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实施运维类工作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：无；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各项目成情况：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1）在宝能云盘上监控IT项目相关资料文件上传数量情况：IT项目目录共计36个，资料文件共计1311个；</a:t>
                      </a:r>
                      <a:endParaRPr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2）本周项目材料新增情况：无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实施运维类工作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：无；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项目型工作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sym typeface="+mn-ea"/>
                        </a:rPr>
                        <a:t>无。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686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862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79038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综合类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433070" y="955040"/>
          <a:ext cx="11332210" cy="5660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6140"/>
                <a:gridCol w="3325495"/>
                <a:gridCol w="2649855"/>
                <a:gridCol w="1950720"/>
              </a:tblGrid>
              <a:tr h="53022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项目名称：xwiki（综合类）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上线时间：运维阶段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持续迭代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当前里程碑：运维阶段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持续迭代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148330"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各项目完成情况：</a:t>
                      </a:r>
                      <a:endParaRPr lang="zh-CN" altLang="en-US" sz="1200" b="1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1）持续推广、跟进用户体验；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2）将运维相关文档持续更新至wiki；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3）目前已接入180人；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使用人数102人：开发部 10人、测试组 19人、系统运维部 - 9人、位置中心 - 63人，业务运维1人。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实施运维类工作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：无。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91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>
                          <a:sym typeface="+mn-ea"/>
                        </a:rPr>
                        <a:t>暂无</a:t>
                      </a:r>
                      <a:endParaRPr lang="zh-CN" altLang="en-US" sz="12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8240" y="3857625"/>
            <a:ext cx="76200" cy="1433195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圆角矩形 1"/>
          <p:cNvSpPr/>
          <p:nvPr/>
        </p:nvSpPr>
        <p:spPr>
          <a:xfrm>
            <a:off x="5160645" y="4311333"/>
            <a:ext cx="2292350" cy="431800"/>
          </a:xfrm>
          <a:prstGeom prst="round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7964297" y="4482888"/>
            <a:ext cx="4300320" cy="2275929"/>
            <a:chOff x="5917425" y="3435846"/>
            <a:chExt cx="3226575" cy="1707654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椭圆 32"/>
          <p:cNvSpPr/>
          <p:nvPr/>
        </p:nvSpPr>
        <p:spPr>
          <a:xfrm>
            <a:off x="5376108" y="821548"/>
            <a:ext cx="1367796" cy="1367796"/>
          </a:xfrm>
          <a:prstGeom prst="ellipse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5" name="TextBox 45"/>
          <p:cNvSpPr txBox="1"/>
          <p:nvPr/>
        </p:nvSpPr>
        <p:spPr>
          <a:xfrm>
            <a:off x="5576445" y="1125152"/>
            <a:ext cx="861695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02</a:t>
            </a:r>
            <a:endParaRPr lang="en-US" altLang="zh-CN" sz="4400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4228465" y="2313305"/>
            <a:ext cx="3735705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专业系统研发中心</a:t>
            </a:r>
            <a:endParaRPr lang="zh-CN" altLang="en-US" sz="32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Connector 2"/>
          <p:cNvCxnSpPr/>
          <p:nvPr/>
        </p:nvCxnSpPr>
        <p:spPr>
          <a:xfrm>
            <a:off x="5016161" y="3020956"/>
            <a:ext cx="2159677" cy="0"/>
          </a:xfrm>
          <a:prstGeom prst="line">
            <a:avLst/>
          </a:prstGeom>
          <a:ln w="952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8" name="矩形 17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8" name="文本框 8"/>
          <p:cNvSpPr txBox="1">
            <a:spLocks noChangeArrowheads="1"/>
          </p:cNvSpPr>
          <p:nvPr/>
        </p:nvSpPr>
        <p:spPr bwMode="auto">
          <a:xfrm>
            <a:off x="5202237" y="4343400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周重点项目进展</a:t>
            </a:r>
            <a:endParaRPr lang="zh-CN" altLang="en-US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230" name="文本框 10"/>
          <p:cNvSpPr txBox="1">
            <a:spLocks noChangeArrowheads="1"/>
          </p:cNvSpPr>
          <p:nvPr/>
        </p:nvSpPr>
        <p:spPr bwMode="auto">
          <a:xfrm>
            <a:off x="5102225" y="3745865"/>
            <a:ext cx="18103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周系统运行概况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16485" y="4482783"/>
            <a:ext cx="179388" cy="1793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椭圆 26"/>
          <p:cNvSpPr/>
          <p:nvPr/>
        </p:nvSpPr>
        <p:spPr>
          <a:xfrm>
            <a:off x="4916486" y="3840163"/>
            <a:ext cx="179387" cy="179387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086350" y="5053965"/>
            <a:ext cx="248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周重点项目里程碑计划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24106" y="5148263"/>
            <a:ext cx="179387" cy="179387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26999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重要事项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273685" y="931545"/>
          <a:ext cx="1163447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2632075"/>
                <a:gridCol w="2585085"/>
                <a:gridCol w="1885950"/>
                <a:gridCol w="3432175"/>
              </a:tblGrid>
              <a:tr h="468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89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运维建设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0"/>
                </a:tc>
              </a:tr>
              <a:tr h="6324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测试情况汇总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孙文秋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</a:t>
                      </a:r>
                      <a:endParaRPr kumimoji="0" lang="en-US" altLang="zh-C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0"/>
                </a:tc>
              </a:tr>
              <a:tr h="678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测试资源招聘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孙文秋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762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前端资源招聘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孙文秋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暂停招聘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5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关于购买服务事项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王晶晶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597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内推简历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</a:rPr>
                        <a:t>倪蕙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29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三学三长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叶梦、倪蕙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+mn-ea"/>
                        </a:rPr>
                        <a:t>无</a:t>
                      </a:r>
                      <a:endParaRPr kumimoji="0" lang="zh-CN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</a:tr>
              <a:tr h="629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信息服务收费方案</a:t>
                      </a:r>
                      <a:endParaRPr lang="zh-CN" altLang="en-US" sz="1400" kern="120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武庆冲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sym typeface="+mn-ea"/>
                        </a:rPr>
                        <a:t>无</a:t>
                      </a:r>
                      <a:endParaRPr kumimoji="0" lang="zh-CN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70650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149860"/>
            <a:ext cx="67862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72085" y="903605"/>
          <a:ext cx="11815445" cy="606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8320"/>
                <a:gridCol w="2605405"/>
                <a:gridCol w="2234565"/>
                <a:gridCol w="2637155"/>
              </a:tblGrid>
              <a:tr h="4260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运维建设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运维经理：武庆冲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</a:t>
                      </a: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  <a:sym typeface="+mn-ea"/>
                        </a:rPr>
                        <a:t>：持续迭代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476625"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版本发布：总数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次，成功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次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，失败0次，发布成功率100%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；</a:t>
                      </a:r>
                      <a:endParaRPr lang="zh-CN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 故障处理：无；</a:t>
                      </a:r>
                      <a:endParaRPr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支撑平台事项（1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进行中1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项，已完成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，无新增）：</a:t>
                      </a:r>
                      <a:endParaRPr lang="zh-CN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配置事项：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梳理系统资源，补充到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CMDB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ITSM流程：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待《应用系统交维管理规范》领导审批后，配置系统交维请求流程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CI/CD：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ERP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系统、新天地系统测试环境导入中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lang="zh-CN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其他：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WAF已完成相关系统需求及范围评审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，先进行测试环境导入验证；梳理基础架构和系统运维需要整改的安全事项；</a:t>
                      </a:r>
                      <a:endParaRPr lang="zh-CN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规范文档事项（进行中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项，已完成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项，未开始6项）：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）完成：《发布管理制度》试运行；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）新增：《版本管理规范》，待内部评审；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）待评审：《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系统交维管理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制度》、《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应用日志管理规范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》、《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信息系统密码管理规范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》。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整理数据库清单及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DML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权限；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跟进寿险系统迁移、虚拟机搭建数据库进度；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申报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AWS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账号转让协议，跟进进度；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跟进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gitlab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nexus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的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nas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迁移计划；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验证各项目在测试环境的构建是否正常。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021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35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862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79095" y="903605"/>
          <a:ext cx="11470640" cy="596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80"/>
                <a:gridCol w="2783840"/>
                <a:gridCol w="1877060"/>
                <a:gridCol w="2499360"/>
              </a:tblGrid>
              <a:tr h="5073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项目名称：测试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情况汇总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项目经理：孙文秋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1689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</a:t>
                      </a: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  <a:sym typeface="+mn-ea"/>
                        </a:rPr>
                        <a:t>：持续迭代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9306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16275"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当前系统已全部转运维状态，各测试接口人负责线上生产问题跟踪解决及优化。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当前各系统运行正常。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持续跟进各项目测试质量情况、协调各项目测试资源；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各系统的资料规整和跟进交接工作的执行情况；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参与项目需求及测试用例评审、验收等工作，并提出改进建议。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16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accent1"/>
                          </a:solidFill>
                          <a:sym typeface="+mn-ea"/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243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862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项目进展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40080" y="967740"/>
          <a:ext cx="10887075" cy="5217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6210"/>
                <a:gridCol w="2853055"/>
                <a:gridCol w="2042160"/>
                <a:gridCol w="2025650"/>
              </a:tblGrid>
              <a:tr h="4356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项目名称：测试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情况汇总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项目经理：孙文秋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上周进展：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137535">
                <a:tc gridSpan="2">
                  <a:txBody>
                    <a:bodyPr/>
                    <a:lstStyle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上周及当前版本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Bug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分布情况：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243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926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068705" y="2734945"/>
          <a:ext cx="10067290" cy="18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95"/>
                <a:gridCol w="847725"/>
                <a:gridCol w="544830"/>
                <a:gridCol w="920750"/>
                <a:gridCol w="763270"/>
                <a:gridCol w="763270"/>
                <a:gridCol w="763270"/>
                <a:gridCol w="532765"/>
                <a:gridCol w="557530"/>
                <a:gridCol w="314960"/>
                <a:gridCol w="363220"/>
                <a:gridCol w="375920"/>
                <a:gridCol w="400050"/>
                <a:gridCol w="375285"/>
                <a:gridCol w="399415"/>
                <a:gridCol w="473075"/>
                <a:gridCol w="436245"/>
                <a:gridCol w="856615"/>
              </a:tblGrid>
              <a:tr h="363855">
                <a:tc gridSpan="1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测试情况总览（维护系统或项目）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业务条线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系统名称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系统编码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版本号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计划开始日期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计划结束日期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计划上线日期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本周总问题数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当前版本Bug总数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Bug等级分布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BUG解决情况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bug最长延期天数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备注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</a:tr>
              <a:tr h="7988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致命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严重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一般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轻微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建议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已解决缺陷数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未解决缺陷数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B4E2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4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sym typeface="+mn-ea"/>
                        </a:rPr>
                        <a:t>人事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劳动力管理系统</a:t>
                      </a:r>
                      <a:endParaRPr lang="zh-CN" altLang="en-US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HRMS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V1.31.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4</a:t>
                      </a:r>
                      <a:endParaRPr lang="en-US" altLang="zh-CN" sz="9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2021-09-15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2021-09-20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2021-09-20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26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22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26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微软雅黑" panose="020B0503020204020204" charset="-122"/>
                        </a:rPr>
                        <a:t>0</a:t>
                      </a: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771652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周重点项目进展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0740" y="937260"/>
          <a:ext cx="10367011" cy="536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055"/>
                <a:gridCol w="3007360"/>
                <a:gridCol w="2450466"/>
                <a:gridCol w="1929130"/>
              </a:tblGrid>
              <a:tr h="62674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测试资源招聘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项目经理：孙文秋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上线时间：持续迭代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800350"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面试情况：暂停招聘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 待入职情况：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sym typeface="+mn-ea"/>
                        </a:rPr>
                        <a:t>无。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719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暂无</a:t>
                      </a:r>
                      <a:endParaRPr lang="zh-CN" sz="12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862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0740" y="1014730"/>
          <a:ext cx="10367010" cy="5467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910"/>
                <a:gridCol w="2897505"/>
                <a:gridCol w="2450465"/>
                <a:gridCol w="1929130"/>
              </a:tblGrid>
              <a:tr h="5492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前端资源招聘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</a:t>
                      </a:r>
                      <a:r>
                        <a:rPr lang="zh-CN" altLang="en-US" sz="1800" b="1" dirty="0">
                          <a:solidFill>
                            <a:srgbClr val="FFFF00"/>
                          </a:solidFill>
                          <a:sym typeface="+mn-ea"/>
                        </a:rPr>
                        <a:t>帅伊娜</a:t>
                      </a:r>
                      <a:endParaRPr lang="zh-CN" altLang="en-US" sz="1800" b="1" dirty="0">
                        <a:solidFill>
                          <a:srgbClr val="FFFF00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上线时间：长期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4864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</a:t>
                      </a: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  <a:sym typeface="+mn-ea"/>
                        </a:rPr>
                        <a:t>：无</a:t>
                      </a:r>
                      <a:endParaRPr lang="zh-CN" altLang="en-US" sz="1600" b="1" dirty="0" smtClean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sym typeface="+mn-ea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165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886710"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合作伙伴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暂停招聘；</a:t>
                      </a:r>
                      <a:endParaRPr lang="zh-CN"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正职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暂停招聘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合作伙伴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暂停招聘；</a:t>
                      </a:r>
                      <a:endParaRPr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正职</a:t>
                      </a:r>
                      <a:r>
                        <a:rPr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：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sym typeface="+mn-ea"/>
                        </a:rPr>
                        <a:t>暂停招聘。</a:t>
                      </a:r>
                      <a:endParaRPr lang="zh-CN" sz="12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672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sz="1200" dirty="0">
                          <a:sym typeface="+mn-ea"/>
                        </a:rPr>
                        <a:t>暂无</a:t>
                      </a:r>
                      <a:endParaRPr lang="zh-CN" sz="1200" dirty="0" smtClean="0"/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656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55670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18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aphicFrame>
        <p:nvGraphicFramePr>
          <p:cNvPr id="34" name="表格 33"/>
          <p:cNvGraphicFramePr/>
          <p:nvPr/>
        </p:nvGraphicFramePr>
        <p:xfrm>
          <a:off x="193040" y="1502410"/>
          <a:ext cx="11875770" cy="498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1305560"/>
                <a:gridCol w="961390"/>
                <a:gridCol w="760095"/>
                <a:gridCol w="1198245"/>
                <a:gridCol w="1120775"/>
                <a:gridCol w="888365"/>
                <a:gridCol w="5019040"/>
              </a:tblGrid>
              <a:tr h="534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项目名称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上线时间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当前里程碑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798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PS系统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王晶晶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90%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完成PS系统批次服务器迁移切换；</a:t>
                      </a:r>
                      <a:endParaRPr sz="14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完成8个关联系统的接口地址切换，完成PS的整体迁移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sz="14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/>
                </a:tc>
              </a:tr>
              <a:tr h="612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2</a:t>
                      </a:r>
                      <a:endParaRPr lang="en-US" altLang="zh-CN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HR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劳动力项目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王晶晶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持续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试运行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截至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月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26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日，集团、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宝汽、城发、网科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等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13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个单位已上了劳动力系统全功能，另有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+mn-ea"/>
                        </a:rPr>
                        <a:t>个单位上了打卡的功能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/>
                </a:tc>
              </a:tr>
              <a:tr h="1100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绩效管理系统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袁怀周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2020/12/31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迭代优化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2021年3月1日启动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，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目前集团总部、观致、网科、宝汽、信息事业部、上海公司、七剑、钜盛华、钜盛华二部等10个板块已完成Q1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Q2、Q3绩效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考核，完成移动端功能发布，同步响应业务需求，完成绩效关系管理功能优化。</a:t>
                      </a:r>
                      <a:endParaRPr lang="zh-CN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  <a:tr h="938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+mn-ea"/>
                          <a:ea typeface="+mn-ea"/>
                        </a:rPr>
                        <a:t>4</a:t>
                      </a:r>
                      <a:endParaRPr lang="en-US" altLang="zh-CN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宝能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叶意发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600" dirty="0" smtClean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2021/9/16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运营维护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无新需求，支持日常运营维护。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537325" y="276860"/>
            <a:ext cx="5589905" cy="436880"/>
            <a:chOff x="9329" y="436"/>
            <a:chExt cx="8803" cy="688"/>
          </a:xfrm>
        </p:grpSpPr>
        <p:sp>
          <p:nvSpPr>
            <p:cNvPr id="10" name="矩形: 圆角 16"/>
            <p:cNvSpPr/>
            <p:nvPr/>
          </p:nvSpPr>
          <p:spPr>
            <a:xfrm>
              <a:off x="9329" y="436"/>
              <a:ext cx="8678" cy="6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noFill/>
            </a:ln>
            <a:effectLst>
              <a:outerShdw blurRad="177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pc="600" dirty="0">
                <a:solidFill>
                  <a:srgbClr val="03458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186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C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645" y="590"/>
              <a:ext cx="173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风险警告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7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00B05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00B05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69" y="590"/>
              <a:ext cx="9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正常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33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92" y="590"/>
              <a:ext cx="174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严重风险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90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rgbClr val="5B9BD5"/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rgbClr val="5B9BD5"/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696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已完成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628" y="517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dirty="0">
                  <a:solidFill>
                    <a:schemeClr val="bg1">
                      <a:lumMod val="85000"/>
                    </a:schemeClr>
                  </a:solidFill>
                  <a:latin typeface="Arial Black" panose="020B0A04020102020204" charset="0"/>
                  <a:ea typeface="宋体" panose="02010600030101010101" pitchFamily="2" charset="-122"/>
                  <a:sym typeface="+mn-ea"/>
                </a:rPr>
                <a:t>●</a:t>
              </a:r>
              <a:endParaRPr lang="en-US" altLang="en-US" dirty="0">
                <a:solidFill>
                  <a:schemeClr val="bg1">
                    <a:lumMod val="85000"/>
                  </a:schemeClr>
                </a:solidFill>
                <a:latin typeface="Arial Black" panose="020B0A040201020202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99" y="590"/>
              <a:ext cx="14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15344F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未启动</a:t>
              </a:r>
              <a:endParaRPr lang="zh-CN" altLang="en-US" sz="1200">
                <a:solidFill>
                  <a:srgbClr val="15344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</p:grpSp>
      <p:sp>
        <p:nvSpPr>
          <p:cNvPr id="9" name="文本框 9"/>
          <p:cNvSpPr txBox="1"/>
          <p:nvPr/>
        </p:nvSpPr>
        <p:spPr>
          <a:xfrm>
            <a:off x="353060" y="958850"/>
            <a:ext cx="3285490" cy="49784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  <a:scene3d>
              <a:camera prst="orthographicFront"/>
              <a:lightRig rig="threePt" dir="t"/>
            </a:scene3d>
          </a:bodyPr>
          <a:p>
            <a:pPr marL="0" lvl="1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在研项目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</a:rPr>
              <a:t>人事类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5449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进展</a:t>
            </a:r>
            <a:endParaRPr lang="zh-CN" altLang="en-US" sz="3200" dirty="0" smtClean="0">
              <a:solidFill>
                <a:srgbClr val="FF0000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0740" y="912495"/>
          <a:ext cx="10367010" cy="5955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3905"/>
                <a:gridCol w="2982595"/>
                <a:gridCol w="2151380"/>
                <a:gridCol w="1929130"/>
              </a:tblGrid>
              <a:tr h="51244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项目名称：关于购买服务事项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项目经理：王晶晶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1117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86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5564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+mn-ea"/>
                        </a:rPr>
                        <a:t>信管中心合作伙伴招聘数据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：截至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月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日，现在职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人（城发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人）；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+mn-ea"/>
                        </a:rPr>
                        <a:t>费用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：2020年4月至2021年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月信管（除BI、除城发）合作伙伴合同预算费用469万，从2020年4月至2021年2月已花费228.3万；BI合同预算费用64.4万，从2020年4月至2021年2月已花费60.2万；城发合同预算费用从2020年10月到2021年9月，共计50.9万，截至2021年2月已花费8.5万；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+mn-ea"/>
                        </a:rPr>
                        <a:t>研发&amp;运维团队合作伙伴事宜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：目前海万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人城发结算。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合作伙伴费用结算。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727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sz="1200" dirty="0"/>
                        <a:t>暂无</a:t>
                      </a:r>
                      <a:endParaRPr 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862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5449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768985" y="1049655"/>
          <a:ext cx="10367645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750"/>
                <a:gridCol w="2952750"/>
                <a:gridCol w="2533015"/>
                <a:gridCol w="1929130"/>
              </a:tblGrid>
              <a:tr h="48196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项目名称：内推简历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项目经理：倪蕙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2387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981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78130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截至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9月7日，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部门内推简历加上信管其他部门推过来的简历共计17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份，20个已发offer（15个已入职）、1个谈薪或者录用审批中。其余均为简历未通过、面试未通过、面试者放弃或者谈薪失败；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目前在途人员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0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人（武汉职场：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0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人，深圳职场：0人）。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sym typeface="+mn-ea"/>
                        </a:rPr>
                        <a:t>持续跟进内推简历。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981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5449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11860" y="929005"/>
          <a:ext cx="10367645" cy="552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750"/>
                <a:gridCol w="3213735"/>
                <a:gridCol w="2272030"/>
                <a:gridCol w="1929130"/>
              </a:tblGrid>
              <a:tr h="53276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项目名称：三学三长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叶梦、倪蕙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5816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235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68224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本年度三学三长目标：1份提案、1份流程绩效改善、3份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课程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、4份案例、8份制度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、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份新闻稿、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份宣传稿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；</a:t>
                      </a:r>
                      <a:endParaRPr sz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截止目前已提交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4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份案例，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份制度类文档，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份课程材料，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份新闻稿，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份宣传稿；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本周培训信息：无；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本周材料收集：无。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继续跟踪收集并整理相关材料。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1783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354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675449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跟进项目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进展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51205" y="983615"/>
          <a:ext cx="10688955" cy="5530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040"/>
                <a:gridCol w="2392045"/>
                <a:gridCol w="2540000"/>
                <a:gridCol w="2134870"/>
              </a:tblGrid>
              <a:tr h="541655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项目名称：信息服务收费方案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项目经理：武庆冲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上线时间：持续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54355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当前里程碑：无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42100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2925445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完成信息服务收费方案已定稿，文档处理卡已提交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sz="1200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 自研产品介绍：已完成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所有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自研系统简介汇总整理。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跟进文件处理卡审核意见，及时修改调整。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831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21005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68240" y="3942715"/>
            <a:ext cx="76200" cy="1384300"/>
          </a:xfrm>
          <a:prstGeom prst="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圆角矩形 1"/>
          <p:cNvSpPr/>
          <p:nvPr/>
        </p:nvSpPr>
        <p:spPr>
          <a:xfrm>
            <a:off x="5166360" y="5029200"/>
            <a:ext cx="2847975" cy="431800"/>
          </a:xfrm>
          <a:prstGeom prst="roundRect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4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7964297" y="4482253"/>
            <a:ext cx="4300320" cy="2275929"/>
            <a:chOff x="5917425" y="3435846"/>
            <a:chExt cx="3226575" cy="1707654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椭圆 32"/>
          <p:cNvSpPr/>
          <p:nvPr/>
        </p:nvSpPr>
        <p:spPr>
          <a:xfrm>
            <a:off x="5376108" y="821548"/>
            <a:ext cx="1367796" cy="1367796"/>
          </a:xfrm>
          <a:prstGeom prst="ellipse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35" name="TextBox 45"/>
          <p:cNvSpPr txBox="1"/>
          <p:nvPr/>
        </p:nvSpPr>
        <p:spPr>
          <a:xfrm>
            <a:off x="5568508" y="1125152"/>
            <a:ext cx="87757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Impact MT Std" pitchFamily="34" charset="0"/>
                <a:ea typeface="微软雅黑" panose="020B0503020204020204" charset="-122"/>
              </a:rPr>
              <a:t> 03</a:t>
            </a:r>
            <a:endParaRPr lang="en-US" altLang="zh-CN" sz="4400" dirty="0">
              <a:solidFill>
                <a:schemeClr val="bg1"/>
              </a:solidFill>
              <a:latin typeface="Impact MT Std" pitchFamily="34" charset="0"/>
              <a:ea typeface="微软雅黑" panose="020B0503020204020204" charset="-122"/>
            </a:endParaRPr>
          </a:p>
        </p:txBody>
      </p:sp>
      <p:sp>
        <p:nvSpPr>
          <p:cNvPr id="36" name="Rectangle 49"/>
          <p:cNvSpPr/>
          <p:nvPr/>
        </p:nvSpPr>
        <p:spPr>
          <a:xfrm>
            <a:off x="4228465" y="2313305"/>
            <a:ext cx="3735705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 algn="ctr"/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rPr>
              <a:t>专业系统研发中心</a:t>
            </a:r>
            <a:endParaRPr lang="zh-CN" altLang="en-US" sz="3200" b="1" dirty="0">
              <a:solidFill>
                <a:srgbClr val="2F5E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Straight Connector 2"/>
          <p:cNvCxnSpPr/>
          <p:nvPr/>
        </p:nvCxnSpPr>
        <p:spPr>
          <a:xfrm>
            <a:off x="5016161" y="3020956"/>
            <a:ext cx="2159677" cy="0"/>
          </a:xfrm>
          <a:prstGeom prst="line">
            <a:avLst/>
          </a:prstGeom>
          <a:ln w="952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8" name="矩形 17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8" name="文本框 8"/>
          <p:cNvSpPr txBox="1">
            <a:spLocks noChangeArrowheads="1"/>
          </p:cNvSpPr>
          <p:nvPr/>
        </p:nvSpPr>
        <p:spPr bwMode="auto">
          <a:xfrm>
            <a:off x="5102542" y="438848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周重点项目进展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230" name="文本框 10"/>
          <p:cNvSpPr txBox="1">
            <a:spLocks noChangeArrowheads="1"/>
          </p:cNvSpPr>
          <p:nvPr/>
        </p:nvSpPr>
        <p:spPr bwMode="auto">
          <a:xfrm>
            <a:off x="5102225" y="3745865"/>
            <a:ext cx="18103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周系统运行概况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23470" y="5249863"/>
            <a:ext cx="179388" cy="17938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椭圆 26"/>
          <p:cNvSpPr/>
          <p:nvPr/>
        </p:nvSpPr>
        <p:spPr>
          <a:xfrm>
            <a:off x="4916486" y="3840163"/>
            <a:ext cx="179387" cy="179387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4923471" y="4482783"/>
            <a:ext cx="179387" cy="179387"/>
          </a:xfrm>
          <a:prstGeom prst="ellipse">
            <a:avLst/>
          </a:pr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文本框 4"/>
          <p:cNvSpPr txBox="1"/>
          <p:nvPr/>
        </p:nvSpPr>
        <p:spPr>
          <a:xfrm>
            <a:off x="5102225" y="5060950"/>
            <a:ext cx="2804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周重点项目里程碑计划</a:t>
            </a:r>
            <a:endParaRPr lang="zh-CN" altLang="en-US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845" y="764540"/>
          <a:ext cx="12058015" cy="529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85"/>
                <a:gridCol w="2011045"/>
                <a:gridCol w="756920"/>
                <a:gridCol w="621030"/>
                <a:gridCol w="621665"/>
                <a:gridCol w="621665"/>
                <a:gridCol w="622300"/>
                <a:gridCol w="619760"/>
                <a:gridCol w="621665"/>
                <a:gridCol w="621665"/>
                <a:gridCol w="608330"/>
                <a:gridCol w="607695"/>
                <a:gridCol w="648335"/>
                <a:gridCol w="621030"/>
                <a:gridCol w="621030"/>
                <a:gridCol w="621030"/>
                <a:gridCol w="621665"/>
              </a:tblGrid>
              <a:tr h="5264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41021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P01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</a:rPr>
                        <a:t>PS系统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迭代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迭代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持续</a:t>
                      </a: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2004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accent1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863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P02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HR劳动力项目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王晶晶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2019.12.1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2019.12.31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2020.04.07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2020.04.09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2020.05.20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2020.05.30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2020.06.30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2020.09.30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2020.12.20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2021.03.30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2020.04.25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2021.04.30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67665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799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P03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HR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绩效管理系统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袁怀周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2020.4.17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2020.6.19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2020.6.22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2020.6.22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2020.7.10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2020.12.11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2020.12.31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2067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50990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P04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宝能E学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叶意发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2020.3.03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2020.3.23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2020.4.10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2020.4.13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2020.4.13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2020.8.31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2021.7.29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迭代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持续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4960">
                <a:tc vMerge="1">
                  <a:tcPr anchor="ctr"/>
                </a:tc>
                <a:tc v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400" dirty="0">
                        <a:solidFill>
                          <a:srgbClr val="FFFF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799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P05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档案管理系统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陈登文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2018.12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2018.12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2021.1.12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+mn-ea"/>
                        </a:rPr>
                        <a:t>2021.7.30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2021.9.6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28930">
                <a:tc vMerge="1">
                  <a:tcPr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799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P06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实物资产系统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sz="1200" b="1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2020.12.15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2020.12.31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2021.2.23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ea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2004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FF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845" y="794385"/>
          <a:ext cx="11751310" cy="525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1960245"/>
                <a:gridCol w="737870"/>
                <a:gridCol w="605155"/>
                <a:gridCol w="605790"/>
                <a:gridCol w="605790"/>
                <a:gridCol w="605790"/>
                <a:gridCol w="604520"/>
                <a:gridCol w="605790"/>
                <a:gridCol w="605790"/>
                <a:gridCol w="605790"/>
                <a:gridCol w="605155"/>
                <a:gridCol w="605790"/>
                <a:gridCol w="605790"/>
                <a:gridCol w="605155"/>
                <a:gridCol w="605155"/>
                <a:gridCol w="605790"/>
              </a:tblGrid>
              <a:tr h="453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47307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P07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城发营销费用系统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陆超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2020.08.03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2020.8.15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2020.08.16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2020.12.25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2021.03.25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2021.3.30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迭代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23215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7307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P08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城发成本/主数据管理系统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陆超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2020.9.10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2020.10.9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2020.10.16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2020.10.23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2020.10.30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2021.03.25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2021.3.30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2021.5.31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2021.6.1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7211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FF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7307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P10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旅游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ERP</a:t>
                      </a: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平台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武庆冲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2021.02.18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2021.02.26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2021.02.26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2021.04.06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2021.04.20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2021.04.28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2021.05.06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5.08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5.12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2021.06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.28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2021.07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.20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迭代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持续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2321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P11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城发营销销售系统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陆超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2020.10.17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2020.10.25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2020.10.30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2020.11.09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2021.03.15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2021.04.12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迭代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待定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</a:tr>
              <a:tr h="304800">
                <a:tc vMerge="1">
                  <a:tcPr anchor="ctr"/>
                </a:tc>
                <a:tc v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8641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P12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新天地综合营销小程序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武庆冲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2021.1.13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2021.1.20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2021.5.30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2021.6.18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2021.6.30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75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47307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P13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</a:rPr>
                        <a:t>费控系统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</a:rPr>
                        <a:t>孙文秋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持续迭代及生产运维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2020.1.15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2385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788" y="794403"/>
          <a:ext cx="11751310" cy="507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1960245"/>
                <a:gridCol w="737870"/>
                <a:gridCol w="605155"/>
                <a:gridCol w="605790"/>
                <a:gridCol w="605790"/>
                <a:gridCol w="605790"/>
                <a:gridCol w="604520"/>
                <a:gridCol w="605790"/>
                <a:gridCol w="605790"/>
                <a:gridCol w="605790"/>
                <a:gridCol w="605155"/>
                <a:gridCol w="605790"/>
                <a:gridCol w="605790"/>
                <a:gridCol w="605155"/>
                <a:gridCol w="605155"/>
                <a:gridCol w="605790"/>
              </a:tblGrid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P14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财务共享中心（外采）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廖勇为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2019.12.30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2020.9.15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+mn-ea"/>
                        </a:rPr>
                        <a:t>2020.10.19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2020.10.19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2020.10.26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2020.11.09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2020.11.16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2021.05.01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2021.10.01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2021.10.01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5941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27622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P15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差旅系统（外采）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胡宁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2020.07.15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2020.8.09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+mn-ea"/>
                        </a:rPr>
                        <a:t>2020.10.11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2020.11.27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2020.12.09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2020.12.10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2020.12.11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2020.12.16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2020.12.16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2021.01.31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2021.05.31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2021.6.31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2021.6.31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518160">
                <a:tc vMerge="1">
                  <a:tcPr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10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P1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6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</a:rPr>
                        <a:t>资金系统日常维护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（外采）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代诗云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2020 3.1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2020 6.1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+mn-ea"/>
                        </a:rPr>
                        <a:t>2020 9.3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2020 9.29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2020 10.23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8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计划在方案设计后签</a:t>
                      </a:r>
                      <a:endParaRPr lang="en-US" altLang="en-US" sz="8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2020 11.2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2020 12.4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2020 12.25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2021 3.1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2021.05.31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待定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0734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FF00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00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99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P1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财务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RPA(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外采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)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代诗云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2020.3.1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2020.7.28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+mn-ea"/>
                        </a:rPr>
                        <a:t>2020.9.20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2020.11.12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8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法务审批中</a:t>
                      </a:r>
                      <a:endParaRPr lang="en-US" altLang="en-US" sz="8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rgbClr val="FF0000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2020 12.1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2020 12.18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2021.2.6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2021.3.1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2021.6.1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2021.6.1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07340">
                <a:tc vMerge="1">
                  <a:tcPr/>
                </a:tc>
                <a:tc vMerge="1">
                  <a:tcPr marL="0" marR="0" marT="0" marB="0"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FFFF0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0416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P18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结算平台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</a:rPr>
                        <a:t>待定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待立项后更新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3055">
                <a:tc vMerge="1">
                  <a:tcPr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P19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城发全景运营系统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陈登文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2021.2.18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2021.12.19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2021.2.24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2021.4.22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迭代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持续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845" y="794385"/>
          <a:ext cx="11712575" cy="525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"/>
                <a:gridCol w="1953895"/>
                <a:gridCol w="735330"/>
                <a:gridCol w="603250"/>
                <a:gridCol w="603885"/>
                <a:gridCol w="603885"/>
                <a:gridCol w="603250"/>
                <a:gridCol w="602615"/>
                <a:gridCol w="603885"/>
                <a:gridCol w="603885"/>
                <a:gridCol w="603885"/>
                <a:gridCol w="603250"/>
                <a:gridCol w="603885"/>
                <a:gridCol w="603250"/>
                <a:gridCol w="603250"/>
                <a:gridCol w="603250"/>
                <a:gridCol w="603885"/>
              </a:tblGrid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2324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P19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电子签章</a:t>
                      </a:r>
                      <a:endParaRPr 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3055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0734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P20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电子印章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5941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P21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亚马逊云服务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武庆冲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08.26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10.26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长期</a:t>
                      </a:r>
                      <a:endParaRPr lang="zh-CN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101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P22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智慧法务平台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袁怀周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已上线，板块推广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及运维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ea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>
                  <a:txBody>
                    <a:bodyPr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02.25</a:t>
                      </a:r>
                      <a:endParaRPr lang="en-US" altLang="en-US" sz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07340">
                <a:tc vMerge="1">
                  <a:tcPr anchor="ctr"/>
                </a:tc>
                <a:tc v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4699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P23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SAP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陈妗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  <a:tc hMerge="1">
                  <a:tcPr marL="91416" marR="91416" marT="45708" marB="45708" anchor="ctr" anchorCtr="0"/>
                </a:tc>
              </a:tr>
              <a:tr h="3073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P24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任意门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3.16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3.23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4.10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4.13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4.24</a:t>
                      </a:r>
                      <a:endParaRPr lang="en-US" altLang="en-US" sz="1200" b="0" kern="120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6.26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7.23</a:t>
                      </a:r>
                      <a:endParaRPr lang="en-US" altLang="en-US" sz="1200" b="0" kern="1200"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8.17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8.21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P25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新一代流程管理系统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(NBPM)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杨霞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242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788" y="794403"/>
          <a:ext cx="11751310" cy="537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1960245"/>
                <a:gridCol w="737870"/>
                <a:gridCol w="605155"/>
                <a:gridCol w="605790"/>
                <a:gridCol w="605790"/>
                <a:gridCol w="605790"/>
                <a:gridCol w="604520"/>
                <a:gridCol w="605790"/>
                <a:gridCol w="605790"/>
                <a:gridCol w="605790"/>
                <a:gridCol w="605155"/>
                <a:gridCol w="605790"/>
                <a:gridCol w="605790"/>
                <a:gridCol w="605155"/>
                <a:gridCol w="605155"/>
                <a:gridCol w="605790"/>
              </a:tblGrid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46926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P26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禅道项目管理平台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孙文秋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3055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073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P27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+mn-ea"/>
                          <a:sym typeface="+mn-ea"/>
                        </a:rPr>
                        <a:t>Gitlab系统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武庆冲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5941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27622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P28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集团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IT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板块材料上传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叶梦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  <a:tc hMerge="1">
                  <a:tcPr marL="91416" marR="91416" marT="45708" marB="45708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10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P29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短信平台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袁怀周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 anchorCtr="0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07340">
                <a:tc vMerge="1">
                  <a:tcPr anchor="ctr"/>
                </a:tc>
                <a:tc v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9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P30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劳动合同电子签章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陈登文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 anchorCtr="0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0" marR="0" marT="0" marB="0" anchor="ctr"/>
                </a:tc>
                <a:tc hMerge="1">
                  <a:tcPr marL="0" marR="0" marT="0" marB="0" anchor="ctr"/>
                </a:tc>
                <a:tc hMerge="1">
                  <a:tcPr marL="0" marR="0" marT="0" marB="0" anchor="ctr"/>
                </a:tc>
                <a:tc hMerge="1">
                  <a:tcPr marL="0" marR="0" marT="0" marB="0" anchor="ctr"/>
                </a:tc>
              </a:tr>
              <a:tr h="3073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P31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问卷系统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</a:rPr>
                        <a:t>胡宁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1.3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1.10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1.15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3.15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持续迭代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P32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股权管理系统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陆超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 anchorCtr="0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0" marR="0" marT="0" marB="0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242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1029462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05790" y="943610"/>
          <a:ext cx="11000105" cy="5970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8190"/>
                <a:gridCol w="2839085"/>
                <a:gridCol w="2313940"/>
                <a:gridCol w="2548890"/>
              </a:tblGrid>
              <a:tr h="6502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项目名称：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PS系统（人事类）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项目经理：王晶晶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上线时间：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/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9270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sym typeface="+mn-ea"/>
                        </a:rPr>
                        <a:t>当前里程碑</a:t>
                      </a:r>
                      <a:r>
                        <a:rPr lang="zh-CN" altLang="en-US" sz="1600" b="1" dirty="0" smtClean="0">
                          <a:solidFill>
                            <a:schemeClr val="accent1"/>
                          </a:solidFill>
                          <a:latin typeface="+mn-ea"/>
                          <a:sym typeface="+mn-ea"/>
                        </a:rPr>
                        <a:t>：持续迭代</a:t>
                      </a:r>
                      <a:endParaRPr lang="en-US" altLang="zh-CN" sz="1600" b="1" dirty="0">
                        <a:solidFill>
                          <a:schemeClr val="accent1"/>
                        </a:solidFill>
                        <a:latin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671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062605">
                <a:tc gridSpan="2">
                  <a:txBody>
                    <a:bodyPr/>
                    <a:lstStyle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sym typeface="+mn-ea"/>
                        </a:rPr>
                        <a:t>处理PS系统的日常运维问题。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继续处理PS系统的日常运维问题。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en-US" altLang="zh-CN" sz="1200" b="0" dirty="0" smtClean="0">
                        <a:solidFill>
                          <a:srgbClr val="FF0000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44704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cs typeface="+mn-ea"/>
                          <a:sym typeface="+mn-ea"/>
                        </a:rPr>
                        <a:t>暂无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6715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78DF28-7253-406C-B679-86F6FD63E451}" type="slidenum"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788" y="794403"/>
          <a:ext cx="11751310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45"/>
                <a:gridCol w="1979295"/>
                <a:gridCol w="718820"/>
                <a:gridCol w="605155"/>
                <a:gridCol w="605790"/>
                <a:gridCol w="605790"/>
                <a:gridCol w="605790"/>
                <a:gridCol w="604520"/>
                <a:gridCol w="605790"/>
                <a:gridCol w="605790"/>
                <a:gridCol w="605790"/>
                <a:gridCol w="605155"/>
                <a:gridCol w="605790"/>
                <a:gridCol w="605790"/>
                <a:gridCol w="605155"/>
                <a:gridCol w="605155"/>
                <a:gridCol w="605790"/>
              </a:tblGrid>
              <a:tr h="438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项目编号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负责人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可行性分析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立项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招标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评标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项目准备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货物到货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需求分析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方案设计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系统实现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上线运行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系统验收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系统运维</a:t>
                      </a:r>
                      <a:endParaRPr lang="zh-CN" altLang="en-US" sz="11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16" marR="91416" marT="45708" marB="45708" anchor="ctr"/>
                </a:tc>
              </a:tr>
              <a:tr h="46926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P32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统一考勤系统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袁怀周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3055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073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P33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合作伙伴考勤系统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王晶晶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sym typeface="+mn-ea"/>
                        </a:rPr>
                        <a:t>已上线，板块推广及运维</a:t>
                      </a:r>
                      <a:endParaRPr lang="en-US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5941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27622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2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P34</a:t>
                      </a: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cs typeface="宋体" panose="02010600030101010101" pitchFamily="2" charset="-122"/>
                          <a:sym typeface="+mn-ea"/>
                        </a:rPr>
                        <a:t>新内网系统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陆超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2020.5.24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5.28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2020.11.30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2020.12.25</a:t>
                      </a:r>
                      <a:endParaRPr lang="en-US" altLang="en-US" sz="120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2020.12.31</a:t>
                      </a:r>
                      <a:endParaRPr lang="en-US" altLang="en-US" sz="120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</a:t>
                      </a:r>
                      <a:endParaRPr lang="en-US" altLang="en-US" sz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1.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</a:t>
                      </a:r>
                      <a:endParaRPr lang="en-US" sz="120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</a:t>
                      </a:r>
                      <a:endParaRPr lang="en-US" altLang="en-US" sz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1.31</a:t>
                      </a:r>
                      <a:endParaRPr lang="en-US" altLang="en-US" sz="120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4610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P35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宝能资讯管理平台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ea"/>
                          <a:cs typeface="+mn-cs"/>
                          <a:sym typeface="+mn-ea"/>
                        </a:rPr>
                        <a:t>陆超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2021.1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.18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2021.2.26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2021.3.17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2021.6.24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迭代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07340">
                <a:tc vMerge="1">
                  <a:tcPr anchor="ctr"/>
                </a:tc>
                <a:tc v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4699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P36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办公文具采购系统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叶意发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2021.5</a:t>
                      </a:r>
                      <a:r>
                        <a:rPr lang="en-US" altLang="en-US" sz="1200" b="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.11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Bef>
                          <a:spcPts val="0"/>
                        </a:spcBef>
                        <a:buNone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2021.5.21</a:t>
                      </a:r>
                      <a:endParaRPr lang="en-US" altLang="en-US" sz="1200" b="0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2021.5.26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2021.6.23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2021.7.1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2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2021.</a:t>
                      </a:r>
                      <a:r>
                        <a:rPr lang="en-US" altLang="en-US" sz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7.8</a:t>
                      </a:r>
                      <a:endParaRPr lang="en-US" altLang="en-US" sz="12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0734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rgbClr val="00B050"/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400" b="0" kern="12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Black" panose="020B0A04020102020204" charset="0"/>
                          <a:ea typeface="宋体" panose="02010600030101010101" pitchFamily="2" charset="-122"/>
                          <a:sym typeface="+mn-ea"/>
                        </a:rPr>
                        <a:t>●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NA</a:t>
                      </a: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altLang="zh-CN" sz="1200" b="1" dirty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algn="ctr" rtl="0">
                        <a:spcBef>
                          <a:spcPts val="0"/>
                        </a:spcBef>
                      </a:pPr>
                      <a:endParaRPr lang="en-US" altLang="zh-CN" sz="12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13055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en-US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rgbClr val="FFFF00"/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rgbClr val="00B050"/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124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1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 gridSpan="14">
                  <a:txBody>
                    <a:bodyPr/>
                    <a:lstStyle/>
                    <a:p>
                      <a:pPr marL="0" marR="0" lvl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zh-CN" altLang="en-US" sz="1200" b="1" kern="12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1416" marR="91416" marT="45708" marB="45708" anchor="ctr" anchorCtr="0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0" marR="0" marT="0" marB="0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  <a:tc hMerge="1">
                  <a:tcPr marL="91416" marR="91416" marT="45708" marB="45708" anchor="ctr"/>
                </a:tc>
              </a:tr>
              <a:tr h="312420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 Black" panose="020B0A040201020202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552827" y="1055433"/>
          <a:ext cx="11014075" cy="460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835"/>
                <a:gridCol w="2393315"/>
                <a:gridCol w="786765"/>
                <a:gridCol w="1323975"/>
                <a:gridCol w="1322705"/>
                <a:gridCol w="1680845"/>
                <a:gridCol w="2921635"/>
              </a:tblGrid>
              <a:tr h="731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系统名称</a:t>
                      </a:r>
                      <a:endParaRPr lang="zh-CN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累计宕机时间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（分钟）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累计故障数量</a:t>
                      </a:r>
                      <a:endParaRPr lang="zh-CN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系统可用率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（运行时间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总时长）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电子签章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  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电子印章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en-US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亚马逊云服务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智慧法务平台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SAP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系统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任意门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新一代流程管理系统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(NBPM)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99.981%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552827" y="1055433"/>
          <a:ext cx="11014075" cy="515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835"/>
                <a:gridCol w="2393315"/>
                <a:gridCol w="786765"/>
                <a:gridCol w="1323975"/>
                <a:gridCol w="1322705"/>
                <a:gridCol w="1680845"/>
                <a:gridCol w="2921635"/>
              </a:tblGrid>
              <a:tr h="731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系统名称</a:t>
                      </a:r>
                      <a:endParaRPr lang="zh-CN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累计宕机时间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（分钟）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累计故障数量</a:t>
                      </a:r>
                      <a:endParaRPr lang="zh-CN" sz="1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系统可用率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（运行时间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总时长）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补充说明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禅道项目管理平台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  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Gitlab系统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集团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IT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板块材料上传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99.999%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短信平台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劳动合同电子签章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7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问卷系统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股权管理系统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T2</a:t>
                      </a:r>
                      <a:endParaRPr lang="en-US" altLang="zh-CN" sz="14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  <a:tr h="553085"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统一考勤系统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100%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p>
                      <a:pPr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本周无异常   </a:t>
                      </a:r>
                      <a:endParaRPr lang="zh-CN" sz="14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408849" y="1125345"/>
          <a:ext cx="11347450" cy="320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1783715"/>
                <a:gridCol w="618490"/>
                <a:gridCol w="1289685"/>
                <a:gridCol w="1367790"/>
                <a:gridCol w="1007745"/>
                <a:gridCol w="2795270"/>
                <a:gridCol w="1929130"/>
              </a:tblGrid>
              <a:tr h="54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altLang="en-US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事件描述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事件</a:t>
                      </a:r>
                      <a:endParaRPr lang="en-US" altLang="zh-CN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发生时间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解决时间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中断时长</a:t>
                      </a:r>
                      <a:endParaRPr lang="en-US" altLang="zh-CN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（分钟）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6008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根本原因分析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所属项目</a:t>
                      </a:r>
                      <a:endParaRPr lang="zh-CN" altLang="en-US" sz="14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237" marR="63237" marT="34283" marB="34283" anchor="ctr"/>
                </a:tc>
              </a:tr>
              <a:tr h="4292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无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3981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16" marR="91416" marT="45708" marB="45708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F28-7253-406C-B679-86F6FD63E45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4048" y="1249008"/>
            <a:ext cx="98625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+mn-ea"/>
                <a:sym typeface="+mn-ea"/>
              </a:rPr>
              <a:t>重点关注</a:t>
            </a:r>
            <a:r>
              <a:rPr lang="zh-CN" altLang="en-US" sz="2000" b="1">
                <a:solidFill>
                  <a:schemeClr val="bg1"/>
                </a:solidFill>
                <a:latin typeface="+mn-ea"/>
                <a:sym typeface="+mn-ea"/>
              </a:rPr>
              <a:t>事项：无</a:t>
            </a:r>
            <a:endParaRPr lang="zh-CN" altLang="en-US" sz="2000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0" y="4521903"/>
            <a:ext cx="4031399" cy="2197900"/>
            <a:chOff x="5917425" y="3435846"/>
            <a:chExt cx="3226575" cy="170765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7914767" y="4482888"/>
            <a:ext cx="4300320" cy="2275929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47" b="26929"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矩形 17"/>
          <p:cNvSpPr/>
          <p:nvPr/>
        </p:nvSpPr>
        <p:spPr>
          <a:xfrm>
            <a:off x="2280645" y="2061204"/>
            <a:ext cx="9934441" cy="2421684"/>
          </a:xfrm>
          <a:prstGeom prst="rect">
            <a:avLst/>
          </a:prstGeom>
          <a:solidFill>
            <a:schemeClr val="bg1">
              <a:lumMod val="50000"/>
              <a:alpha val="1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1" name="矩形 20"/>
          <p:cNvSpPr/>
          <p:nvPr/>
        </p:nvSpPr>
        <p:spPr>
          <a:xfrm flipH="1">
            <a:off x="-4" y="2061204"/>
            <a:ext cx="12190416" cy="2591613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2" name="矩形 21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3288419" y="2985455"/>
            <a:ext cx="5470552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汇报完毕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48296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73050" y="897890"/>
          <a:ext cx="11656695" cy="6125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20"/>
                <a:gridCol w="2813050"/>
                <a:gridCol w="1908810"/>
                <a:gridCol w="2545715"/>
              </a:tblGrid>
              <a:tr h="55943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劳动力系统（人事类）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项目经理：王晶晶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sym typeface="+mn-ea"/>
                        </a:rPr>
                        <a:t>观致上线时间待定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3555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cs typeface="+mn-ea"/>
                          <a:sym typeface="+mn-ea"/>
                        </a:rPr>
                        <a:t>当前里程碑：</a:t>
                      </a: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latin typeface="+mn-ea"/>
                          <a:cs typeface="+mn-ea"/>
                          <a:sym typeface="+mn-ea"/>
                        </a:rPr>
                        <a:t>11月27日发布V1.33.2版本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22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399155">
                <a:tc gridSpan="2">
                  <a:txBody>
                    <a:bodyPr/>
                    <a:lstStyle/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试运行状态：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截至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11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月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23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日，集团、前海航空等13个单位已上了劳动力系统全功能，另有2个单位上了打卡的功能；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11月18日发布V1.33.1版本，优化年假测算问题;</a:t>
                      </a:r>
                      <a:endParaRPr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）处理劳动力系统和BPM系统的同步问题，计划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月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27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日发布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V1.33.2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版本；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+mn-ea"/>
                        </a:rPr>
                        <a:t>进行日常运维工作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。</a:t>
                      </a:r>
                      <a:endParaRPr lang="zh-CN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sym typeface="+mn-ea"/>
                        </a:rPr>
                        <a:t>现阶段问题：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）服务频繁重启、职位等数据从PS同步到劳动力后数据不全的问题等，喔趣还未解决。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Char char="n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下周计划主要是处理劳动力系统和BPM系统的同步问题。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6703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 dirty="0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根据目前解决问题的进展和质量，做板块上线前的风险评估。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227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dirty="0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 dirty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2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grpSp>
        <p:nvGrpSpPr>
          <p:cNvPr id="3" name="组合 2"/>
          <p:cNvGrpSpPr/>
          <p:nvPr/>
        </p:nvGrpSpPr>
        <p:grpSpPr>
          <a:xfrm>
            <a:off x="192881" y="892"/>
            <a:ext cx="575915" cy="836495"/>
            <a:chOff x="841003" y="360040"/>
            <a:chExt cx="504056" cy="836712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5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840740" y="203200"/>
            <a:ext cx="8615045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专业系统研发中心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周重点项目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进展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-</a:t>
            </a:r>
            <a:r>
              <a:rPr lang="zh-CN" altLang="en-US" sz="32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人事类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-1" y="6524539"/>
            <a:ext cx="12192001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1" name="矩形 10"/>
          <p:cNvSpPr/>
          <p:nvPr/>
        </p:nvSpPr>
        <p:spPr>
          <a:xfrm flipH="1">
            <a:off x="-3" y="6595585"/>
            <a:ext cx="12192001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2" name="矩形 5"/>
          <p:cNvSpPr/>
          <p:nvPr/>
        </p:nvSpPr>
        <p:spPr>
          <a:xfrm>
            <a:off x="9973972" y="6492345"/>
            <a:ext cx="1018029" cy="111785"/>
          </a:xfrm>
          <a:custGeom>
            <a:avLst/>
            <a:gdLst>
              <a:gd name="connsiteX0" fmla="*/ 0 w 926584"/>
              <a:gd name="connsiteY0" fmla="*/ 0 h 118098"/>
              <a:gd name="connsiteX1" fmla="*/ 926584 w 926584"/>
              <a:gd name="connsiteY1" fmla="*/ 0 h 118098"/>
              <a:gd name="connsiteX2" fmla="*/ 926584 w 926584"/>
              <a:gd name="connsiteY2" fmla="*/ 118098 h 118098"/>
              <a:gd name="connsiteX3" fmla="*/ 0 w 926584"/>
              <a:gd name="connsiteY3" fmla="*/ 118098 h 118098"/>
              <a:gd name="connsiteX4" fmla="*/ 0 w 926584"/>
              <a:gd name="connsiteY4" fmla="*/ 0 h 118098"/>
              <a:gd name="connsiteX0-1" fmla="*/ 55821 w 982405"/>
              <a:gd name="connsiteY0-2" fmla="*/ 0 h 144680"/>
              <a:gd name="connsiteX1-3" fmla="*/ 982405 w 982405"/>
              <a:gd name="connsiteY1-4" fmla="*/ 0 h 144680"/>
              <a:gd name="connsiteX2-5" fmla="*/ 982405 w 982405"/>
              <a:gd name="connsiteY2-6" fmla="*/ 118098 h 144680"/>
              <a:gd name="connsiteX3-7" fmla="*/ 0 w 982405"/>
              <a:gd name="connsiteY3-8" fmla="*/ 144680 h 144680"/>
              <a:gd name="connsiteX4-9" fmla="*/ 55821 w 982405"/>
              <a:gd name="connsiteY4-10" fmla="*/ 0 h 144680"/>
              <a:gd name="connsiteX0-11" fmla="*/ 55821 w 998354"/>
              <a:gd name="connsiteY0-12" fmla="*/ 0 h 147338"/>
              <a:gd name="connsiteX1-13" fmla="*/ 982405 w 998354"/>
              <a:gd name="connsiteY1-14" fmla="*/ 0 h 147338"/>
              <a:gd name="connsiteX2-15" fmla="*/ 998354 w 998354"/>
              <a:gd name="connsiteY2-16" fmla="*/ 147338 h 147338"/>
              <a:gd name="connsiteX3-17" fmla="*/ 0 w 998354"/>
              <a:gd name="connsiteY3-18" fmla="*/ 144680 h 147338"/>
              <a:gd name="connsiteX4-19" fmla="*/ 55821 w 998354"/>
              <a:gd name="connsiteY4-20" fmla="*/ 0 h 147338"/>
              <a:gd name="connsiteX0-21" fmla="*/ 84307 w 1026840"/>
              <a:gd name="connsiteY0-22" fmla="*/ 0 h 150534"/>
              <a:gd name="connsiteX1-23" fmla="*/ 1010891 w 1026840"/>
              <a:gd name="connsiteY1-24" fmla="*/ 0 h 150534"/>
              <a:gd name="connsiteX2-25" fmla="*/ 1026840 w 1026840"/>
              <a:gd name="connsiteY2-26" fmla="*/ 147338 h 150534"/>
              <a:gd name="connsiteX3-27" fmla="*/ 0 w 1026840"/>
              <a:gd name="connsiteY3-28" fmla="*/ 150534 h 150534"/>
              <a:gd name="connsiteX4-29" fmla="*/ 84307 w 1026840"/>
              <a:gd name="connsiteY4-30" fmla="*/ 0 h 150534"/>
              <a:gd name="connsiteX0-31" fmla="*/ 84307 w 1021143"/>
              <a:gd name="connsiteY0-32" fmla="*/ 0 h 153193"/>
              <a:gd name="connsiteX1-33" fmla="*/ 1010891 w 1021143"/>
              <a:gd name="connsiteY1-34" fmla="*/ 0 h 153193"/>
              <a:gd name="connsiteX2-35" fmla="*/ 1021143 w 1021143"/>
              <a:gd name="connsiteY2-36" fmla="*/ 153193 h 153193"/>
              <a:gd name="connsiteX3-37" fmla="*/ 0 w 1021143"/>
              <a:gd name="connsiteY3-38" fmla="*/ 150534 h 153193"/>
              <a:gd name="connsiteX4-39" fmla="*/ 84307 w 1021143"/>
              <a:gd name="connsiteY4-40" fmla="*/ 0 h 153193"/>
              <a:gd name="connsiteX0-41" fmla="*/ 92853 w 1021143"/>
              <a:gd name="connsiteY0-42" fmla="*/ 0 h 153193"/>
              <a:gd name="connsiteX1-43" fmla="*/ 1010891 w 1021143"/>
              <a:gd name="connsiteY1-44" fmla="*/ 0 h 153193"/>
              <a:gd name="connsiteX2-45" fmla="*/ 1021143 w 1021143"/>
              <a:gd name="connsiteY2-46" fmla="*/ 153193 h 153193"/>
              <a:gd name="connsiteX3-47" fmla="*/ 0 w 1021143"/>
              <a:gd name="connsiteY3-48" fmla="*/ 150534 h 153193"/>
              <a:gd name="connsiteX4-49" fmla="*/ 92853 w 1021143"/>
              <a:gd name="connsiteY4-50" fmla="*/ 0 h 153193"/>
              <a:gd name="connsiteX0-51" fmla="*/ 90004 w 1018294"/>
              <a:gd name="connsiteY0-52" fmla="*/ 0 h 153193"/>
              <a:gd name="connsiteX1-53" fmla="*/ 1008042 w 1018294"/>
              <a:gd name="connsiteY1-54" fmla="*/ 0 h 153193"/>
              <a:gd name="connsiteX2-55" fmla="*/ 1018294 w 1018294"/>
              <a:gd name="connsiteY2-56" fmla="*/ 153193 h 153193"/>
              <a:gd name="connsiteX3-57" fmla="*/ 0 w 1018294"/>
              <a:gd name="connsiteY3-58" fmla="*/ 142728 h 153193"/>
              <a:gd name="connsiteX4-59" fmla="*/ 90004 w 1018294"/>
              <a:gd name="connsiteY4-60" fmla="*/ 0 h 153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8294" h="153193">
                <a:moveTo>
                  <a:pt x="90004" y="0"/>
                </a:moveTo>
                <a:lnTo>
                  <a:pt x="1008042" y="0"/>
                </a:lnTo>
                <a:lnTo>
                  <a:pt x="1018294" y="153193"/>
                </a:lnTo>
                <a:lnTo>
                  <a:pt x="0" y="142728"/>
                </a:lnTo>
                <a:lnTo>
                  <a:pt x="9000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20" name="矩形 19"/>
          <p:cNvSpPr/>
          <p:nvPr/>
        </p:nvSpPr>
        <p:spPr>
          <a:xfrm>
            <a:off x="10064927" y="6492344"/>
            <a:ext cx="1070321" cy="392140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 descr="矩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29565" y="203835"/>
            <a:ext cx="310515" cy="31051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335280" y="890270"/>
          <a:ext cx="10944226" cy="59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5170"/>
                <a:gridCol w="2442210"/>
                <a:gridCol w="2037716"/>
                <a:gridCol w="1929130"/>
              </a:tblGrid>
              <a:tr h="557530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项目名称：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sym typeface="+mn-ea"/>
                        </a:rPr>
                        <a:t>绩效管理系统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（人事类）</a:t>
                      </a:r>
                      <a:endParaRPr lang="zh-CN" altLang="en-US" sz="1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项目经理：袁怀周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上线时间：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sym typeface="+mn-ea"/>
                        </a:rPr>
                        <a:t>2020/12/31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B"/>
                      </a:solidFill>
                      <a:prstDash val="sysDash"/>
                    </a:lnT>
                    <a:lnB w="12700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501650">
                <a:tc gridSpan="3"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sym typeface="+mn-ea"/>
                        </a:rPr>
                        <a:t>当前里程碑：系统功能优化阶段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>
                      <a:solidFill>
                        <a:srgbClr val="026DBA"/>
                      </a:solidFill>
                      <a:prstDash val="sysDot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项目状态：</a:t>
                      </a:r>
                      <a:r>
                        <a:rPr lang="zh-CN" altLang="en-US" b="1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</a:rPr>
                        <a:t>●</a:t>
                      </a:r>
                      <a:endParaRPr lang="zh-CN" altLang="en-US" b="1">
                        <a:solidFill>
                          <a:srgbClr val="00B050"/>
                        </a:solidFill>
                        <a:latin typeface="新宋体" panose="02010609030101010101" charset="-122"/>
                        <a:ea typeface="新宋体" panose="0201060903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</a:tr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本周进展：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(2021/11/24-2021/12/7)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 marL="91437" marR="91437" marT="45728" marB="45728" anchor="ctr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sym typeface="+mn-ea"/>
                        </a:rPr>
                        <a:t>下周计划：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(2021/12/08-2021/12/21)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274060">
                <a:tc gridSpan="2">
                  <a:txBody>
                    <a:bodyPr/>
                    <a:p>
                      <a:pPr marL="285750" indent="0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支持线上系统日常运维，本周无运维问题反馈。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285750" indent="0" algn="l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marL="91437" marR="91437" marT="45728" marB="45728" anchor="t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A"/>
                      </a:solidFill>
                      <a:prstDash val="sysDot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marL="285750" indent="0" algn="l" fontAlgn="auto">
                        <a:lnSpc>
                          <a:spcPct val="150000"/>
                        </a:lnSpc>
                        <a:buFont typeface="Wingdings" panose="05000000000000000000" charset="0"/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支持线上系统日常运维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457200" indent="-171450" algn="l" fontAlgn="auto">
                        <a:lnSpc>
                          <a:spcPct val="150000"/>
                        </a:lnSpc>
                        <a:buFont typeface="Wingdings" panose="05000000000000000000" charset="0"/>
                        <a:buChar char=""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sym typeface="+mn-ea"/>
                        </a:rPr>
                        <a:t>报表需求分析</a:t>
                      </a:r>
                      <a:endParaRPr lang="zh-CN" altLang="en-US" sz="12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t" anchorCtr="0">
                    <a:lnL w="12700" cmpd="sng">
                      <a:solidFill>
                        <a:srgbClr val="026DBA"/>
                      </a:solidFill>
                      <a:prstDash val="sysDot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4798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1"/>
                          </a:solidFill>
                        </a:rPr>
                        <a:t>待注意事项：</a:t>
                      </a:r>
                      <a:r>
                        <a:rPr lang="zh-CN" altLang="en-US" sz="1200" b="0"/>
                        <a:t>暂无</a:t>
                      </a:r>
                      <a:endParaRPr lang="zh-CN" altLang="en-US" sz="1200" b="0"/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A"/>
                      </a:solidFill>
                      <a:prstDash val="sysDot"/>
                    </a:lnB>
                  </a:tcPr>
                </a:tc>
              </a:tr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chemeClr val="accent1"/>
                          </a:solidFill>
                        </a:rPr>
                        <a:t>状态说明：</a:t>
                      </a:r>
                      <a:r>
                        <a:rPr lang="zh-CN" altLang="en-US" sz="1400" b="0">
                          <a:solidFill>
                            <a:srgbClr val="00B05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正常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C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警告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微软雅黑" panose="020B0503020204020204" charset="-122"/>
                          <a:sym typeface="+mn-ea"/>
                        </a:rPr>
                        <a:t>●</a:t>
                      </a:r>
                      <a:r>
                        <a:rPr lang="zh-CN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延迟</a:t>
                      </a:r>
                      <a:endParaRPr lang="zh-CN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 anchor="ctr" anchorCtr="0">
                    <a:lnL w="12700" cmpd="sng">
                      <a:solidFill>
                        <a:srgbClr val="026DBB"/>
                      </a:solidFill>
                      <a:prstDash val="sysDash"/>
                    </a:lnL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  <a:tc hMerge="1">
                  <a:tcPr>
                    <a:lnR w="12700" cmpd="sng">
                      <a:solidFill>
                        <a:srgbClr val="026DBB"/>
                      </a:solidFill>
                      <a:prstDash val="sysDash"/>
                    </a:lnR>
                    <a:lnT w="12700" cmpd="sng">
                      <a:solidFill>
                        <a:srgbClr val="026DBA"/>
                      </a:solidFill>
                      <a:prstDash val="sysDot"/>
                    </a:lnT>
                    <a:lnB w="12700" cmpd="sng">
                      <a:solidFill>
                        <a:srgbClr val="026DBB"/>
                      </a:solidFill>
                      <a:prstDash val="sysDash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f8926b8-9f53-4fb3-a7ac-06bf5c3e66c2}"/>
</p:tagLst>
</file>

<file path=ppt/tags/tag10.xml><?xml version="1.0" encoding="utf-8"?>
<p:tagLst xmlns:p="http://schemas.openxmlformats.org/presentationml/2006/main">
  <p:tag name="KSO_WM_UNIT_TABLE_BEAUTIFY" val="smartTable{3d08df33-07a9-4948-b35c-51d134322957}"/>
</p:tagLst>
</file>

<file path=ppt/tags/tag11.xml><?xml version="1.0" encoding="utf-8"?>
<p:tagLst xmlns:p="http://schemas.openxmlformats.org/presentationml/2006/main">
  <p:tag name="KSO_WM_UNIT_TABLE_BEAUTIFY" val="smartTable{3d08df33-07a9-4948-b35c-51d134322957}"/>
</p:tagLst>
</file>

<file path=ppt/tags/tag12.xml><?xml version="1.0" encoding="utf-8"?>
<p:tagLst xmlns:p="http://schemas.openxmlformats.org/presentationml/2006/main">
  <p:tag name="KSO_WM_UNIT_TABLE_BEAUTIFY" val="smartTable{3d08df33-07a9-4948-b35c-51d134322957}"/>
</p:tagLst>
</file>

<file path=ppt/tags/tag13.xml><?xml version="1.0" encoding="utf-8"?>
<p:tagLst xmlns:p="http://schemas.openxmlformats.org/presentationml/2006/main">
  <p:tag name="KSO_WM_UNIT_TABLE_BEAUTIFY" val="smartTable{3d08df33-07a9-4948-b35c-51d134322957}"/>
</p:tagLst>
</file>

<file path=ppt/tags/tag14.xml><?xml version="1.0" encoding="utf-8"?>
<p:tagLst xmlns:p="http://schemas.openxmlformats.org/presentationml/2006/main">
  <p:tag name="KSO_WM_UNIT_TABLE_BEAUTIFY" val="smartTable{3d08df33-07a9-4948-b35c-51d134322957}"/>
</p:tagLst>
</file>

<file path=ppt/tags/tag15.xml><?xml version="1.0" encoding="utf-8"?>
<p:tagLst xmlns:p="http://schemas.openxmlformats.org/presentationml/2006/main">
  <p:tag name="KSO_WM_UNIT_TABLE_BEAUTIFY" val="smartTable{3d08df33-07a9-4948-b35c-51d134322957}"/>
</p:tagLst>
</file>

<file path=ppt/tags/tag16.xml><?xml version="1.0" encoding="utf-8"?>
<p:tagLst xmlns:p="http://schemas.openxmlformats.org/presentationml/2006/main">
  <p:tag name="KSO_WM_UNIT_TABLE_BEAUTIFY" val="smartTable{3d08df33-07a9-4948-b35c-51d134322957}"/>
</p:tagLst>
</file>

<file path=ppt/tags/tag17.xml><?xml version="1.0" encoding="utf-8"?>
<p:tagLst xmlns:p="http://schemas.openxmlformats.org/presentationml/2006/main">
  <p:tag name="KSO_WM_UNIT_TABLE_BEAUTIFY" val="smartTable{53cfc60a-69af-4930-b93a-a625905527e9}"/>
</p:tagLst>
</file>

<file path=ppt/tags/tag18.xml><?xml version="1.0" encoding="utf-8"?>
<p:tagLst xmlns:p="http://schemas.openxmlformats.org/presentationml/2006/main">
  <p:tag name="KSO_WM_UNIT_TABLE_BEAUTIFY" val="smartTable{3d08df33-07a9-4948-b35c-51d134322957}"/>
</p:tagLst>
</file>

<file path=ppt/tags/tag19.xml><?xml version="1.0" encoding="utf-8"?>
<p:tagLst xmlns:p="http://schemas.openxmlformats.org/presentationml/2006/main">
  <p:tag name="KSO_WM_UNIT_TABLE_BEAUTIFY" val="smartTable{3d08df33-07a9-4948-b35c-51d134322957}"/>
</p:tagLst>
</file>

<file path=ppt/tags/tag2.xml><?xml version="1.0" encoding="utf-8"?>
<p:tagLst xmlns:p="http://schemas.openxmlformats.org/presentationml/2006/main">
  <p:tag name="KSO_WM_UNIT_TABLE_BEAUTIFY" val="smartTable{c5f43a57-6fcc-4aca-8704-1234cda5754f}"/>
</p:tagLst>
</file>

<file path=ppt/tags/tag20.xml><?xml version="1.0" encoding="utf-8"?>
<p:tagLst xmlns:p="http://schemas.openxmlformats.org/presentationml/2006/main">
  <p:tag name="KSO_WM_UNIT_TABLE_BEAUTIFY" val="smartTable{3d08df33-07a9-4948-b35c-51d134322957}"/>
</p:tagLst>
</file>

<file path=ppt/tags/tag21.xml><?xml version="1.0" encoding="utf-8"?>
<p:tagLst xmlns:p="http://schemas.openxmlformats.org/presentationml/2006/main">
  <p:tag name="KSO_WM_UNIT_TABLE_BEAUTIFY" val="smartTable{3d08df33-07a9-4948-b35c-51d134322957}"/>
</p:tagLst>
</file>

<file path=ppt/tags/tag22.xml><?xml version="1.0" encoding="utf-8"?>
<p:tagLst xmlns:p="http://schemas.openxmlformats.org/presentationml/2006/main">
  <p:tag name="KSO_WM_UNIT_TABLE_BEAUTIFY" val="smartTable{3d08df33-07a9-4948-b35c-51d134322957}"/>
</p:tagLst>
</file>

<file path=ppt/tags/tag23.xml><?xml version="1.0" encoding="utf-8"?>
<p:tagLst xmlns:p="http://schemas.openxmlformats.org/presentationml/2006/main">
  <p:tag name="KSO_WM_UNIT_TABLE_BEAUTIFY" val="smartTable{3d08df33-07a9-4948-b35c-51d134322957}"/>
</p:tagLst>
</file>

<file path=ppt/tags/tag24.xml><?xml version="1.0" encoding="utf-8"?>
<p:tagLst xmlns:p="http://schemas.openxmlformats.org/presentationml/2006/main">
  <p:tag name="KSO_WM_UNIT_TABLE_BEAUTIFY" val="smartTable{3d08df33-07a9-4948-b35c-51d134322957}"/>
</p:tagLst>
</file>

<file path=ppt/tags/tag25.xml><?xml version="1.0" encoding="utf-8"?>
<p:tagLst xmlns:p="http://schemas.openxmlformats.org/presentationml/2006/main">
  <p:tag name="KSO_WM_UNIT_TABLE_BEAUTIFY" val="smartTable{ea5a0548-5a6c-4953-b26e-52db09ff60e9}"/>
</p:tagLst>
</file>

<file path=ppt/tags/tag26.xml><?xml version="1.0" encoding="utf-8"?>
<p:tagLst xmlns:p="http://schemas.openxmlformats.org/presentationml/2006/main">
  <p:tag name="KSO_WM_UNIT_TABLE_BEAUTIFY" val="smartTable{3d08df33-07a9-4948-b35c-51d134322957}"/>
</p:tagLst>
</file>

<file path=ppt/tags/tag27.xml><?xml version="1.0" encoding="utf-8"?>
<p:tagLst xmlns:p="http://schemas.openxmlformats.org/presentationml/2006/main">
  <p:tag name="KSO_WM_UNIT_TABLE_BEAUTIFY" val="smartTable{3d08df33-07a9-4948-b35c-51d134322957}"/>
</p:tagLst>
</file>

<file path=ppt/tags/tag28.xml><?xml version="1.0" encoding="utf-8"?>
<p:tagLst xmlns:p="http://schemas.openxmlformats.org/presentationml/2006/main">
  <p:tag name="KSO_WM_UNIT_TABLE_BEAUTIFY" val="smartTable{3d08df33-07a9-4948-b35c-51d134322957}"/>
</p:tagLst>
</file>

<file path=ppt/tags/tag29.xml><?xml version="1.0" encoding="utf-8"?>
<p:tagLst xmlns:p="http://schemas.openxmlformats.org/presentationml/2006/main">
  <p:tag name="KSO_WM_UNIT_TABLE_BEAUTIFY" val="smartTable{3d08df33-07a9-4948-b35c-51d134322957}"/>
</p:tagLst>
</file>

<file path=ppt/tags/tag3.xml><?xml version="1.0" encoding="utf-8"?>
<p:tagLst xmlns:p="http://schemas.openxmlformats.org/presentationml/2006/main">
  <p:tag name="KSO_WM_UNIT_TABLE_BEAUTIFY" val="smartTable{3d08df33-07a9-4948-b35c-51d134322957}"/>
</p:tagLst>
</file>

<file path=ppt/tags/tag30.xml><?xml version="1.0" encoding="utf-8"?>
<p:tagLst xmlns:p="http://schemas.openxmlformats.org/presentationml/2006/main">
  <p:tag name="KSO_WM_UNIT_TABLE_BEAUTIFY" val="smartTable{3d08df33-07a9-4948-b35c-51d134322957}"/>
</p:tagLst>
</file>

<file path=ppt/tags/tag31.xml><?xml version="1.0" encoding="utf-8"?>
<p:tagLst xmlns:p="http://schemas.openxmlformats.org/presentationml/2006/main">
  <p:tag name="KSO_WM_UNIT_TABLE_BEAUTIFY" val="smartTable{3d08df33-07a9-4948-b35c-51d134322957}"/>
</p:tagLst>
</file>

<file path=ppt/tags/tag32.xml><?xml version="1.0" encoding="utf-8"?>
<p:tagLst xmlns:p="http://schemas.openxmlformats.org/presentationml/2006/main">
  <p:tag name="KSO_WM_UNIT_TABLE_BEAUTIFY" val="smartTable{3d08df33-07a9-4948-b35c-51d134322957}"/>
</p:tagLst>
</file>

<file path=ppt/tags/tag33.xml><?xml version="1.0" encoding="utf-8"?>
<p:tagLst xmlns:p="http://schemas.openxmlformats.org/presentationml/2006/main">
  <p:tag name="KSO_WM_UNIT_TABLE_BEAUTIFY" val="smartTable{3d08df33-07a9-4948-b35c-51d134322957}"/>
</p:tagLst>
</file>

<file path=ppt/tags/tag34.xml><?xml version="1.0" encoding="utf-8"?>
<p:tagLst xmlns:p="http://schemas.openxmlformats.org/presentationml/2006/main">
  <p:tag name="KSO_WM_UNIT_TABLE_BEAUTIFY" val="smartTable{3d08df33-07a9-4948-b35c-51d134322957}"/>
</p:tagLst>
</file>

<file path=ppt/tags/tag35.xml><?xml version="1.0" encoding="utf-8"?>
<p:tagLst xmlns:p="http://schemas.openxmlformats.org/presentationml/2006/main">
  <p:tag name="KSO_WM_UNIT_TABLE_BEAUTIFY" val="smartTable{3d08df33-07a9-4948-b35c-51d134322957}"/>
</p:tagLst>
</file>

<file path=ppt/tags/tag36.xml><?xml version="1.0" encoding="utf-8"?>
<p:tagLst xmlns:p="http://schemas.openxmlformats.org/presentationml/2006/main">
  <p:tag name="KSO_WM_UNIT_TABLE_BEAUTIFY" val="smartTable{3d08df33-07a9-4948-b35c-51d134322957}"/>
</p:tagLst>
</file>

<file path=ppt/tags/tag37.xml><?xml version="1.0" encoding="utf-8"?>
<p:tagLst xmlns:p="http://schemas.openxmlformats.org/presentationml/2006/main">
  <p:tag name="KSO_WM_UNIT_TABLE_BEAUTIFY" val="smartTable{3d08df33-07a9-4948-b35c-51d134322957}"/>
</p:tagLst>
</file>

<file path=ppt/tags/tag38.xml><?xml version="1.0" encoding="utf-8"?>
<p:tagLst xmlns:p="http://schemas.openxmlformats.org/presentationml/2006/main">
  <p:tag name="KSO_WM_UNIT_TABLE_BEAUTIFY" val="smartTable{3d08df33-07a9-4948-b35c-51d134322957}"/>
</p:tagLst>
</file>

<file path=ppt/tags/tag39.xml><?xml version="1.0" encoding="utf-8"?>
<p:tagLst xmlns:p="http://schemas.openxmlformats.org/presentationml/2006/main">
  <p:tag name="KSO_WM_UNIT_TABLE_BEAUTIFY" val="smartTable{3d08df33-07a9-4948-b35c-51d134322957}"/>
</p:tagLst>
</file>

<file path=ppt/tags/tag4.xml><?xml version="1.0" encoding="utf-8"?>
<p:tagLst xmlns:p="http://schemas.openxmlformats.org/presentationml/2006/main">
  <p:tag name="KSO_WM_UNIT_TABLE_BEAUTIFY" val="smartTable{3d08df33-07a9-4948-b35c-51d134322957}"/>
</p:tagLst>
</file>

<file path=ppt/tags/tag40.xml><?xml version="1.0" encoding="utf-8"?>
<p:tagLst xmlns:p="http://schemas.openxmlformats.org/presentationml/2006/main">
  <p:tag name="KSO_WM_UNIT_TABLE_BEAUTIFY" val="smartTable{3d08df33-07a9-4948-b35c-51d134322957}"/>
</p:tagLst>
</file>

<file path=ppt/tags/tag41.xml><?xml version="1.0" encoding="utf-8"?>
<p:tagLst xmlns:p="http://schemas.openxmlformats.org/presentationml/2006/main">
  <p:tag name="KSO_WM_UNIT_TABLE_BEAUTIFY" val="smartTable{3d08df33-07a9-4948-b35c-51d134322957}"/>
</p:tagLst>
</file>

<file path=ppt/tags/tag42.xml><?xml version="1.0" encoding="utf-8"?>
<p:tagLst xmlns:p="http://schemas.openxmlformats.org/presentationml/2006/main">
  <p:tag name="KSO_WM_UNIT_TABLE_BEAUTIFY" val="smartTable{3d08df33-07a9-4948-b35c-51d134322957}"/>
</p:tagLst>
</file>

<file path=ppt/tags/tag43.xml><?xml version="1.0" encoding="utf-8"?>
<p:tagLst xmlns:p="http://schemas.openxmlformats.org/presentationml/2006/main">
  <p:tag name="KSO_WM_UNIT_TABLE_BEAUTIFY" val="smartTable{3d08df33-07a9-4948-b35c-51d134322957}"/>
</p:tagLst>
</file>

<file path=ppt/tags/tag44.xml><?xml version="1.0" encoding="utf-8"?>
<p:tagLst xmlns:p="http://schemas.openxmlformats.org/presentationml/2006/main">
  <p:tag name="KSO_WM_UNIT_TABLE_BEAUTIFY" val="smartTable{3d08df33-07a9-4948-b35c-51d134322957}"/>
</p:tagLst>
</file>

<file path=ppt/tags/tag45.xml><?xml version="1.0" encoding="utf-8"?>
<p:tagLst xmlns:p="http://schemas.openxmlformats.org/presentationml/2006/main">
  <p:tag name="KSO_WM_UNIT_TABLE_BEAUTIFY" val="smartTable{3d08df33-07a9-4948-b35c-51d134322957}"/>
</p:tagLst>
</file>

<file path=ppt/tags/tag46.xml><?xml version="1.0" encoding="utf-8"?>
<p:tagLst xmlns:p="http://schemas.openxmlformats.org/presentationml/2006/main">
  <p:tag name="KSO_WM_UNIT_TABLE_BEAUTIFY" val="smartTable{3d08df33-07a9-4948-b35c-51d134322957}"/>
</p:tagLst>
</file>

<file path=ppt/tags/tag47.xml><?xml version="1.0" encoding="utf-8"?>
<p:tagLst xmlns:p="http://schemas.openxmlformats.org/presentationml/2006/main">
  <p:tag name="KSO_WM_UNIT_TABLE_BEAUTIFY" val="smartTable{3d08df33-07a9-4948-b35c-51d134322957}"/>
</p:tagLst>
</file>

<file path=ppt/tags/tag48.xml><?xml version="1.0" encoding="utf-8"?>
<p:tagLst xmlns:p="http://schemas.openxmlformats.org/presentationml/2006/main">
  <p:tag name="KSO_WM_UNIT_TABLE_BEAUTIFY" val="smartTable{3d08df33-07a9-4948-b35c-51d134322957}"/>
</p:tagLst>
</file>

<file path=ppt/tags/tag49.xml><?xml version="1.0" encoding="utf-8"?>
<p:tagLst xmlns:p="http://schemas.openxmlformats.org/presentationml/2006/main">
  <p:tag name="KSO_WM_UNIT_TABLE_BEAUTIFY" val="smartTable{3d08df33-07a9-4948-b35c-51d134322957}"/>
</p:tagLst>
</file>

<file path=ppt/tags/tag5.xml><?xml version="1.0" encoding="utf-8"?>
<p:tagLst xmlns:p="http://schemas.openxmlformats.org/presentationml/2006/main">
  <p:tag name="KSO_WM_UNIT_TABLE_BEAUTIFY" val="smartTable{3d08df33-07a9-4948-b35c-51d134322957}"/>
</p:tagLst>
</file>

<file path=ppt/tags/tag50.xml><?xml version="1.0" encoding="utf-8"?>
<p:tagLst xmlns:p="http://schemas.openxmlformats.org/presentationml/2006/main">
  <p:tag name="KSO_WM_UNIT_TABLE_BEAUTIFY" val="smartTable{3d08df33-07a9-4948-b35c-51d134322957}"/>
</p:tagLst>
</file>

<file path=ppt/tags/tag51.xml><?xml version="1.0" encoding="utf-8"?>
<p:tagLst xmlns:p="http://schemas.openxmlformats.org/presentationml/2006/main">
  <p:tag name="KSO_WM_UNIT_TABLE_BEAUTIFY" val="smartTable{3d08df33-07a9-4948-b35c-51d134322957}"/>
</p:tagLst>
</file>

<file path=ppt/tags/tag52.xml><?xml version="1.0" encoding="utf-8"?>
<p:tagLst xmlns:p="http://schemas.openxmlformats.org/presentationml/2006/main">
  <p:tag name="KSO_WM_UNIT_TABLE_BEAUTIFY" val="smartTable{a5cfd1a5-295b-427d-8179-154b5e20f397}"/>
</p:tagLst>
</file>

<file path=ppt/tags/tag53.xml><?xml version="1.0" encoding="utf-8"?>
<p:tagLst xmlns:p="http://schemas.openxmlformats.org/presentationml/2006/main">
  <p:tag name="KSO_WM_UNIT_TABLE_BEAUTIFY" val="smartTable{a5cfd1a5-295b-427d-8179-154b5e20f397}"/>
</p:tagLst>
</file>

<file path=ppt/tags/tag54.xml><?xml version="1.0" encoding="utf-8"?>
<p:tagLst xmlns:p="http://schemas.openxmlformats.org/presentationml/2006/main">
  <p:tag name="KSO_WM_UNIT_TABLE_BEAUTIFY" val="smartTable{a5cfd1a5-295b-427d-8179-154b5e20f397}"/>
</p:tagLst>
</file>

<file path=ppt/tags/tag55.xml><?xml version="1.0" encoding="utf-8"?>
<p:tagLst xmlns:p="http://schemas.openxmlformats.org/presentationml/2006/main">
  <p:tag name="KSO_WM_UNIT_TABLE_BEAUTIFY" val="smartTable{a5cfd1a5-295b-427d-8179-154b5e20f397}"/>
</p:tagLst>
</file>

<file path=ppt/tags/tag56.xml><?xml version="1.0" encoding="utf-8"?>
<p:tagLst xmlns:p="http://schemas.openxmlformats.org/presentationml/2006/main">
  <p:tag name="KSO_WM_UNIT_TABLE_BEAUTIFY" val="smartTable{a5cfd1a5-295b-427d-8179-154b5e20f397}"/>
</p:tagLst>
</file>

<file path=ppt/tags/tag57.xml><?xml version="1.0" encoding="utf-8"?>
<p:tagLst xmlns:p="http://schemas.openxmlformats.org/presentationml/2006/main">
  <p:tag name="KSO_WM_UNIT_TABLE_BEAUTIFY" val="smartTable{a5cfd1a5-295b-427d-8179-154b5e20f397}"/>
</p:tagLst>
</file>

<file path=ppt/tags/tag6.xml><?xml version="1.0" encoding="utf-8"?>
<p:tagLst xmlns:p="http://schemas.openxmlformats.org/presentationml/2006/main">
  <p:tag name="KSO_WM_UNIT_TABLE_BEAUTIFY" val="smartTable{3d08df33-07a9-4948-b35c-51d134322957}"/>
</p:tagLst>
</file>

<file path=ppt/tags/tag7.xml><?xml version="1.0" encoding="utf-8"?>
<p:tagLst xmlns:p="http://schemas.openxmlformats.org/presentationml/2006/main">
  <p:tag name="KSO_WM_UNIT_TABLE_BEAUTIFY" val="smartTable{3d08df33-07a9-4948-b35c-51d134322957}"/>
</p:tagLst>
</file>

<file path=ppt/tags/tag8.xml><?xml version="1.0" encoding="utf-8"?>
<p:tagLst xmlns:p="http://schemas.openxmlformats.org/presentationml/2006/main">
  <p:tag name="KSO_WM_UNIT_TABLE_BEAUTIFY" val="smartTable{3d08df33-07a9-4948-b35c-51d134322957}"/>
</p:tagLst>
</file>

<file path=ppt/tags/tag9.xml><?xml version="1.0" encoding="utf-8"?>
<p:tagLst xmlns:p="http://schemas.openxmlformats.org/presentationml/2006/main">
  <p:tag name="KSO_WM_UNIT_TABLE_BEAUTIFY" val="smartTable{3d08df33-07a9-4948-b35c-51d1343229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37096</Words>
  <Application>WPS 演示</Application>
  <PresentationFormat>Widescreen</PresentationFormat>
  <Paragraphs>7164</Paragraphs>
  <Slides>76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5" baseType="lpstr">
      <vt:lpstr>Arial</vt:lpstr>
      <vt:lpstr>宋体</vt:lpstr>
      <vt:lpstr>Wingdings</vt:lpstr>
      <vt:lpstr>Arial Black</vt:lpstr>
      <vt:lpstr>思源黑体 CN Bold</vt:lpstr>
      <vt:lpstr>黑体</vt:lpstr>
      <vt:lpstr>Franklin Gothic Medium</vt:lpstr>
      <vt:lpstr>微软雅黑</vt:lpstr>
      <vt:lpstr>思源黑体 CN Heavy</vt:lpstr>
      <vt:lpstr>Impact MT Std</vt:lpstr>
      <vt:lpstr>Calibri</vt:lpstr>
      <vt:lpstr>思源黑体 CN Regular</vt:lpstr>
      <vt:lpstr>新宋体</vt:lpstr>
      <vt:lpstr>Wingdings</vt:lpstr>
      <vt:lpstr>Arial Unicode MS</vt:lpstr>
      <vt:lpstr>Calibri Light</vt:lpstr>
      <vt:lpstr>Calibri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小小鸟</cp:lastModifiedBy>
  <cp:revision>6655</cp:revision>
  <dcterms:created xsi:type="dcterms:W3CDTF">2019-09-23T08:39:00Z</dcterms:created>
  <dcterms:modified xsi:type="dcterms:W3CDTF">2021-12-08T02:50:06Z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094A0F7CFC2642F388659C8E0CA00441</vt:lpwstr>
  </property>
</Properties>
</file>