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4"/>
  </p:notesMasterIdLst>
  <p:sldIdLst>
    <p:sldId id="321" r:id="rId2"/>
    <p:sldId id="258" r:id="rId3"/>
    <p:sldId id="257" r:id="rId4"/>
    <p:sldId id="314" r:id="rId5"/>
    <p:sldId id="315" r:id="rId6"/>
    <p:sldId id="348" r:id="rId7"/>
    <p:sldId id="317" r:id="rId8"/>
    <p:sldId id="336" r:id="rId9"/>
    <p:sldId id="324" r:id="rId10"/>
    <p:sldId id="337" r:id="rId11"/>
    <p:sldId id="339" r:id="rId12"/>
    <p:sldId id="340" r:id="rId13"/>
    <p:sldId id="323" r:id="rId14"/>
    <p:sldId id="322" r:id="rId15"/>
    <p:sldId id="344" r:id="rId16"/>
    <p:sldId id="346" r:id="rId17"/>
    <p:sldId id="343" r:id="rId18"/>
    <p:sldId id="338" r:id="rId19"/>
    <p:sldId id="347" r:id="rId20"/>
    <p:sldId id="329" r:id="rId21"/>
    <p:sldId id="345"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D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p:restoredTop sz="76344"/>
  </p:normalViewPr>
  <p:slideViewPr>
    <p:cSldViewPr snapToGrid="0">
      <p:cViewPr varScale="1">
        <p:scale>
          <a:sx n="84" d="100"/>
          <a:sy n="84" d="100"/>
        </p:scale>
        <p:origin x="153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8480A-7FD5-E641-81F4-1D2976F2BB8D}" type="datetimeFigureOut">
              <a:rPr lang="en-US" smtClean="0"/>
              <a:t>10/8/24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C15D2-4DBE-E345-980B-605A276D336E}" type="slidenum">
              <a:rPr lang="en-US" smtClean="0"/>
              <a:t>‹#›</a:t>
            </a:fld>
            <a:endParaRPr lang="en-US"/>
          </a:p>
        </p:txBody>
      </p:sp>
    </p:spTree>
    <p:extLst>
      <p:ext uri="{BB962C8B-B14F-4D97-AF65-F5344CB8AC3E}">
        <p14:creationId xmlns:p14="http://schemas.microsoft.com/office/powerpoint/2010/main" val="270579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1</a:t>
            </a:fld>
            <a:endParaRPr lang="en-US"/>
          </a:p>
        </p:txBody>
      </p:sp>
    </p:spTree>
    <p:extLst>
      <p:ext uri="{BB962C8B-B14F-4D97-AF65-F5344CB8AC3E}">
        <p14:creationId xmlns:p14="http://schemas.microsoft.com/office/powerpoint/2010/main" val="4234464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6B4E1-E63D-1487-B753-B03E2946B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9DD100-9948-906B-69CF-B42ADB79B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E1689-8C82-8264-E33C-84F5354B686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p:txBody>
      </p:sp>
      <p:sp>
        <p:nvSpPr>
          <p:cNvPr id="4" name="Slide Number Placeholder 3">
            <a:extLst>
              <a:ext uri="{FF2B5EF4-FFF2-40B4-BE49-F238E27FC236}">
                <a16:creationId xmlns:a16="http://schemas.microsoft.com/office/drawing/2014/main" id="{D964CD62-5AC1-374C-7CC7-25EEC4668AB1}"/>
              </a:ext>
            </a:extLst>
          </p:cNvPr>
          <p:cNvSpPr>
            <a:spLocks noGrp="1"/>
          </p:cNvSpPr>
          <p:nvPr>
            <p:ph type="sldNum" sz="quarter" idx="5"/>
          </p:nvPr>
        </p:nvSpPr>
        <p:spPr/>
        <p:txBody>
          <a:bodyPr/>
          <a:lstStyle/>
          <a:p>
            <a:fld id="{39BC15D2-4DBE-E345-980B-605A276D336E}" type="slidenum">
              <a:rPr lang="en-US" smtClean="0"/>
              <a:t>10</a:t>
            </a:fld>
            <a:endParaRPr lang="en-US"/>
          </a:p>
        </p:txBody>
      </p:sp>
    </p:spTree>
    <p:extLst>
      <p:ext uri="{BB962C8B-B14F-4D97-AF65-F5344CB8AC3E}">
        <p14:creationId xmlns:p14="http://schemas.microsoft.com/office/powerpoint/2010/main" val="285763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9A2D2-A540-AAEA-ACD4-449CB01CC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FD02F9-CE5A-AD8B-A4CF-97616C0BB3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722886-C3B4-66E6-F206-B3643FB3727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strike="noStrike" dirty="0">
                <a:solidFill>
                  <a:srgbClr val="525252"/>
                </a:solidFill>
                <a:effectLst/>
                <a:latin typeface="Helvetica" pitchFamily="2" charset="0"/>
              </a:rPr>
              <a:t>Indonesian Meteorology, Climatology and Geophysics Agency (BMKG) online database providing data and information about earthquakes</a:t>
            </a:r>
            <a:endParaRPr lang="en-US" b="0" i="0" dirty="0">
              <a:solidFill>
                <a:srgbClr val="666666"/>
              </a:solidFill>
              <a:effectLst/>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666666"/>
              </a:solidFill>
              <a:effectLst/>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666666"/>
                </a:solidFill>
                <a:effectLst/>
                <a:latin typeface="Montserrat" pitchFamily="2" charset="77"/>
              </a:rPr>
              <a:t>laporan_data_gempa_rawdata.xlsx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rgbClr val="1F51FF"/>
                </a:solidFill>
                <a:effectLst/>
                <a:latin typeface="Helvetica" pitchFamily="2" charset="0"/>
              </a:rPr>
              <a:t>Variables</a:t>
            </a:r>
            <a:r>
              <a:rPr lang="zh-CN" altLang="en-US" dirty="0">
                <a:solidFill>
                  <a:srgbClr val="1F51FF"/>
                </a:solidFill>
                <a:effectLst/>
                <a:latin typeface="Helvetica" pitchFamily="2" charset="0"/>
              </a:rPr>
              <a:t>： </a:t>
            </a:r>
            <a:r>
              <a:rPr lang="en-US" dirty="0">
                <a:solidFill>
                  <a:srgbClr val="1F51FF"/>
                </a:solidFill>
                <a:effectLst/>
                <a:latin typeface="Helvetica" pitchFamily="2" charset="0"/>
              </a:rPr>
              <a:t>latitude</a:t>
            </a:r>
            <a:r>
              <a:rPr lang="zh-CN" altLang="en-US" dirty="0">
                <a:solidFill>
                  <a:srgbClr val="1F51FF"/>
                </a:solidFill>
                <a:effectLst/>
                <a:latin typeface="Helvetica" pitchFamily="2" charset="0"/>
              </a:rPr>
              <a:t> </a:t>
            </a:r>
            <a:r>
              <a:rPr lang="en-US" altLang="zh-CN" dirty="0">
                <a:solidFill>
                  <a:srgbClr val="1F51FF"/>
                </a:solidFill>
                <a:effectLst/>
                <a:latin typeface="Helvetica" pitchFamily="2" charset="0"/>
              </a:rPr>
              <a:t>and</a:t>
            </a:r>
            <a:r>
              <a:rPr lang="zh-CN" altLang="en-US" dirty="0">
                <a:solidFill>
                  <a:srgbClr val="1F51FF"/>
                </a:solidFill>
                <a:effectLst/>
                <a:latin typeface="Helvetica" pitchFamily="2" charset="0"/>
              </a:rPr>
              <a:t> </a:t>
            </a:r>
            <a:r>
              <a:rPr lang="en-US" dirty="0">
                <a:solidFill>
                  <a:srgbClr val="1F51FF"/>
                </a:solidFill>
                <a:effectLst/>
                <a:latin typeface="Helvetica" pitchFamily="2" charset="0"/>
              </a:rPr>
              <a:t>longitude</a:t>
            </a:r>
            <a:endParaRPr lang="en-US" altLang="zh-CN" dirty="0">
              <a:solidFill>
                <a:srgbClr val="1F51FF"/>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strike="noStrike" dirty="0">
                <a:solidFill>
                  <a:srgbClr val="202124"/>
                </a:solidFill>
                <a:effectLst/>
                <a:latin typeface="Helvetica" pitchFamily="2" charset="0"/>
              </a:rPr>
              <a:t>Depth and magnitude variables are used to see the characteristics of each set of earthquakes</a:t>
            </a:r>
            <a:endParaRPr lang="en-US" b="0" i="0" dirty="0">
              <a:solidFill>
                <a:srgbClr val="1F51FF"/>
              </a:solidFill>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F51FF"/>
              </a:solidFill>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F51FF"/>
              </a:solidFill>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F51FF"/>
              </a:solidFill>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F51FF"/>
              </a:solidFill>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1F51FF"/>
              </a:solidFill>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p:txBody>
      </p:sp>
      <p:sp>
        <p:nvSpPr>
          <p:cNvPr id="4" name="Slide Number Placeholder 3">
            <a:extLst>
              <a:ext uri="{FF2B5EF4-FFF2-40B4-BE49-F238E27FC236}">
                <a16:creationId xmlns:a16="http://schemas.microsoft.com/office/drawing/2014/main" id="{D24AAE69-5B8A-166F-CF7B-3224A7C760CF}"/>
              </a:ext>
            </a:extLst>
          </p:cNvPr>
          <p:cNvSpPr>
            <a:spLocks noGrp="1"/>
          </p:cNvSpPr>
          <p:nvPr>
            <p:ph type="sldNum" sz="quarter" idx="5"/>
          </p:nvPr>
        </p:nvSpPr>
        <p:spPr/>
        <p:txBody>
          <a:bodyPr/>
          <a:lstStyle/>
          <a:p>
            <a:fld id="{39BC15D2-4DBE-E345-980B-605A276D336E}" type="slidenum">
              <a:rPr lang="en-US" smtClean="0"/>
              <a:t>11</a:t>
            </a:fld>
            <a:endParaRPr lang="en-US"/>
          </a:p>
        </p:txBody>
      </p:sp>
    </p:spTree>
    <p:extLst>
      <p:ext uri="{BB962C8B-B14F-4D97-AF65-F5344CB8AC3E}">
        <p14:creationId xmlns:p14="http://schemas.microsoft.com/office/powerpoint/2010/main" val="144786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04A51-76E3-CDA5-5724-D82C565A5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7D59E-23B0-CF67-279E-5CB0008A1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B0050-70FD-D2E2-7FD8-6560D7BDA8A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p:txBody>
      </p:sp>
      <p:sp>
        <p:nvSpPr>
          <p:cNvPr id="4" name="Slide Number Placeholder 3">
            <a:extLst>
              <a:ext uri="{FF2B5EF4-FFF2-40B4-BE49-F238E27FC236}">
                <a16:creationId xmlns:a16="http://schemas.microsoft.com/office/drawing/2014/main" id="{0E765B1B-3FA4-35D3-3AAD-B2D9EE02E362}"/>
              </a:ext>
            </a:extLst>
          </p:cNvPr>
          <p:cNvSpPr>
            <a:spLocks noGrp="1"/>
          </p:cNvSpPr>
          <p:nvPr>
            <p:ph type="sldNum" sz="quarter" idx="5"/>
          </p:nvPr>
        </p:nvSpPr>
        <p:spPr/>
        <p:txBody>
          <a:bodyPr/>
          <a:lstStyle/>
          <a:p>
            <a:fld id="{39BC15D2-4DBE-E345-980B-605A276D336E}" type="slidenum">
              <a:rPr lang="en-US" smtClean="0"/>
              <a:t>12</a:t>
            </a:fld>
            <a:endParaRPr lang="en-US"/>
          </a:p>
        </p:txBody>
      </p:sp>
    </p:spTree>
    <p:extLst>
      <p:ext uri="{BB962C8B-B14F-4D97-AF65-F5344CB8AC3E}">
        <p14:creationId xmlns:p14="http://schemas.microsoft.com/office/powerpoint/2010/main" val="207656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13</a:t>
            </a:fld>
            <a:endParaRPr lang="en-US"/>
          </a:p>
        </p:txBody>
      </p:sp>
    </p:spTree>
    <p:extLst>
      <p:ext uri="{BB962C8B-B14F-4D97-AF65-F5344CB8AC3E}">
        <p14:creationId xmlns:p14="http://schemas.microsoft.com/office/powerpoint/2010/main" val="213650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618D-C895-F7F0-E928-F66F8E07AF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B771F8-998E-F51B-761A-4AC0AB0A0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7CCC45-A3C6-B896-6A4F-35513AE99DA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1" dirty="0">
              <a:effectLst/>
              <a:latin typeface="TimesNewRomanP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Dosis" pitchFamily="2" charset="77"/>
              </a:rPr>
              <a:t>Eps-neighborhood of a point</a:t>
            </a:r>
            <a:r>
              <a:rPr lang="zh-CN" altLang="en-US" sz="1200" b="1" dirty="0">
                <a:latin typeface="Dosis" pitchFamily="2" charset="77"/>
              </a:rPr>
              <a:t> </a:t>
            </a:r>
            <a:r>
              <a:rPr lang="en-US" altLang="zh-CN" sz="1200" b="1" dirty="0">
                <a:latin typeface="Dosis" pitchFamily="2" charset="77"/>
              </a:rPr>
              <a:t>defines the neighborhood around a data point.</a:t>
            </a:r>
            <a:endParaRPr lang="en-US" b="1"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u="none" strike="noStrike" dirty="0">
                <a:solidFill>
                  <a:srgbClr val="525252"/>
                </a:solidFill>
                <a:effectLst/>
                <a:latin typeface="Helvetica" pitchFamily="2" charset="0"/>
              </a:rPr>
              <a:t>NEps(P): </a:t>
            </a:r>
            <a:r>
              <a:rPr lang="en-US" b="0" i="0" u="none" strike="noStrike" dirty="0">
                <a:solidFill>
                  <a:srgbClr val="525252"/>
                </a:solidFill>
                <a:effectLst/>
                <a:latin typeface="Helvetica" pitchFamily="2" charset="0"/>
              </a:rPr>
              <a:t>represents the Eps neighborhood of point P, which includes all points whose distance to point P does not exceed Eps.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Dosis" pitchFamily="2" charset="77"/>
              </a:rPr>
              <a:t>q ∈ D </a:t>
            </a:r>
            <a:r>
              <a:rPr lang="en-US" altLang="zh-CN" sz="1200" dirty="0">
                <a:latin typeface="Dosis" pitchFamily="2" charset="77"/>
              </a:rPr>
              <a:t>:</a:t>
            </a:r>
            <a:r>
              <a:rPr lang="zh-CN" altLang="en-US" sz="1200" dirty="0">
                <a:latin typeface="Dosis" pitchFamily="2" charset="77"/>
              </a:rPr>
              <a:t> </a:t>
            </a:r>
            <a:r>
              <a:rPr lang="en-US" b="0" i="0" u="none" strike="noStrike" dirty="0">
                <a:solidFill>
                  <a:srgbClr val="525252"/>
                </a:solidFill>
                <a:effectLst/>
                <a:latin typeface="Helvetica" pitchFamily="2" charset="0"/>
              </a:rPr>
              <a:t>represents the point q in the dataset 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dist(p, q)</a:t>
            </a:r>
            <a:r>
              <a:rPr lang="en-US" dirty="0"/>
              <a:t>: </a:t>
            </a:r>
            <a:r>
              <a:rPr lang="en-US" altLang="zh-CN" dirty="0"/>
              <a:t>represents</a:t>
            </a:r>
            <a:r>
              <a:rPr lang="zh-CN" altLang="en-US" dirty="0"/>
              <a:t> </a:t>
            </a:r>
            <a:r>
              <a:rPr lang="en-US" altLang="zh-CN" dirty="0"/>
              <a:t>the</a:t>
            </a:r>
            <a:r>
              <a:rPr lang="zh-CN" altLang="en-US" dirty="0"/>
              <a:t> </a:t>
            </a:r>
            <a:r>
              <a:rPr lang="en-US" altLang="zh-CN" dirty="0"/>
              <a:t>distance</a:t>
            </a:r>
            <a:r>
              <a:rPr lang="zh-CN" altLang="en-US" dirty="0"/>
              <a:t> </a:t>
            </a:r>
            <a:r>
              <a:rPr lang="en-US" altLang="zh-CN" dirty="0"/>
              <a:t>between</a:t>
            </a:r>
            <a:r>
              <a:rPr lang="zh-CN" altLang="en-US" dirty="0"/>
              <a:t> </a:t>
            </a:r>
            <a:r>
              <a:rPr lang="en-US" b="1" dirty="0"/>
              <a:t>P</a:t>
            </a:r>
            <a:r>
              <a:rPr lang="en-US" dirty="0"/>
              <a:t> </a:t>
            </a:r>
            <a:r>
              <a:rPr lang="en-US" altLang="zh-CN" dirty="0"/>
              <a:t>and</a:t>
            </a:r>
            <a:r>
              <a:rPr lang="zh-CN" altLang="en-US" dirty="0"/>
              <a:t> </a:t>
            </a:r>
            <a:r>
              <a:rPr lang="en-US" altLang="zh-CN" dirty="0"/>
              <a:t>P1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1" i="0" dirty="0">
                <a:effectLst/>
                <a:latin typeface="Rustica"/>
              </a:rPr>
              <a:t>Eps:</a:t>
            </a:r>
            <a:r>
              <a:rPr lang="zh-CN" altLang="en-US" b="1" i="0" dirty="0">
                <a:effectLst/>
                <a:latin typeface="Rustica"/>
              </a:rPr>
              <a:t> </a:t>
            </a:r>
            <a:r>
              <a:rPr lang="en-US" b="0" i="0" u="none" strike="noStrike" dirty="0">
                <a:solidFill>
                  <a:srgbClr val="525252"/>
                </a:solidFill>
                <a:effectLst/>
                <a:latin typeface="Helvetica" pitchFamily="2" charset="0"/>
              </a:rPr>
              <a:t>The preset distance parameter represents the maximum neighborhood range between calculation points.</a:t>
            </a:r>
            <a:endParaRPr lang="en-US" b="0" i="0" dirty="0">
              <a:effectLst/>
              <a:latin typeface="Rustica"/>
            </a:endParaRPr>
          </a:p>
        </p:txBody>
      </p:sp>
      <p:sp>
        <p:nvSpPr>
          <p:cNvPr id="4" name="Slide Number Placeholder 3">
            <a:extLst>
              <a:ext uri="{FF2B5EF4-FFF2-40B4-BE49-F238E27FC236}">
                <a16:creationId xmlns:a16="http://schemas.microsoft.com/office/drawing/2014/main" id="{F1B4947B-C7DC-6E9A-AD20-CEC443A16C77}"/>
              </a:ext>
            </a:extLst>
          </p:cNvPr>
          <p:cNvSpPr>
            <a:spLocks noGrp="1"/>
          </p:cNvSpPr>
          <p:nvPr>
            <p:ph type="sldNum" sz="quarter" idx="5"/>
          </p:nvPr>
        </p:nvSpPr>
        <p:spPr/>
        <p:txBody>
          <a:bodyPr/>
          <a:lstStyle/>
          <a:p>
            <a:fld id="{39BC15D2-4DBE-E345-980B-605A276D336E}" type="slidenum">
              <a:rPr lang="en-US" smtClean="0"/>
              <a:t>15</a:t>
            </a:fld>
            <a:endParaRPr lang="en-US"/>
          </a:p>
        </p:txBody>
      </p:sp>
    </p:spTree>
    <p:extLst>
      <p:ext uri="{BB962C8B-B14F-4D97-AF65-F5344CB8AC3E}">
        <p14:creationId xmlns:p14="http://schemas.microsoft.com/office/powerpoint/2010/main" val="2766582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51458-0FDA-CCB9-897A-E1F909F4E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8D6341-6C03-748F-300F-D5B596627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C99E7-CC03-2557-0B14-B607A53B558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effectLst/>
                <a:latin typeface="TimesNewRomanPSMT"/>
              </a:rPr>
              <a:t>Points </a:t>
            </a:r>
            <a:r>
              <a:rPr lang="en-US" sz="1800" dirty="0">
                <a:effectLst/>
                <a:latin typeface="CambriaMath"/>
              </a:rPr>
              <a:t>𝑚, 𝑝, 𝑜, 𝑟 </a:t>
            </a:r>
            <a:r>
              <a:rPr lang="en-US" sz="1800" dirty="0">
                <a:effectLst/>
                <a:latin typeface="TimesNewRomanPSMT"/>
              </a:rPr>
              <a:t>are core objects because each one is in a </a:t>
            </a:r>
            <a:r>
              <a:rPr lang="en-US" sz="1800" dirty="0">
                <a:effectLst/>
                <a:latin typeface="CambriaMath"/>
              </a:rPr>
              <a:t>Eps-neighborhood</a:t>
            </a:r>
            <a:r>
              <a:rPr lang="zh-CN" altLang="en-US" sz="1800" dirty="0">
                <a:effectLst/>
                <a:latin typeface="CambriaMath"/>
              </a:rPr>
              <a:t> </a:t>
            </a:r>
            <a:r>
              <a:rPr lang="en-US" sz="1800" dirty="0">
                <a:effectLst/>
                <a:latin typeface="TimesNewRomanPSMT"/>
              </a:rPr>
              <a:t>that contains at least three points. Object </a:t>
            </a:r>
            <a:r>
              <a:rPr lang="en-US" sz="1800" dirty="0">
                <a:effectLst/>
                <a:latin typeface="CambriaMath"/>
              </a:rPr>
              <a:t>𝑞 </a:t>
            </a:r>
            <a:r>
              <a:rPr lang="en-US" sz="1800" dirty="0">
                <a:effectLst/>
                <a:latin typeface="TimesNewRomanPSMT"/>
              </a:rPr>
              <a:t>directly density-reachable from m. Object m is directly density-reachable from </a:t>
            </a:r>
            <a:r>
              <a:rPr lang="en-US" sz="1800" dirty="0">
                <a:effectLst/>
                <a:latin typeface="CambriaMath"/>
              </a:rPr>
              <a:t>𝑝 </a:t>
            </a:r>
            <a:r>
              <a:rPr lang="en-US" sz="1800" dirty="0">
                <a:effectLst/>
                <a:latin typeface="TimesNewRomanPSMT"/>
              </a:rPr>
              <a:t>and vice versa. Object </a:t>
            </a:r>
            <a:r>
              <a:rPr lang="en-US" sz="1800" dirty="0">
                <a:effectLst/>
                <a:latin typeface="CambriaMath"/>
              </a:rPr>
              <a:t>𝑞 </a:t>
            </a:r>
            <a:r>
              <a:rPr lang="en-US" sz="1800" dirty="0">
                <a:effectLst/>
                <a:latin typeface="TimesNewRomanPSMT"/>
              </a:rPr>
              <a:t>is (indirectly) density-reachable of </a:t>
            </a:r>
            <a:r>
              <a:rPr lang="en-US" sz="1800" dirty="0">
                <a:effectLst/>
                <a:latin typeface="CambriaMath"/>
              </a:rPr>
              <a:t>𝑝 </a:t>
            </a:r>
            <a:r>
              <a:rPr lang="en-US" sz="1800" dirty="0">
                <a:effectLst/>
                <a:latin typeface="TimesNewRomanPSMT"/>
              </a:rPr>
              <a:t>because </a:t>
            </a:r>
            <a:r>
              <a:rPr lang="en-US" sz="1800" dirty="0">
                <a:effectLst/>
                <a:latin typeface="CambriaMath"/>
              </a:rPr>
              <a:t>𝑞 </a:t>
            </a:r>
            <a:r>
              <a:rPr lang="en-US" sz="1800" dirty="0">
                <a:effectLst/>
                <a:latin typeface="TimesNewRomanPSMT"/>
              </a:rPr>
              <a:t>is directly density-reachable of m and m is directly density-reachable of </a:t>
            </a:r>
            <a:r>
              <a:rPr lang="en-US" sz="1800" dirty="0">
                <a:effectLst/>
                <a:latin typeface="CambriaMath"/>
              </a:rPr>
              <a:t>𝑝</a:t>
            </a:r>
            <a:r>
              <a:rPr lang="en-US" sz="1800" dirty="0">
                <a:effectLst/>
                <a:latin typeface="TimesNewRomanPSMT"/>
              </a:rPr>
              <a:t>. However, </a:t>
            </a:r>
            <a:r>
              <a:rPr lang="en-US" sz="1800" dirty="0">
                <a:effectLst/>
                <a:latin typeface="CambriaMath"/>
              </a:rPr>
              <a:t>𝑝 </a:t>
            </a:r>
            <a:r>
              <a:rPr lang="en-US" sz="1800" dirty="0">
                <a:effectLst/>
                <a:latin typeface="TimesNewRomanPSMT"/>
              </a:rPr>
              <a:t>is not density-reachable from </a:t>
            </a:r>
            <a:r>
              <a:rPr lang="en-US" sz="1800" dirty="0">
                <a:effectLst/>
                <a:latin typeface="CambriaMath"/>
              </a:rPr>
              <a:t>𝑞 </a:t>
            </a:r>
            <a:r>
              <a:rPr lang="en-US" sz="1800" dirty="0">
                <a:effectLst/>
                <a:latin typeface="TimesNewRomanPSMT"/>
              </a:rPr>
              <a:t>because </a:t>
            </a:r>
            <a:r>
              <a:rPr lang="en-US" sz="1800" dirty="0">
                <a:effectLst/>
                <a:latin typeface="CambriaMath"/>
              </a:rPr>
              <a:t>𝑞 </a:t>
            </a:r>
            <a:r>
              <a:rPr lang="en-US" sz="1800" dirty="0">
                <a:effectLst/>
                <a:latin typeface="TimesNewRomanPSMT"/>
              </a:rPr>
              <a:t>is not a core object. Similarly, </a:t>
            </a:r>
            <a:r>
              <a:rPr lang="en-US" sz="1800" i="1" dirty="0">
                <a:effectLst/>
                <a:latin typeface="TimesNewRomanPS"/>
              </a:rPr>
              <a:t>r </a:t>
            </a:r>
            <a:r>
              <a:rPr lang="en-US" sz="1800" dirty="0">
                <a:effectLst/>
                <a:latin typeface="TimesNewRomanPSMT"/>
              </a:rPr>
              <a:t>and </a:t>
            </a:r>
            <a:r>
              <a:rPr lang="en-US" sz="1800" dirty="0">
                <a:effectLst/>
                <a:latin typeface="CambriaMath"/>
              </a:rPr>
              <a:t>𝑠 </a:t>
            </a:r>
            <a:r>
              <a:rPr lang="en-US" sz="1800" dirty="0">
                <a:effectLst/>
                <a:latin typeface="TimesNewRomanPSMT"/>
              </a:rPr>
              <a:t>are density-reachable of </a:t>
            </a:r>
            <a:r>
              <a:rPr lang="en-US" sz="1800" dirty="0">
                <a:effectLst/>
                <a:latin typeface="CambriaMath"/>
              </a:rPr>
              <a:t>𝑜 </a:t>
            </a:r>
            <a:r>
              <a:rPr lang="en-US" sz="1800" dirty="0">
                <a:effectLst/>
                <a:latin typeface="TimesNewRomanPSMT"/>
              </a:rPr>
              <a:t>and </a:t>
            </a:r>
            <a:r>
              <a:rPr lang="en-US" sz="1800" dirty="0">
                <a:effectLst/>
                <a:latin typeface="CambriaMath"/>
              </a:rPr>
              <a:t>𝑜 </a:t>
            </a:r>
            <a:r>
              <a:rPr lang="en-US" sz="1800" dirty="0">
                <a:effectLst/>
                <a:latin typeface="TimesNewRomanPSMT"/>
              </a:rPr>
              <a:t>is density-reachable of </a:t>
            </a:r>
            <a:r>
              <a:rPr lang="en-US" sz="1800" dirty="0">
                <a:effectLst/>
                <a:latin typeface="CambriaMath"/>
              </a:rPr>
              <a:t>𝑟</a:t>
            </a:r>
            <a:r>
              <a:rPr lang="en-US" sz="1800" dirty="0">
                <a:effectLst/>
                <a:latin typeface="TimesNewRomanPSMT"/>
              </a:rPr>
              <a:t>. Therefore, </a:t>
            </a:r>
            <a:r>
              <a:rPr lang="en-US" sz="1800" dirty="0">
                <a:effectLst/>
                <a:latin typeface="CambriaMath"/>
              </a:rPr>
              <a:t>𝑜, 𝑟, </a:t>
            </a:r>
            <a:r>
              <a:rPr lang="en-US" sz="1800" dirty="0">
                <a:effectLst/>
                <a:latin typeface="TimesNewRomanPSMT"/>
              </a:rPr>
              <a:t>and </a:t>
            </a:r>
            <a:r>
              <a:rPr lang="en-US" sz="1800" dirty="0">
                <a:effectLst/>
                <a:latin typeface="CambriaMath"/>
              </a:rPr>
              <a:t>𝑠 </a:t>
            </a:r>
            <a:r>
              <a:rPr lang="en-US" sz="1800" dirty="0">
                <a:effectLst/>
                <a:latin typeface="TimesNewRomanPSMT"/>
              </a:rPr>
              <a:t>are all density-connected</a:t>
            </a:r>
            <a:r>
              <a:rPr lang="en-US" sz="1800" i="1" dirty="0">
                <a:effectLst/>
                <a:latin typeface="TimesNewRomanP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2800" b="0"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1" dirty="0">
                <a:latin typeface="Dosis" pitchFamily="2" charset="77"/>
              </a:rPr>
              <a:t>directly density-reachable</a:t>
            </a:r>
            <a:r>
              <a:rPr lang="zh-CN" altLang="en-US" sz="2800" b="1" dirty="0">
                <a:latin typeface="Dosis" pitchFamily="2" charset="77"/>
              </a:rPr>
              <a:t> </a:t>
            </a:r>
            <a:r>
              <a:rPr lang="en-US" altLang="zh-CN" sz="2800" b="1" dirty="0">
                <a:latin typeface="Dosis" pitchFamily="2" charset="77"/>
              </a:rPr>
              <a:t>and</a:t>
            </a:r>
            <a:r>
              <a:rPr lang="zh-CN" altLang="en-US" sz="2800" b="1" dirty="0">
                <a:latin typeface="Dosis" pitchFamily="2" charset="77"/>
              </a:rPr>
              <a:t> </a:t>
            </a:r>
            <a:r>
              <a:rPr lang="en-US" sz="2800" b="1" dirty="0">
                <a:latin typeface="Dosis" pitchFamily="2" charset="77"/>
              </a:rPr>
              <a:t>density-reachable</a:t>
            </a:r>
            <a:r>
              <a:rPr lang="zh-CN" altLang="en-US" sz="2800" b="1" dirty="0">
                <a:latin typeface="Dosis" pitchFamily="2" charset="77"/>
              </a:rPr>
              <a:t>  </a:t>
            </a:r>
            <a:r>
              <a:rPr lang="en-US" sz="2800" b="0" i="0" u="none" strike="noStrike" dirty="0">
                <a:solidFill>
                  <a:srgbClr val="202124"/>
                </a:solidFill>
                <a:effectLst/>
                <a:latin typeface="-apple-system"/>
              </a:rPr>
              <a:t>is a directed and </a:t>
            </a:r>
            <a:r>
              <a:rPr lang="en-US" altLang="zh-CN" sz="2800" b="0" i="0" u="none" strike="noStrike" dirty="0">
                <a:solidFill>
                  <a:srgbClr val="202124"/>
                </a:solidFill>
                <a:effectLst/>
                <a:latin typeface="-apple-system"/>
              </a:rPr>
              <a:t>a</a:t>
            </a:r>
            <a:r>
              <a:rPr lang="en-US" sz="2800" b="0" i="0" u="none" strike="noStrike" dirty="0">
                <a:solidFill>
                  <a:srgbClr val="202124"/>
                </a:solidFill>
                <a:effectLst/>
                <a:latin typeface="-apple-system"/>
              </a:rPr>
              <a:t>symmetric relationship</a:t>
            </a:r>
            <a:endParaRPr lang="en-US" altLang="zh-CN" sz="2800" b="0"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4000" b="1" dirty="0">
                <a:latin typeface="Dosis" pitchFamily="2" charset="77"/>
              </a:rPr>
              <a:t>density-connected</a:t>
            </a:r>
            <a:r>
              <a:rPr lang="zh-CN" altLang="en-US" sz="4000" b="1" dirty="0">
                <a:latin typeface="Dosis" pitchFamily="2" charset="77"/>
              </a:rPr>
              <a:t> </a:t>
            </a:r>
            <a:r>
              <a:rPr lang="en-US" sz="4000" b="0" i="0" u="none" strike="noStrike" dirty="0">
                <a:solidFill>
                  <a:srgbClr val="202124"/>
                </a:solidFill>
                <a:effectLst/>
                <a:latin typeface="-apple-system"/>
              </a:rPr>
              <a:t>is an undirected and symmetric relationship</a:t>
            </a:r>
            <a:endParaRPr lang="en-US" altLang="zh-CN" sz="2800" b="0" i="0" u="none" strike="noStrike" dirty="0">
              <a:solidFill>
                <a:srgbClr val="525252"/>
              </a:solidFill>
              <a:effectLst/>
              <a:latin typeface="Helvetica" pitchFamily="2" charset="0"/>
            </a:endParaRPr>
          </a:p>
        </p:txBody>
      </p:sp>
      <p:sp>
        <p:nvSpPr>
          <p:cNvPr id="4" name="Slide Number Placeholder 3">
            <a:extLst>
              <a:ext uri="{FF2B5EF4-FFF2-40B4-BE49-F238E27FC236}">
                <a16:creationId xmlns:a16="http://schemas.microsoft.com/office/drawing/2014/main" id="{16F28238-1097-19A3-15E1-EB1B5199E6D3}"/>
              </a:ext>
            </a:extLst>
          </p:cNvPr>
          <p:cNvSpPr>
            <a:spLocks noGrp="1"/>
          </p:cNvSpPr>
          <p:nvPr>
            <p:ph type="sldNum" sz="quarter" idx="5"/>
          </p:nvPr>
        </p:nvSpPr>
        <p:spPr/>
        <p:txBody>
          <a:bodyPr/>
          <a:lstStyle/>
          <a:p>
            <a:fld id="{39BC15D2-4DBE-E345-980B-605A276D336E}" type="slidenum">
              <a:rPr lang="en-US" smtClean="0"/>
              <a:t>16</a:t>
            </a:fld>
            <a:endParaRPr lang="en-US"/>
          </a:p>
        </p:txBody>
      </p:sp>
    </p:spTree>
    <p:extLst>
      <p:ext uri="{BB962C8B-B14F-4D97-AF65-F5344CB8AC3E}">
        <p14:creationId xmlns:p14="http://schemas.microsoft.com/office/powerpoint/2010/main" val="2233910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17</a:t>
            </a:fld>
            <a:endParaRPr lang="en-US"/>
          </a:p>
        </p:txBody>
      </p:sp>
    </p:spTree>
    <p:extLst>
      <p:ext uri="{BB962C8B-B14F-4D97-AF65-F5344CB8AC3E}">
        <p14:creationId xmlns:p14="http://schemas.microsoft.com/office/powerpoint/2010/main" val="2573300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B077C-2684-8A2E-073C-961044112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3A359A-0E1B-C47A-7AD5-3686A7F23C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ACC44-B498-CEB1-AF71-B22BBE596446}"/>
              </a:ext>
            </a:extLst>
          </p:cNvPr>
          <p:cNvSpPr>
            <a:spLocks noGrp="1"/>
          </p:cNvSpPr>
          <p:nvPr>
            <p:ph type="body" idx="1"/>
          </p:nvPr>
        </p:nvSpPr>
        <p:spPr/>
        <p:txBody>
          <a:bodyPr/>
          <a:lstStyle/>
          <a:p>
            <a:r>
              <a:rPr lang="en-US" dirty="0"/>
              <a:t>a(i)</a:t>
            </a:r>
            <a:r>
              <a:rPr lang="zh-CN" altLang="en-US" dirty="0"/>
              <a:t> </a:t>
            </a:r>
            <a:r>
              <a:rPr lang="en-US" altLang="zh-CN" dirty="0"/>
              <a:t>The average distance to all other points in the same cluster</a:t>
            </a:r>
          </a:p>
          <a:p>
            <a:r>
              <a:rPr lang="en-US" altLang="zh-CN" sz="1200" b="0" dirty="0">
                <a:solidFill>
                  <a:srgbClr val="333333"/>
                </a:solidFill>
                <a:latin typeface="Dosis" pitchFamily="2" charset="77"/>
              </a:rPr>
              <a:t>b(i)</a:t>
            </a:r>
            <a:r>
              <a:rPr lang="zh-CN" altLang="en-US" sz="1200" b="0" dirty="0">
                <a:solidFill>
                  <a:srgbClr val="333333"/>
                </a:solidFill>
                <a:latin typeface="Dosis" pitchFamily="2" charset="77"/>
              </a:rPr>
              <a:t> </a:t>
            </a:r>
            <a:r>
              <a:rPr lang="en-US" b="0" i="0" u="none" strike="noStrike" dirty="0">
                <a:solidFill>
                  <a:srgbClr val="525252"/>
                </a:solidFill>
                <a:effectLst/>
                <a:latin typeface="Helvetica" pitchFamily="2" charset="0"/>
              </a:rPr>
              <a:t>The average distance of all points in the nearest different clusters</a:t>
            </a:r>
          </a:p>
          <a:p>
            <a:endParaRPr lang="en-US" sz="1200" b="1" dirty="0">
              <a:solidFill>
                <a:srgbClr val="333333"/>
              </a:solidFill>
              <a:latin typeface="Dosis" pitchFamily="2" charset="77"/>
            </a:endParaRPr>
          </a:p>
          <a:p>
            <a:r>
              <a:rPr lang="en-US" sz="1200" b="1" dirty="0">
                <a:solidFill>
                  <a:srgbClr val="333333"/>
                </a:solidFill>
                <a:latin typeface="Dosis" pitchFamily="2" charset="77"/>
              </a:rPr>
              <a:t>advantage</a:t>
            </a:r>
            <a:r>
              <a:rPr lang="en-US" altLang="zh-CN" sz="1200" dirty="0">
                <a:solidFill>
                  <a:srgbClr val="333333"/>
                </a:solidFill>
                <a:latin typeface="Dosis" pitchFamily="2" charset="77"/>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u="none" strike="noStrike" dirty="0">
                <a:effectLst/>
                <a:latin typeface="Dosis" pitchFamily="2" charset="77"/>
              </a:rPr>
              <a:t>-1&lt;score&lt;1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u="none" strike="noStrike" dirty="0">
                <a:effectLst/>
                <a:latin typeface="Dosis" pitchFamily="2" charset="77"/>
              </a:rPr>
              <a:t>-1:</a:t>
            </a:r>
            <a:r>
              <a:rPr lang="zh-CN" altLang="en-US" b="0" i="0" u="none" strike="noStrike" dirty="0">
                <a:effectLst/>
                <a:latin typeface="Dosis" pitchFamily="2" charset="77"/>
              </a:rPr>
              <a:t> </a:t>
            </a:r>
            <a:r>
              <a:rPr lang="en-US" altLang="zh-CN" b="0" i="0" u="none" strike="noStrike" dirty="0">
                <a:effectLst/>
                <a:latin typeface="Dosis" pitchFamily="2" charset="77"/>
              </a:rPr>
              <a:t>incorrect</a:t>
            </a:r>
            <a:r>
              <a:rPr lang="zh-CN" altLang="en-US" b="0" i="0" u="none" strike="noStrike" dirty="0">
                <a:effectLst/>
                <a:latin typeface="Dosis" pitchFamily="2" charset="77"/>
              </a:rPr>
              <a:t> </a:t>
            </a:r>
            <a:r>
              <a:rPr lang="en-US" altLang="zh-CN" b="0" i="0" u="none" strike="noStrike" dirty="0">
                <a:effectLst/>
                <a:latin typeface="Dosis" pitchFamily="2" charset="77"/>
              </a:rPr>
              <a:t>clustering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effectLst/>
                <a:latin typeface="Dosis" pitchFamily="2" charset="77"/>
              </a:rPr>
              <a:t>1:</a:t>
            </a:r>
            <a:r>
              <a:rPr lang="zh-CN" altLang="en-US" b="0" i="0" dirty="0">
                <a:effectLst/>
                <a:latin typeface="Dosis" pitchFamily="2" charset="77"/>
              </a:rPr>
              <a:t> </a:t>
            </a:r>
            <a:r>
              <a:rPr lang="en-US" altLang="zh-CN" b="0" i="0" dirty="0">
                <a:effectLst/>
                <a:latin typeface="Dosis" pitchFamily="2" charset="77"/>
              </a:rPr>
              <a:t>highly</a:t>
            </a:r>
            <a:r>
              <a:rPr lang="zh-CN" altLang="en-US" b="0" i="0" dirty="0">
                <a:effectLst/>
                <a:latin typeface="Dosis" pitchFamily="2" charset="77"/>
              </a:rPr>
              <a:t> </a:t>
            </a:r>
            <a:r>
              <a:rPr lang="en-US" altLang="zh-CN" b="0" i="0" dirty="0">
                <a:effectLst/>
                <a:latin typeface="Dosis" pitchFamily="2" charset="77"/>
              </a:rPr>
              <a:t>dense</a:t>
            </a:r>
            <a:r>
              <a:rPr lang="zh-CN" altLang="en-US" b="0" i="0" dirty="0">
                <a:effectLst/>
                <a:latin typeface="Dosis" pitchFamily="2" charset="77"/>
              </a:rPr>
              <a:t> </a:t>
            </a:r>
            <a:r>
              <a:rPr lang="en-US" altLang="zh-CN" b="0" i="0" dirty="0">
                <a:effectLst/>
                <a:latin typeface="Dosis" pitchFamily="2" charset="77"/>
              </a:rPr>
              <a:t>clustering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Dosis" pitchFamily="2" charset="77"/>
            </a:endParaRPr>
          </a:p>
          <a:p>
            <a:r>
              <a:rPr lang="en-US" altLang="zh-CN" sz="1200" b="1" i="0" dirty="0">
                <a:solidFill>
                  <a:srgbClr val="333333"/>
                </a:solidFill>
                <a:effectLst/>
                <a:latin typeface="Dosis" pitchFamily="2" charset="77"/>
              </a:rPr>
              <a:t>D</a:t>
            </a:r>
            <a:r>
              <a:rPr lang="en-US" sz="1200" b="1" i="0" dirty="0">
                <a:solidFill>
                  <a:srgbClr val="333333"/>
                </a:solidFill>
                <a:effectLst/>
                <a:latin typeface="Dosis" pitchFamily="2" charset="77"/>
              </a:rPr>
              <a:t>isadvantage</a:t>
            </a:r>
            <a:r>
              <a:rPr lang="en-US" sz="1200" b="0" i="0" dirty="0">
                <a:solidFill>
                  <a:srgbClr val="333333"/>
                </a:solidFill>
                <a:effectLst/>
                <a:latin typeface="Dosis" pitchFamily="2" charset="77"/>
              </a:rPr>
              <a:t> </a:t>
            </a:r>
            <a:r>
              <a:rPr lang="en-US" altLang="zh-CN" sz="1200" b="0" i="0" dirty="0">
                <a:solidFill>
                  <a:srgbClr val="333333"/>
                </a:solidFill>
                <a:effectLst/>
                <a:latin typeface="Dosis" pitchFamily="2" charset="77"/>
              </a:rPr>
              <a:t>:</a:t>
            </a:r>
          </a:p>
          <a:p>
            <a:r>
              <a:rPr lang="en-US" sz="1200" b="0" i="0" dirty="0">
                <a:solidFill>
                  <a:srgbClr val="333333"/>
                </a:solidFill>
                <a:effectLst/>
                <a:latin typeface="Dosis" pitchFamily="2" charset="77"/>
              </a:rPr>
              <a:t>the coefficient is generally higher for convex clusters than other concepts of clusters.</a:t>
            </a:r>
            <a:endParaRPr lang="en-US" sz="1200" dirty="0">
              <a:latin typeface="Dosis"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u="none" strike="noStrike" dirty="0">
              <a:solidFill>
                <a:srgbClr val="525252"/>
              </a:solidFill>
              <a:effectLst/>
              <a:latin typeface="Helvetica" pitchFamily="2" charset="0"/>
            </a:endParaRPr>
          </a:p>
        </p:txBody>
      </p:sp>
      <p:sp>
        <p:nvSpPr>
          <p:cNvPr id="4" name="Slide Number Placeholder 3">
            <a:extLst>
              <a:ext uri="{FF2B5EF4-FFF2-40B4-BE49-F238E27FC236}">
                <a16:creationId xmlns:a16="http://schemas.microsoft.com/office/drawing/2014/main" id="{A07437D3-3AFE-F9E0-EE7E-F13978841DC1}"/>
              </a:ext>
            </a:extLst>
          </p:cNvPr>
          <p:cNvSpPr>
            <a:spLocks noGrp="1"/>
          </p:cNvSpPr>
          <p:nvPr>
            <p:ph type="sldNum" sz="quarter" idx="5"/>
          </p:nvPr>
        </p:nvSpPr>
        <p:spPr/>
        <p:txBody>
          <a:bodyPr/>
          <a:lstStyle/>
          <a:p>
            <a:fld id="{39BC15D2-4DBE-E345-980B-605A276D336E}" type="slidenum">
              <a:rPr lang="en-US" smtClean="0"/>
              <a:t>18</a:t>
            </a:fld>
            <a:endParaRPr lang="en-US"/>
          </a:p>
        </p:txBody>
      </p:sp>
    </p:spTree>
    <p:extLst>
      <p:ext uri="{BB962C8B-B14F-4D97-AF65-F5344CB8AC3E}">
        <p14:creationId xmlns:p14="http://schemas.microsoft.com/office/powerpoint/2010/main" val="1636247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BDE92-F4BD-9785-3336-8CFCD22481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03A8C-8816-C0AC-FED0-34790DAA2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B6E2F-2F35-A81E-6826-B4B2D398EA3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strike="noStrike" dirty="0">
                <a:solidFill>
                  <a:srgbClr val="525252"/>
                </a:solidFill>
                <a:effectLst/>
                <a:latin typeface="Helvetica" pitchFamily="2" charset="0"/>
              </a:rPr>
              <a:t>Adjust different parameters and calculate the corresponding silhouette coefficient, and determine the best parameters based on the calculation results.</a:t>
            </a:r>
            <a:endParaRPr lang="en-US" b="0" i="0" dirty="0">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strike="noStrike" dirty="0">
                <a:solidFill>
                  <a:srgbClr val="525252"/>
                </a:solidFill>
                <a:effectLst/>
                <a:latin typeface="Helvetica" pitchFamily="2" charset="0"/>
              </a:rPr>
              <a:t>The parameter combination with the highest silhouette coefficient and more clusters is selected as the best clustering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u="none" strike="noStrike" dirty="0">
                <a:solidFill>
                  <a:srgbClr val="525252"/>
                </a:solidFill>
                <a:effectLst/>
                <a:latin typeface="Helvetica" pitchFamily="2" charset="0"/>
              </a:rPr>
              <a:t>1.</a:t>
            </a:r>
            <a:r>
              <a:rPr lang="en-US" b="0" i="0" u="none" strike="noStrike" dirty="0">
                <a:solidFill>
                  <a:srgbClr val="525252"/>
                </a:solidFill>
                <a:effectLst/>
                <a:latin typeface="Helvetica" pitchFamily="2" charset="0"/>
              </a:rPr>
              <a:t> highest silhouette coefficient</a:t>
            </a:r>
            <a:r>
              <a:rPr lang="en-US" altLang="zh-CN" b="0" i="0" u="none" strike="noStrike" dirty="0">
                <a:solidFill>
                  <a:srgbClr val="525252"/>
                </a:solidFill>
                <a:effectLst/>
                <a:latin typeface="Helvetica" pitchFamily="2" charset="0"/>
              </a:rPr>
              <a:t>:</a:t>
            </a:r>
            <a:r>
              <a:rPr lang="zh-CN" altLang="en-US" b="0" i="0" u="none" strike="noStrike" dirty="0">
                <a:solidFill>
                  <a:srgbClr val="525252"/>
                </a:solidFill>
                <a:effectLst/>
                <a:latin typeface="Helvetica" pitchFamily="2" charset="0"/>
              </a:rPr>
              <a:t> </a:t>
            </a:r>
            <a:r>
              <a:rPr lang="en-US" altLang="zh-CN" b="0" i="0" u="none" strike="noStrike" dirty="0">
                <a:solidFill>
                  <a:srgbClr val="525252"/>
                </a:solidFill>
                <a:effectLst/>
                <a:latin typeface="Helvetica" pitchFamily="2" charset="0"/>
              </a:rPr>
              <a:t>t</a:t>
            </a:r>
            <a:r>
              <a:rPr lang="en-US" b="0" i="0" u="none" strike="noStrike" dirty="0">
                <a:solidFill>
                  <a:srgbClr val="525252"/>
                </a:solidFill>
                <a:effectLst/>
                <a:latin typeface="Helvetica" pitchFamily="2" charset="0"/>
              </a:rPr>
              <a:t>he silhouette coefficient is close to 1, which means the density of clustering is higher.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a:effectLst/>
                <a:latin typeface="Dosis" pitchFamily="2" charset="77"/>
              </a:rPr>
              <a:t>2.</a:t>
            </a:r>
            <a:r>
              <a:rPr lang="zh-CN" altLang="en-US" sz="1200" dirty="0">
                <a:effectLst/>
                <a:latin typeface="Dosis" pitchFamily="2" charset="77"/>
              </a:rPr>
              <a:t> </a:t>
            </a:r>
            <a:r>
              <a:rPr lang="en-US" altLang="zh-CN" sz="1200" dirty="0">
                <a:effectLst/>
                <a:latin typeface="Dosis" pitchFamily="2" charset="77"/>
              </a:rPr>
              <a:t>more clusters is selected:</a:t>
            </a:r>
            <a:r>
              <a:rPr lang="zh-CN" altLang="en-US" sz="1200" dirty="0">
                <a:effectLst/>
                <a:latin typeface="Dosis" pitchFamily="2" charset="77"/>
              </a:rPr>
              <a:t> </a:t>
            </a:r>
            <a:r>
              <a:rPr lang="en-US" sz="1200" dirty="0">
                <a:effectLst/>
                <a:latin typeface="Dosis" pitchFamily="2" charset="77"/>
              </a:rPr>
              <a:t>the larger the number of clusters that are formed, the more areas that are prone to earthquakes are detected</a:t>
            </a:r>
            <a:endParaRPr lang="en-US" sz="1200" dirty="0">
              <a:latin typeface="Dosis"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Rustica"/>
              </a:rPr>
              <a:t>multiple points in cluste</a:t>
            </a:r>
            <a:r>
              <a:rPr lang="en-US" altLang="zh-CN" b="0" i="0" dirty="0">
                <a:effectLst/>
                <a:latin typeface="Rustica"/>
              </a:rPr>
              <a:t>r</a:t>
            </a:r>
            <a:r>
              <a:rPr lang="zh-CN" altLang="en-US" b="0" i="0" dirty="0">
                <a:effectLst/>
                <a:latin typeface="Rustica"/>
              </a:rPr>
              <a:t> </a:t>
            </a:r>
            <a:r>
              <a:rPr lang="en-US" altLang="zh-CN" b="0" i="0" dirty="0">
                <a:effectLst/>
                <a:latin typeface="Rustica"/>
              </a:rPr>
              <a:t>less</a:t>
            </a:r>
            <a:r>
              <a:rPr lang="zh-CN" altLang="en-US" b="0" i="0" dirty="0">
                <a:effectLst/>
                <a:latin typeface="Rustica"/>
              </a:rPr>
              <a:t> </a:t>
            </a:r>
            <a:r>
              <a:rPr lang="en-US" altLang="zh-CN" b="0" i="0" dirty="0">
                <a:effectLst/>
                <a:latin typeface="Rustica"/>
              </a:rPr>
              <a:t>than</a:t>
            </a:r>
            <a:r>
              <a:rPr lang="zh-CN" altLang="en-US" b="0" i="0" dirty="0">
                <a:effectLst/>
                <a:latin typeface="Rustica"/>
              </a:rPr>
              <a:t> </a:t>
            </a:r>
            <a:r>
              <a:rPr lang="en-US" b="0" i="0" dirty="0">
                <a:effectLst/>
                <a:latin typeface="Rustica"/>
              </a:rPr>
              <a:t>multiple points on noise</a:t>
            </a:r>
            <a:r>
              <a:rPr lang="zh-CN" altLang="en-US" b="0" i="0" dirty="0">
                <a:effectLst/>
                <a:latin typeface="Rustica"/>
              </a:rPr>
              <a:t> </a:t>
            </a:r>
            <a:r>
              <a:rPr lang="en-US" altLang="zh-CN" b="0" i="0" dirty="0">
                <a:effectLst/>
                <a:latin typeface="Rustica"/>
              </a:rPr>
              <a:t>means: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u="none" strike="noStrike" dirty="0">
                <a:solidFill>
                  <a:srgbClr val="525252"/>
                </a:solidFill>
                <a:effectLst/>
                <a:latin typeface="Helvetica" pitchFamily="2" charset="0"/>
              </a:rPr>
              <a:t>1.</a:t>
            </a:r>
            <a:r>
              <a:rPr lang="en-US" b="0" i="0" u="none" strike="noStrike" dirty="0">
                <a:solidFill>
                  <a:srgbClr val="525252"/>
                </a:solidFill>
                <a:effectLst/>
                <a:latin typeface="Helvetica" pitchFamily="2" charset="0"/>
              </a:rPr>
              <a:t>the number of points in the cluster is small, indicating that the similarity between these points is insufficient and it is difficult to form effective clusters</a:t>
            </a:r>
            <a:r>
              <a:rPr lang="en-US" altLang="zh-CN" b="0" i="0" u="none" strike="noStrike" dirty="0">
                <a:solidFill>
                  <a:srgbClr val="525252"/>
                </a:solidFill>
                <a:effectLst/>
                <a:latin typeface="Helvetica" pitchFamily="2" charset="0"/>
              </a:rPr>
              <a:t>(</a:t>
            </a:r>
            <a:r>
              <a:rPr lang="en-US" b="0" i="0" u="none" strike="noStrike" dirty="0">
                <a:solidFill>
                  <a:srgbClr val="525252"/>
                </a:solidFill>
                <a:effectLst/>
                <a:latin typeface="Helvetica" pitchFamily="2" charset="0"/>
              </a:rPr>
              <a:t>The </a:t>
            </a:r>
            <a:r>
              <a:rPr lang="en-US" altLang="zh-CN" b="0" i="0" u="none" strike="noStrike" dirty="0">
                <a:solidFill>
                  <a:srgbClr val="525252"/>
                </a:solidFill>
                <a:effectLst/>
                <a:latin typeface="Helvetica" pitchFamily="2" charset="0"/>
              </a:rPr>
              <a:t>2.</a:t>
            </a:r>
            <a:r>
              <a:rPr lang="en-US" b="0" i="0" u="none" strike="noStrike" dirty="0">
                <a:solidFill>
                  <a:srgbClr val="525252"/>
                </a:solidFill>
                <a:effectLst/>
                <a:latin typeface="Helvetica" pitchFamily="2" charset="0"/>
              </a:rPr>
              <a:t>clusters are not dense enough: </a:t>
            </a:r>
            <a:r>
              <a:rPr lang="en-US" altLang="zh-CN" b="0" i="0" u="none" strike="noStrike" dirty="0">
                <a:solidFill>
                  <a:srgbClr val="525252"/>
                </a:solidFill>
                <a:effectLst/>
                <a:latin typeface="Helvetica" pitchFamily="2" charset="0"/>
              </a:rPr>
              <a:t>)</a:t>
            </a:r>
            <a:endParaRPr lang="en-US" b="0" i="0" u="none" strike="noStrike" dirty="0">
              <a:solidFill>
                <a:srgbClr val="525252"/>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u="none" strike="noStrike" dirty="0">
                <a:solidFill>
                  <a:srgbClr val="525252"/>
                </a:solidFill>
                <a:effectLst/>
                <a:latin typeface="Helvetica" pitchFamily="2" charset="0"/>
              </a:rPr>
              <a:t>3.Or</a:t>
            </a:r>
            <a:r>
              <a:rPr lang="zh-CN" altLang="en-US" b="0" i="0" u="none" strike="noStrike" dirty="0">
                <a:solidFill>
                  <a:srgbClr val="525252"/>
                </a:solidFill>
                <a:effectLst/>
                <a:latin typeface="Helvetica" pitchFamily="2" charset="0"/>
              </a:rPr>
              <a:t> </a:t>
            </a:r>
            <a:r>
              <a:rPr lang="en-US" b="0" i="0" u="none" strike="noStrike" dirty="0">
                <a:solidFill>
                  <a:srgbClr val="525252"/>
                </a:solidFill>
                <a:effectLst/>
                <a:latin typeface="Helvetica" pitchFamily="2" charset="0"/>
              </a:rPr>
              <a:t>there are a large number of outliers or </a:t>
            </a:r>
            <a:r>
              <a:rPr lang="en-US" altLang="zh-CN" b="0" i="0" u="none" strike="noStrike" dirty="0">
                <a:solidFill>
                  <a:srgbClr val="525252"/>
                </a:solidFill>
                <a:effectLst/>
                <a:latin typeface="Helvetica" pitchFamily="2" charset="0"/>
              </a:rPr>
              <a:t>noise</a:t>
            </a:r>
            <a:r>
              <a:rPr lang="en-US" b="0" i="0" u="none" strike="noStrike" dirty="0">
                <a:solidFill>
                  <a:srgbClr val="525252"/>
                </a:solidFill>
                <a:effectLst/>
                <a:latin typeface="Helvetica" pitchFamily="2" charset="0"/>
              </a:rPr>
              <a:t> points in the data, which are not suitable for any cluster.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u="none" strike="noStrike" dirty="0">
                <a:solidFill>
                  <a:srgbClr val="525252"/>
                </a:solidFill>
                <a:effectLst/>
                <a:latin typeface="Helvetica" pitchFamily="2" charset="0"/>
              </a:rPr>
              <a:t>4.Or</a:t>
            </a:r>
            <a:r>
              <a:rPr lang="zh-CN" altLang="en-US" b="0" i="0" u="none" strike="noStrike" dirty="0">
                <a:solidFill>
                  <a:srgbClr val="525252"/>
                </a:solidFill>
                <a:effectLst/>
                <a:latin typeface="Helvetica" pitchFamily="2" charset="0"/>
              </a:rPr>
              <a:t> </a:t>
            </a:r>
            <a:r>
              <a:rPr lang="en-US" b="0" i="0" u="none" strike="noStrike" dirty="0">
                <a:solidFill>
                  <a:srgbClr val="525252"/>
                </a:solidFill>
                <a:effectLst/>
                <a:latin typeface="Helvetica" pitchFamily="2" charset="0"/>
              </a:rPr>
              <a:t>the settings of Eps and MinPts may not be appropriate, resulting in the inability to effectively identify clusters</a:t>
            </a:r>
            <a:r>
              <a:rPr lang="en-US" altLang="zh-CN" b="0" i="0" u="none" strike="noStrike" dirty="0">
                <a:solidFill>
                  <a:srgbClr val="525252"/>
                </a:solidFill>
                <a:effectLst/>
                <a:latin typeface="Helvetica" pitchFamily="2" charset="0"/>
              </a:rPr>
              <a:t>(</a:t>
            </a:r>
            <a:r>
              <a:rPr lang="en-US" b="0" i="0" u="none" strike="noStrike" dirty="0">
                <a:solidFill>
                  <a:srgbClr val="525252"/>
                </a:solidFill>
                <a:effectLst/>
                <a:latin typeface="Helvetica" pitchFamily="2" charset="0"/>
              </a:rPr>
              <a:t>Poor parameter settings: </a:t>
            </a:r>
            <a:r>
              <a:rPr lang="en-US" altLang="zh-CN" b="0" i="0" u="none" strike="noStrike" dirty="0">
                <a:solidFill>
                  <a:srgbClr val="525252"/>
                </a:solidFill>
                <a:effectLst/>
                <a:latin typeface="Helvetica" pitchFamily="2" charset="0"/>
              </a:rPr>
              <a:t>)</a:t>
            </a:r>
            <a:r>
              <a:rPr lang="en-US" b="0" i="0" u="none" strike="noStrike" dirty="0">
                <a:solidFill>
                  <a:srgbClr val="525252"/>
                </a:solidFill>
                <a:effectLst/>
                <a:latin typeface="Helvetica" pitchFamily="2" charset="0"/>
              </a:rPr>
              <a:t>.</a:t>
            </a:r>
            <a:endParaRPr lang="en-US" altLang="zh-CN" b="0" i="0" dirty="0">
              <a:effectLst/>
              <a:latin typeface="Rustica"/>
            </a:endParaRPr>
          </a:p>
        </p:txBody>
      </p:sp>
      <p:sp>
        <p:nvSpPr>
          <p:cNvPr id="4" name="Slide Number Placeholder 3">
            <a:extLst>
              <a:ext uri="{FF2B5EF4-FFF2-40B4-BE49-F238E27FC236}">
                <a16:creationId xmlns:a16="http://schemas.microsoft.com/office/drawing/2014/main" id="{52B6487F-DB7A-DA7B-C433-D1AE0E2A2000}"/>
              </a:ext>
            </a:extLst>
          </p:cNvPr>
          <p:cNvSpPr>
            <a:spLocks noGrp="1"/>
          </p:cNvSpPr>
          <p:nvPr>
            <p:ph type="sldNum" sz="quarter" idx="5"/>
          </p:nvPr>
        </p:nvSpPr>
        <p:spPr/>
        <p:txBody>
          <a:bodyPr/>
          <a:lstStyle/>
          <a:p>
            <a:fld id="{39BC15D2-4DBE-E345-980B-605A276D336E}" type="slidenum">
              <a:rPr lang="en-US" smtClean="0"/>
              <a:t>19</a:t>
            </a:fld>
            <a:endParaRPr lang="en-US"/>
          </a:p>
        </p:txBody>
      </p:sp>
    </p:spTree>
    <p:extLst>
      <p:ext uri="{BB962C8B-B14F-4D97-AF65-F5344CB8AC3E}">
        <p14:creationId xmlns:p14="http://schemas.microsoft.com/office/powerpoint/2010/main" val="421399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A429A-D801-7E82-8471-9004854E69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69656-7918-0F32-62AB-995BDB4000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A56CDE-DAC4-7885-FE47-172B44AFA47F}"/>
              </a:ext>
            </a:extLst>
          </p:cNvPr>
          <p:cNvSpPr>
            <a:spLocks noGrp="1"/>
          </p:cNvSpPr>
          <p:nvPr>
            <p:ph type="body" idx="1"/>
          </p:nvPr>
        </p:nvSpPr>
        <p:spPr/>
        <p:txBody>
          <a:bodyPr/>
          <a:lstStyle/>
          <a:p>
            <a:pPr marL="0" indent="0">
              <a:buFont typeface="Arial" panose="020B0604020202020204" pitchFamily="34" charset="0"/>
              <a:buNone/>
            </a:pPr>
            <a:r>
              <a:rPr lang="zh-CN" altLang="en-US" dirty="0"/>
              <a:t>在地震分布位置这个应用中还应该考虑其他因素导致的问题，例如密度分布不均匀对聚类效果的影响，</a:t>
            </a:r>
            <a:endParaRPr lang="en-US" altLang="zh-CN" dirty="0"/>
          </a:p>
          <a:p>
            <a:pPr marL="0" indent="0">
              <a:buFont typeface="Arial" panose="020B0604020202020204" pitchFamily="34" charset="0"/>
              <a:buNone/>
            </a:pPr>
            <a:r>
              <a:rPr lang="zh-CN" altLang="en-US" dirty="0"/>
              <a:t>还有不仅需要对空间属性进行聚类，还需要其他的属性，如时间、颜色、温度等，如果强行对非空间数据与空间数据进行归一化处理会降低该属性的聚类特性</a:t>
            </a:r>
            <a:endParaRPr lang="en-US" altLang="zh-CN" dirty="0"/>
          </a:p>
          <a:p>
            <a:pPr marL="0" indent="0">
              <a:buFont typeface="Arial" panose="020B0604020202020204" pitchFamily="34" charset="0"/>
              <a:buNone/>
            </a:pPr>
            <a:r>
              <a:rPr lang="zh-CN" altLang="en-US" dirty="0"/>
              <a:t>这些都是需要日后进一步探索的内容</a:t>
            </a:r>
            <a:endParaRPr lang="en-US" dirty="0"/>
          </a:p>
        </p:txBody>
      </p:sp>
      <p:sp>
        <p:nvSpPr>
          <p:cNvPr id="4" name="Slide Number Placeholder 3">
            <a:extLst>
              <a:ext uri="{FF2B5EF4-FFF2-40B4-BE49-F238E27FC236}">
                <a16:creationId xmlns:a16="http://schemas.microsoft.com/office/drawing/2014/main" id="{C8B988F6-6231-AABF-8886-0A291664DF9B}"/>
              </a:ext>
            </a:extLst>
          </p:cNvPr>
          <p:cNvSpPr>
            <a:spLocks noGrp="1"/>
          </p:cNvSpPr>
          <p:nvPr>
            <p:ph type="sldNum" sz="quarter" idx="5"/>
          </p:nvPr>
        </p:nvSpPr>
        <p:spPr/>
        <p:txBody>
          <a:bodyPr/>
          <a:lstStyle/>
          <a:p>
            <a:fld id="{39BC15D2-4DBE-E345-980B-605A276D336E}" type="slidenum">
              <a:rPr lang="en-US" smtClean="0"/>
              <a:t>20</a:t>
            </a:fld>
            <a:endParaRPr lang="en-US"/>
          </a:p>
        </p:txBody>
      </p:sp>
    </p:spTree>
    <p:extLst>
      <p:ext uri="{BB962C8B-B14F-4D97-AF65-F5344CB8AC3E}">
        <p14:creationId xmlns:p14="http://schemas.microsoft.com/office/powerpoint/2010/main" val="155618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2</a:t>
            </a:fld>
            <a:endParaRPr lang="en-US"/>
          </a:p>
        </p:txBody>
      </p:sp>
    </p:spTree>
    <p:extLst>
      <p:ext uri="{BB962C8B-B14F-4D97-AF65-F5344CB8AC3E}">
        <p14:creationId xmlns:p14="http://schemas.microsoft.com/office/powerpoint/2010/main" val="526252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B6AF2-077F-4D67-8023-F87ED0AB1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7037C-1D66-26C6-D2F2-E785ED9A3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45436-C430-CD7B-39FB-F064E41C2B00}"/>
              </a:ext>
            </a:extLst>
          </p:cNvPr>
          <p:cNvSpPr>
            <a:spLocks noGrp="1"/>
          </p:cNvSpPr>
          <p:nvPr>
            <p:ph type="body" idx="1"/>
          </p:nvPr>
        </p:nvSpPr>
        <p:spPr/>
        <p:txBody>
          <a:bodyPr/>
          <a:lstStyle/>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1505838-E954-11A4-DB49-57294AD54AFB}"/>
              </a:ext>
            </a:extLst>
          </p:cNvPr>
          <p:cNvSpPr>
            <a:spLocks noGrp="1"/>
          </p:cNvSpPr>
          <p:nvPr>
            <p:ph type="sldNum" sz="quarter" idx="5"/>
          </p:nvPr>
        </p:nvSpPr>
        <p:spPr/>
        <p:txBody>
          <a:bodyPr/>
          <a:lstStyle/>
          <a:p>
            <a:fld id="{39BC15D2-4DBE-E345-980B-605A276D336E}" type="slidenum">
              <a:rPr lang="en-US" smtClean="0"/>
              <a:t>21</a:t>
            </a:fld>
            <a:endParaRPr lang="en-US"/>
          </a:p>
        </p:txBody>
      </p:sp>
    </p:spTree>
    <p:extLst>
      <p:ext uri="{BB962C8B-B14F-4D97-AF65-F5344CB8AC3E}">
        <p14:creationId xmlns:p14="http://schemas.microsoft.com/office/powerpoint/2010/main" val="14064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22</a:t>
            </a:fld>
            <a:endParaRPr lang="en-US"/>
          </a:p>
        </p:txBody>
      </p:sp>
    </p:spTree>
    <p:extLst>
      <p:ext uri="{BB962C8B-B14F-4D97-AF65-F5344CB8AC3E}">
        <p14:creationId xmlns:p14="http://schemas.microsoft.com/office/powerpoint/2010/main" val="141331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3</a:t>
            </a:fld>
            <a:endParaRPr lang="en-US"/>
          </a:p>
        </p:txBody>
      </p:sp>
    </p:spTree>
    <p:extLst>
      <p:ext uri="{BB962C8B-B14F-4D97-AF65-F5344CB8AC3E}">
        <p14:creationId xmlns:p14="http://schemas.microsoft.com/office/powerpoint/2010/main" val="400780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4</a:t>
            </a:fld>
            <a:endParaRPr lang="en-US"/>
          </a:p>
        </p:txBody>
      </p:sp>
    </p:spTree>
    <p:extLst>
      <p:ext uri="{BB962C8B-B14F-4D97-AF65-F5344CB8AC3E}">
        <p14:creationId xmlns:p14="http://schemas.microsoft.com/office/powerpoint/2010/main" val="9930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5</a:t>
            </a:fld>
            <a:endParaRPr lang="en-US"/>
          </a:p>
        </p:txBody>
      </p:sp>
    </p:spTree>
    <p:extLst>
      <p:ext uri="{BB962C8B-B14F-4D97-AF65-F5344CB8AC3E}">
        <p14:creationId xmlns:p14="http://schemas.microsoft.com/office/powerpoint/2010/main" val="44824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B46E-A1EB-48F2-8129-1E2253BE9C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71D81-35A3-8E3C-825B-47240A475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430497-F6B6-2381-81D5-396AEA3AFE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3B6881-AB15-08F7-8F4C-AA8DB378A186}"/>
              </a:ext>
            </a:extLst>
          </p:cNvPr>
          <p:cNvSpPr>
            <a:spLocks noGrp="1"/>
          </p:cNvSpPr>
          <p:nvPr>
            <p:ph type="sldNum" sz="quarter" idx="5"/>
          </p:nvPr>
        </p:nvSpPr>
        <p:spPr/>
        <p:txBody>
          <a:bodyPr/>
          <a:lstStyle/>
          <a:p>
            <a:fld id="{39BC15D2-4DBE-E345-980B-605A276D336E}" type="slidenum">
              <a:rPr lang="en-US" smtClean="0"/>
              <a:t>6</a:t>
            </a:fld>
            <a:endParaRPr lang="en-US"/>
          </a:p>
        </p:txBody>
      </p:sp>
    </p:spTree>
    <p:extLst>
      <p:ext uri="{BB962C8B-B14F-4D97-AF65-F5344CB8AC3E}">
        <p14:creationId xmlns:p14="http://schemas.microsoft.com/office/powerpoint/2010/main" val="12074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7</a:t>
            </a:fld>
            <a:endParaRPr lang="en-US"/>
          </a:p>
        </p:txBody>
      </p:sp>
    </p:spTree>
    <p:extLst>
      <p:ext uri="{BB962C8B-B14F-4D97-AF65-F5344CB8AC3E}">
        <p14:creationId xmlns:p14="http://schemas.microsoft.com/office/powerpoint/2010/main" val="106708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80680-3254-AF98-0CF5-428C60B655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5B2C7-9D6C-A422-645C-1784D26534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0D72F-111A-BE33-3F28-ACEB05E85AD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ustica"/>
            </a:endParaRPr>
          </a:p>
        </p:txBody>
      </p:sp>
      <p:sp>
        <p:nvSpPr>
          <p:cNvPr id="4" name="Slide Number Placeholder 3">
            <a:extLst>
              <a:ext uri="{FF2B5EF4-FFF2-40B4-BE49-F238E27FC236}">
                <a16:creationId xmlns:a16="http://schemas.microsoft.com/office/drawing/2014/main" id="{DC8304B4-AAA3-4DA3-7C06-54B2E46D4C5F}"/>
              </a:ext>
            </a:extLst>
          </p:cNvPr>
          <p:cNvSpPr>
            <a:spLocks noGrp="1"/>
          </p:cNvSpPr>
          <p:nvPr>
            <p:ph type="sldNum" sz="quarter" idx="5"/>
          </p:nvPr>
        </p:nvSpPr>
        <p:spPr/>
        <p:txBody>
          <a:bodyPr/>
          <a:lstStyle/>
          <a:p>
            <a:fld id="{39BC15D2-4DBE-E345-980B-605A276D336E}" type="slidenum">
              <a:rPr lang="en-US" smtClean="0"/>
              <a:t>8</a:t>
            </a:fld>
            <a:endParaRPr lang="en-US"/>
          </a:p>
        </p:txBody>
      </p:sp>
    </p:spTree>
    <p:extLst>
      <p:ext uri="{BB962C8B-B14F-4D97-AF65-F5344CB8AC3E}">
        <p14:creationId xmlns:p14="http://schemas.microsoft.com/office/powerpoint/2010/main" val="220554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BC15D2-4DBE-E345-980B-605A276D336E}" type="slidenum">
              <a:rPr lang="en-US" smtClean="0"/>
              <a:t>9</a:t>
            </a:fld>
            <a:endParaRPr lang="en-US"/>
          </a:p>
        </p:txBody>
      </p:sp>
    </p:spTree>
    <p:extLst>
      <p:ext uri="{BB962C8B-B14F-4D97-AF65-F5344CB8AC3E}">
        <p14:creationId xmlns:p14="http://schemas.microsoft.com/office/powerpoint/2010/main" val="406074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3341-272D-CA50-93B1-B9942CB5C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55821F-E9D3-7F55-988B-E6EF678F9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DF47F5-E105-32D4-E310-6569199C1C60}"/>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5" name="Footer Placeholder 4">
            <a:extLst>
              <a:ext uri="{FF2B5EF4-FFF2-40B4-BE49-F238E27FC236}">
                <a16:creationId xmlns:a16="http://schemas.microsoft.com/office/drawing/2014/main" id="{B3B3E79F-03A0-2496-F78F-76AC490ED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11055-BBEB-A1E7-55B0-AE4BF9C2C62A}"/>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341807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2CAA-0859-17E0-6D0F-7D40C4198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4788B9-5A79-0567-0001-251F20ABE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10CCB-EB80-6748-3EF5-B4C2190E762C}"/>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5" name="Footer Placeholder 4">
            <a:extLst>
              <a:ext uri="{FF2B5EF4-FFF2-40B4-BE49-F238E27FC236}">
                <a16:creationId xmlns:a16="http://schemas.microsoft.com/office/drawing/2014/main" id="{1DACDA02-F700-11DA-8571-181BA68FA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91794-9903-9A56-5AE6-A0469F2423F7}"/>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374684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1E116-A6A7-853D-32A1-19E76C3CBF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37D04-099F-6160-5A51-97C1158EE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970E-1570-5683-D43C-7390F2298A4F}"/>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5" name="Footer Placeholder 4">
            <a:extLst>
              <a:ext uri="{FF2B5EF4-FFF2-40B4-BE49-F238E27FC236}">
                <a16:creationId xmlns:a16="http://schemas.microsoft.com/office/drawing/2014/main" id="{2AD78175-3BBD-BF70-4B89-F4A779706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328C5-2DD8-4EF2-AB34-8B966AD53E79}"/>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353945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CC78-61EA-5FBA-94E7-141DE023F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66437-85F6-0EAA-9969-3E16929C927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1F6AD9-E55F-5751-7FC7-5650FE65D6D9}"/>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5" name="Footer Placeholder 4">
            <a:extLst>
              <a:ext uri="{FF2B5EF4-FFF2-40B4-BE49-F238E27FC236}">
                <a16:creationId xmlns:a16="http://schemas.microsoft.com/office/drawing/2014/main" id="{4CE803DB-B2CD-88C1-3F82-6D515508D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AF4E4-4B13-2E13-FF2F-8D989043E4BF}"/>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18145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B654-816B-ED20-781D-BCCEBEEDB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38F006-1098-09D7-58B4-2E5AC987A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D9B01-6362-0518-70C9-0A2B250BE5F7}"/>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5" name="Footer Placeholder 4">
            <a:extLst>
              <a:ext uri="{FF2B5EF4-FFF2-40B4-BE49-F238E27FC236}">
                <a16:creationId xmlns:a16="http://schemas.microsoft.com/office/drawing/2014/main" id="{D5281529-E079-338B-ABF3-E3FEFA024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D8376-E091-CD9D-B16C-F3B78564F446}"/>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341002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A543-8A7F-B7B6-A5F6-EC866AF492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C5427-F935-0719-B1B9-2FE79FE5EFC9}"/>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0F958E2-E933-8CEC-2058-83BCAB38C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C8AAF2-D828-A49E-071C-E7FAD05D45F5}"/>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6" name="Footer Placeholder 5">
            <a:extLst>
              <a:ext uri="{FF2B5EF4-FFF2-40B4-BE49-F238E27FC236}">
                <a16:creationId xmlns:a16="http://schemas.microsoft.com/office/drawing/2014/main" id="{E6AFBB57-B61C-32A8-3889-B1F37A31F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A2D1E-C159-A519-8986-43C1266A9306}"/>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88471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ABEF-6584-324D-CD11-E77AD050F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FD2D8D-7105-29CF-1719-054E7E3B3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645CF-ABB1-0691-F4DA-1018E836A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D08FEE-4563-CFC4-5A19-253316A5F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8C24F-FD96-B495-AB76-415E1B758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5D4E5-8BDE-79D8-1EE1-C721107FE237}"/>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8" name="Footer Placeholder 7">
            <a:extLst>
              <a:ext uri="{FF2B5EF4-FFF2-40B4-BE49-F238E27FC236}">
                <a16:creationId xmlns:a16="http://schemas.microsoft.com/office/drawing/2014/main" id="{3B953F93-B6DD-B771-612D-AFFCB4006E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02F30-8D3C-8B1B-9C3A-BF9AA2A340F7}"/>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158543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9301-BA12-7222-6A47-1A22B723D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ADA5A-B4AE-C1F8-9409-EE6C9FCCAE8A}"/>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4" name="Footer Placeholder 3">
            <a:extLst>
              <a:ext uri="{FF2B5EF4-FFF2-40B4-BE49-F238E27FC236}">
                <a16:creationId xmlns:a16="http://schemas.microsoft.com/office/drawing/2014/main" id="{DFF93E26-A27A-2B5D-D7F0-468D0538A3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A2AB2A-9B1A-2A19-5C8F-42E1F48F6FF9}"/>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30841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07D1E-756F-3B44-BA7A-CACF0646B63F}"/>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3" name="Footer Placeholder 2">
            <a:extLst>
              <a:ext uri="{FF2B5EF4-FFF2-40B4-BE49-F238E27FC236}">
                <a16:creationId xmlns:a16="http://schemas.microsoft.com/office/drawing/2014/main" id="{FCCA6BA5-FE16-CB9C-D8DA-6255D35880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2DFB02-9410-8860-D955-E694DC2E8CD7}"/>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18469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6886-4362-087F-3941-AAB65E635379}"/>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53B6544-E3AB-021C-5321-619574F4C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85C78-8F02-0940-33B0-5F9E5B848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828448C-EC4D-1B1D-8DE4-38B3099981DD}"/>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6" name="Footer Placeholder 5">
            <a:extLst>
              <a:ext uri="{FF2B5EF4-FFF2-40B4-BE49-F238E27FC236}">
                <a16:creationId xmlns:a16="http://schemas.microsoft.com/office/drawing/2014/main" id="{15ED38C3-AEE0-BDE1-629C-777D4E77E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8C17B-ADF1-24E0-5B8B-CF98A0215556}"/>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193722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DE35-AC89-226D-76CF-B9EF7D3F066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16F0427-E015-9317-5FAA-6692716F5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6AC5D-B797-5E2C-CC44-ACD93C016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99BC0EE-83DD-847C-E6A1-FF50AECB3998}"/>
              </a:ext>
            </a:extLst>
          </p:cNvPr>
          <p:cNvSpPr>
            <a:spLocks noGrp="1"/>
          </p:cNvSpPr>
          <p:nvPr>
            <p:ph type="dt" sz="half" idx="10"/>
          </p:nvPr>
        </p:nvSpPr>
        <p:spPr/>
        <p:txBody>
          <a:bodyPr/>
          <a:lstStyle/>
          <a:p>
            <a:fld id="{13001435-802F-2244-8F6E-CE4E896151AD}" type="datetimeFigureOut">
              <a:rPr lang="en-US" smtClean="0"/>
              <a:t>10/8/24</a:t>
            </a:fld>
            <a:endParaRPr lang="en-US"/>
          </a:p>
        </p:txBody>
      </p:sp>
      <p:sp>
        <p:nvSpPr>
          <p:cNvPr id="6" name="Footer Placeholder 5">
            <a:extLst>
              <a:ext uri="{FF2B5EF4-FFF2-40B4-BE49-F238E27FC236}">
                <a16:creationId xmlns:a16="http://schemas.microsoft.com/office/drawing/2014/main" id="{843FE5DE-9AF0-0F66-2535-9EC016683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2AED5-C0AE-36E8-DCF1-436F907F1A27}"/>
              </a:ext>
            </a:extLst>
          </p:cNvPr>
          <p:cNvSpPr>
            <a:spLocks noGrp="1"/>
          </p:cNvSpPr>
          <p:nvPr>
            <p:ph type="sldNum" sz="quarter" idx="12"/>
          </p:nvPr>
        </p:nvSpPr>
        <p:spPr/>
        <p:txBody>
          <a:bodyPr/>
          <a:lstStyle/>
          <a:p>
            <a:fld id="{9668DF72-5FF1-FA46-AFF7-F546778E78E7}" type="slidenum">
              <a:rPr lang="en-US" smtClean="0"/>
              <a:t>‹#›</a:t>
            </a:fld>
            <a:endParaRPr lang="en-US"/>
          </a:p>
        </p:txBody>
      </p:sp>
    </p:spTree>
    <p:extLst>
      <p:ext uri="{BB962C8B-B14F-4D97-AF65-F5344CB8AC3E}">
        <p14:creationId xmlns:p14="http://schemas.microsoft.com/office/powerpoint/2010/main" val="235375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82A063-822E-661B-B7F6-A1D038825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8AFDA58-3F5A-F50B-DA0F-8FC1BC297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F8C7F2-CD8B-BFCE-FED1-5DC7C61CC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Dosis Medium" pitchFamily="2" charset="0"/>
              </a:defRPr>
            </a:lvl1pPr>
          </a:lstStyle>
          <a:p>
            <a:fld id="{13001435-802F-2244-8F6E-CE4E896151AD}" type="datetimeFigureOut">
              <a:rPr lang="en-US" smtClean="0"/>
              <a:pPr/>
              <a:t>10/8/24</a:t>
            </a:fld>
            <a:endParaRPr lang="en-US"/>
          </a:p>
        </p:txBody>
      </p:sp>
      <p:sp>
        <p:nvSpPr>
          <p:cNvPr id="5" name="Footer Placeholder 4">
            <a:extLst>
              <a:ext uri="{FF2B5EF4-FFF2-40B4-BE49-F238E27FC236}">
                <a16:creationId xmlns:a16="http://schemas.microsoft.com/office/drawing/2014/main" id="{D0EDD44E-60C0-183E-B9C6-BB50A54F0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Dosis Medium" pitchFamily="2" charset="0"/>
              </a:defRPr>
            </a:lvl1pPr>
          </a:lstStyle>
          <a:p>
            <a:endParaRPr lang="en-US"/>
          </a:p>
        </p:txBody>
      </p:sp>
      <p:sp>
        <p:nvSpPr>
          <p:cNvPr id="6" name="Slide Number Placeholder 5">
            <a:extLst>
              <a:ext uri="{FF2B5EF4-FFF2-40B4-BE49-F238E27FC236}">
                <a16:creationId xmlns:a16="http://schemas.microsoft.com/office/drawing/2014/main" id="{BE4A4FC9-6714-2B7C-13F5-51A5467C1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Dosis Medium" pitchFamily="2" charset="0"/>
              </a:defRPr>
            </a:lvl1pPr>
          </a:lstStyle>
          <a:p>
            <a:fld id="{9668DF72-5FF1-FA46-AFF7-F546778E78E7}" type="slidenum">
              <a:rPr lang="en-US" smtClean="0"/>
              <a:pPr/>
              <a:t>‹#›</a:t>
            </a:fld>
            <a:endParaRPr lang="en-US"/>
          </a:p>
        </p:txBody>
      </p:sp>
    </p:spTree>
    <p:extLst>
      <p:ext uri="{BB962C8B-B14F-4D97-AF65-F5344CB8AC3E}">
        <p14:creationId xmlns:p14="http://schemas.microsoft.com/office/powerpoint/2010/main" val="36906536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rgbClr val="C00000"/>
          </a:solidFill>
          <a:latin typeface="Dosis Medium"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osis Medium"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osis Medium"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osis Medium"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osis Medium"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osis Medium"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MrBam44/how-to-evaluate-the-performance-of-clustering-algorithms-3ba29cad8c0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volcanodiscovery.com/earthquakes/global/stats.html" TargetMode="External"/><Relationship Id="rId4" Type="http://schemas.openxmlformats.org/officeDocument/2006/relationships/hyperlink" Target="https://www.janbasktraining.com/tutorials/evalution-of-cluster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0AF68B6-D7B1-AE1E-6D22-63AE5354432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altLang="zh-CN" sz="3700" b="1" i="0" u="none" strike="noStrike" kern="1200" dirty="0">
                <a:effectLst/>
              </a:rPr>
              <a:t>Clustering</a:t>
            </a:r>
            <a:r>
              <a:rPr lang="en-US" altLang="zh-CN" sz="3700" b="1" kern="1200" dirty="0"/>
              <a:t> Algorithms</a:t>
            </a:r>
            <a:endParaRPr lang="en-US" sz="3700" b="1" kern="1200" dirty="0"/>
          </a:p>
        </p:txBody>
      </p:sp>
      <p:sp>
        <p:nvSpPr>
          <p:cNvPr id="6" name="Text Placeholder 5">
            <a:extLst>
              <a:ext uri="{FF2B5EF4-FFF2-40B4-BE49-F238E27FC236}">
                <a16:creationId xmlns:a16="http://schemas.microsoft.com/office/drawing/2014/main" id="{B49B3986-4167-3B8A-58F9-1AF5DFD0F053}"/>
              </a:ext>
            </a:extLst>
          </p:cNvPr>
          <p:cNvSpPr>
            <a:spLocks noGrp="1"/>
          </p:cNvSpPr>
          <p:nvPr>
            <p:ph type="body" idx="1"/>
          </p:nvPr>
        </p:nvSpPr>
        <p:spPr>
          <a:xfrm>
            <a:off x="9267908" y="5086350"/>
            <a:ext cx="2446465" cy="1178298"/>
          </a:xfrm>
        </p:spPr>
        <p:txBody>
          <a:bodyPr vert="horz" lIns="91440" tIns="45720" rIns="91440" bIns="45720" rtlCol="0">
            <a:normAutofit/>
          </a:bodyPr>
          <a:lstStyle/>
          <a:p>
            <a:pPr algn="ctr"/>
            <a:r>
              <a:rPr lang="en-US" altLang="zh-CN" kern="1200" dirty="0">
                <a:solidFill>
                  <a:schemeClr val="tx1"/>
                </a:solidFill>
              </a:rPr>
              <a:t>Tingting Chen</a:t>
            </a:r>
            <a:endParaRPr lang="en-US" kern="1200" dirty="0">
              <a:solidFill>
                <a:schemeClr val="tx1"/>
              </a:solidFill>
            </a:endParaRPr>
          </a:p>
        </p:txBody>
      </p:sp>
      <p:sp>
        <p:nvSpPr>
          <p:cNvPr id="4107" name="Rectangle 410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9" name="Rectangle 410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lustering in Machine Learning: 5 Essential Clustering Algorithms | DataCamp">
            <a:extLst>
              <a:ext uri="{FF2B5EF4-FFF2-40B4-BE49-F238E27FC236}">
                <a16:creationId xmlns:a16="http://schemas.microsoft.com/office/drawing/2014/main" id="{2C2A03F1-EC75-0C31-388E-FF6FDE96BC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5238" y="930913"/>
            <a:ext cx="7608304" cy="506713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CCFD13-D0FA-7EB2-6486-3BB0C75B9C0F}"/>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6CFEC4-173A-60AD-09BF-6D505CFB3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A680B2-C2A8-F354-73BB-53A1D0D7F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86E0AA11-D55F-87E2-3247-2DF2CB954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416C83-040D-8941-B687-78E0F43E5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921FAEC-A63D-BD19-F7F5-B53E0EC13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C6350F1-3F82-E359-DF6A-8617E1686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BE69F-1EC1-182B-4D5C-252822C677FF}"/>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Application-Earthquake spread location</a:t>
            </a:r>
            <a:endParaRPr lang="en-US" b="1" kern="1200" dirty="0"/>
          </a:p>
        </p:txBody>
      </p:sp>
      <p:cxnSp>
        <p:nvCxnSpPr>
          <p:cNvPr id="30" name="Straight Connector 29">
            <a:extLst>
              <a:ext uri="{FF2B5EF4-FFF2-40B4-BE49-F238E27FC236}">
                <a16:creationId xmlns:a16="http://schemas.microsoft.com/office/drawing/2014/main" id="{20429B21-28F8-EAF2-A159-D230C3E334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EC82F5A-8CB4-A50A-8B31-07D1A3CBD714}"/>
              </a:ext>
            </a:extLst>
          </p:cNvPr>
          <p:cNvPicPr>
            <a:picLocks noChangeAspect="1"/>
          </p:cNvPicPr>
          <p:nvPr/>
        </p:nvPicPr>
        <p:blipFill>
          <a:blip r:embed="rId3"/>
          <a:stretch>
            <a:fillRect/>
          </a:stretch>
        </p:blipFill>
        <p:spPr>
          <a:xfrm>
            <a:off x="5331321" y="3122024"/>
            <a:ext cx="6022479" cy="3045719"/>
          </a:xfrm>
          <a:prstGeom prst="rect">
            <a:avLst/>
          </a:prstGeom>
        </p:spPr>
      </p:pic>
      <p:sp>
        <p:nvSpPr>
          <p:cNvPr id="9" name="TextBox 8">
            <a:extLst>
              <a:ext uri="{FF2B5EF4-FFF2-40B4-BE49-F238E27FC236}">
                <a16:creationId xmlns:a16="http://schemas.microsoft.com/office/drawing/2014/main" id="{CC700979-F459-7D34-6F30-6886FBBDFC3D}"/>
              </a:ext>
            </a:extLst>
          </p:cNvPr>
          <p:cNvSpPr txBox="1"/>
          <p:nvPr/>
        </p:nvSpPr>
        <p:spPr>
          <a:xfrm>
            <a:off x="54689" y="2737188"/>
            <a:ext cx="4775666" cy="369332"/>
          </a:xfrm>
          <a:prstGeom prst="rect">
            <a:avLst/>
          </a:prstGeom>
          <a:noFill/>
        </p:spPr>
        <p:txBody>
          <a:bodyPr wrap="none" rtlCol="0">
            <a:spAutoFit/>
          </a:bodyPr>
          <a:lstStyle/>
          <a:p>
            <a:r>
              <a:rPr lang="en-US" b="1" dirty="0">
                <a:latin typeface="Dosis" pitchFamily="2" charset="77"/>
              </a:rPr>
              <a:t>A list of countries with most earthquakes in 2024</a:t>
            </a:r>
          </a:p>
        </p:txBody>
      </p:sp>
      <p:sp>
        <p:nvSpPr>
          <p:cNvPr id="10" name="TextBox 9">
            <a:extLst>
              <a:ext uri="{FF2B5EF4-FFF2-40B4-BE49-F238E27FC236}">
                <a16:creationId xmlns:a16="http://schemas.microsoft.com/office/drawing/2014/main" id="{EC68CEB1-CDCF-DB92-6BC0-881C8E54CD27}"/>
              </a:ext>
            </a:extLst>
          </p:cNvPr>
          <p:cNvSpPr txBox="1"/>
          <p:nvPr/>
        </p:nvSpPr>
        <p:spPr>
          <a:xfrm>
            <a:off x="5331321" y="2710812"/>
            <a:ext cx="5841664" cy="369332"/>
          </a:xfrm>
          <a:prstGeom prst="rect">
            <a:avLst/>
          </a:prstGeom>
          <a:noFill/>
        </p:spPr>
        <p:txBody>
          <a:bodyPr wrap="none" rtlCol="0">
            <a:spAutoFit/>
          </a:bodyPr>
          <a:lstStyle/>
          <a:p>
            <a:r>
              <a:rPr lang="en-US" b="1" dirty="0">
                <a:latin typeface="Dosis" pitchFamily="2" charset="77"/>
              </a:rPr>
              <a:t>maps of the 20 largest earthquakes during the past 24 hours</a:t>
            </a:r>
          </a:p>
        </p:txBody>
      </p:sp>
      <p:pic>
        <p:nvPicPr>
          <p:cNvPr id="11" name="Picture 10">
            <a:extLst>
              <a:ext uri="{FF2B5EF4-FFF2-40B4-BE49-F238E27FC236}">
                <a16:creationId xmlns:a16="http://schemas.microsoft.com/office/drawing/2014/main" id="{D24B0406-1571-8A95-9410-E62DC36E9251}"/>
              </a:ext>
            </a:extLst>
          </p:cNvPr>
          <p:cNvPicPr>
            <a:picLocks noChangeAspect="1"/>
          </p:cNvPicPr>
          <p:nvPr/>
        </p:nvPicPr>
        <p:blipFill>
          <a:blip r:embed="rId4"/>
          <a:stretch>
            <a:fillRect/>
          </a:stretch>
        </p:blipFill>
        <p:spPr>
          <a:xfrm>
            <a:off x="125127" y="3122023"/>
            <a:ext cx="4604035" cy="2901173"/>
          </a:xfrm>
          <a:prstGeom prst="rect">
            <a:avLst/>
          </a:prstGeom>
        </p:spPr>
      </p:pic>
      <p:sp>
        <p:nvSpPr>
          <p:cNvPr id="3" name="TextBox 2">
            <a:extLst>
              <a:ext uri="{FF2B5EF4-FFF2-40B4-BE49-F238E27FC236}">
                <a16:creationId xmlns:a16="http://schemas.microsoft.com/office/drawing/2014/main" id="{F763EBEC-4245-2889-49B1-F7A24784D11B}"/>
              </a:ext>
            </a:extLst>
          </p:cNvPr>
          <p:cNvSpPr txBox="1"/>
          <p:nvPr/>
        </p:nvSpPr>
        <p:spPr>
          <a:xfrm>
            <a:off x="7203061" y="6532840"/>
            <a:ext cx="4283545" cy="276999"/>
          </a:xfrm>
          <a:prstGeom prst="rect">
            <a:avLst/>
          </a:prstGeom>
          <a:noFill/>
        </p:spPr>
        <p:txBody>
          <a:bodyPr wrap="none" rtlCol="0">
            <a:spAutoFit/>
          </a:bodyPr>
          <a:lstStyle/>
          <a:p>
            <a:r>
              <a:rPr lang="en-US" sz="1200" dirty="0">
                <a:latin typeface="Dosis" pitchFamily="2" charset="77"/>
              </a:rPr>
              <a:t>https://www.volcanodiscovery.com/largest-recent/earthquakes.html</a:t>
            </a:r>
          </a:p>
        </p:txBody>
      </p:sp>
    </p:spTree>
    <p:extLst>
      <p:ext uri="{BB962C8B-B14F-4D97-AF65-F5344CB8AC3E}">
        <p14:creationId xmlns:p14="http://schemas.microsoft.com/office/powerpoint/2010/main" val="335633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EF963E-94EB-47B3-BF46-5474A1AD089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CBC3144-56E9-08BD-81E6-F1C9D4CED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3B8875B-AC65-7925-AEFB-241603DEC6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AB497ED-4F36-B0D7-45FA-2953B972F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722337A-9142-2874-7FF0-6F501AAFE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C730A1-EB47-9FB6-61B8-8330E296D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048571F7-A260-747B-A7C1-7B43EA7E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BCB3D-90C5-1B98-F545-FD6C1B2A70D3}"/>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Datasets</a:t>
            </a:r>
            <a:endParaRPr lang="en-US" sz="4800" b="1" kern="1200" dirty="0"/>
          </a:p>
        </p:txBody>
      </p:sp>
      <p:cxnSp>
        <p:nvCxnSpPr>
          <p:cNvPr id="30" name="Straight Connector 29">
            <a:extLst>
              <a:ext uri="{FF2B5EF4-FFF2-40B4-BE49-F238E27FC236}">
                <a16:creationId xmlns:a16="http://schemas.microsoft.com/office/drawing/2014/main" id="{F1C5DA51-5E77-C352-7B38-9CA58B8487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AB4A87-93D5-FA1E-A69C-ADBDC1985E88}"/>
              </a:ext>
            </a:extLst>
          </p:cNvPr>
          <p:cNvSpPr txBox="1"/>
          <p:nvPr/>
        </p:nvSpPr>
        <p:spPr>
          <a:xfrm>
            <a:off x="731525" y="5573109"/>
            <a:ext cx="9510937" cy="430887"/>
          </a:xfrm>
          <a:prstGeom prst="rect">
            <a:avLst/>
          </a:prstGeom>
          <a:noFill/>
        </p:spPr>
        <p:txBody>
          <a:bodyPr wrap="none" rtlCol="0">
            <a:spAutoFit/>
          </a:bodyPr>
          <a:lstStyle/>
          <a:p>
            <a:r>
              <a:rPr lang="en-US" altLang="zh-CN" sz="2200" b="1" dirty="0">
                <a:latin typeface="Dosis" pitchFamily="2" charset="77"/>
              </a:rPr>
              <a:t>Data</a:t>
            </a:r>
            <a:r>
              <a:rPr lang="zh-CN" altLang="en-US" sz="2200" b="1" dirty="0">
                <a:latin typeface="Dosis" pitchFamily="2" charset="77"/>
              </a:rPr>
              <a:t> </a:t>
            </a:r>
            <a:r>
              <a:rPr lang="en-US" altLang="zh-CN" sz="2200" b="1" dirty="0">
                <a:latin typeface="Dosis" pitchFamily="2" charset="77"/>
              </a:rPr>
              <a:t>Source:</a:t>
            </a:r>
            <a:r>
              <a:rPr lang="zh-CN" altLang="en-US" sz="2200" b="1" dirty="0">
                <a:latin typeface="Dosis" pitchFamily="2" charset="77"/>
              </a:rPr>
              <a:t> </a:t>
            </a:r>
            <a:r>
              <a:rPr lang="en-US" altLang="zh-CN" sz="2200" dirty="0">
                <a:latin typeface="Dosis" pitchFamily="2" charset="77"/>
              </a:rPr>
              <a:t>BMKG</a:t>
            </a:r>
            <a:r>
              <a:rPr lang="zh-CN" altLang="en-US" sz="2200" dirty="0">
                <a:latin typeface="Dosis" pitchFamily="2" charset="77"/>
              </a:rPr>
              <a:t> </a:t>
            </a:r>
            <a:r>
              <a:rPr lang="en-US" altLang="zh-CN" sz="2200" dirty="0">
                <a:latin typeface="Dosis" pitchFamily="2" charset="77"/>
              </a:rPr>
              <a:t>online</a:t>
            </a:r>
            <a:r>
              <a:rPr lang="zh-CN" altLang="en-US" sz="2200" dirty="0">
                <a:latin typeface="Dosis" pitchFamily="2" charset="77"/>
              </a:rPr>
              <a:t> </a:t>
            </a:r>
            <a:r>
              <a:rPr lang="en-US" altLang="zh-CN" sz="2200" dirty="0">
                <a:latin typeface="Dosis" pitchFamily="2" charset="77"/>
              </a:rPr>
              <a:t>database</a:t>
            </a:r>
            <a:r>
              <a:rPr lang="zh-CN" altLang="en-US" sz="2200" dirty="0">
                <a:latin typeface="Dosis" pitchFamily="2" charset="77"/>
              </a:rPr>
              <a:t> </a:t>
            </a:r>
            <a:r>
              <a:rPr lang="en-US" sz="2200" b="0" i="0" u="none" strike="noStrike" dirty="0">
                <a:effectLst/>
                <a:latin typeface="Dosis" pitchFamily="2" charset="77"/>
              </a:rPr>
              <a:t>providing data and information about earthquakes</a:t>
            </a:r>
            <a:r>
              <a:rPr lang="zh-CN" altLang="en-US" sz="2200" b="1" dirty="0">
                <a:latin typeface="Dosis" pitchFamily="2" charset="77"/>
              </a:rPr>
              <a:t> </a:t>
            </a:r>
            <a:endParaRPr lang="en-US" altLang="zh-CN" sz="2200" b="1" dirty="0">
              <a:latin typeface="Dosis" pitchFamily="2" charset="77"/>
            </a:endParaRPr>
          </a:p>
        </p:txBody>
      </p:sp>
      <p:pic>
        <p:nvPicPr>
          <p:cNvPr id="7" name="Picture 6">
            <a:extLst>
              <a:ext uri="{FF2B5EF4-FFF2-40B4-BE49-F238E27FC236}">
                <a16:creationId xmlns:a16="http://schemas.microsoft.com/office/drawing/2014/main" id="{52991559-2E8E-2F18-C674-5995D90A1392}"/>
              </a:ext>
            </a:extLst>
          </p:cNvPr>
          <p:cNvPicPr>
            <a:picLocks noChangeAspect="1"/>
          </p:cNvPicPr>
          <p:nvPr/>
        </p:nvPicPr>
        <p:blipFill>
          <a:blip r:embed="rId3"/>
          <a:stretch>
            <a:fillRect/>
          </a:stretch>
        </p:blipFill>
        <p:spPr>
          <a:xfrm>
            <a:off x="633597" y="2967021"/>
            <a:ext cx="7772400" cy="2310340"/>
          </a:xfrm>
          <a:prstGeom prst="rect">
            <a:avLst/>
          </a:prstGeom>
        </p:spPr>
      </p:pic>
      <p:sp>
        <p:nvSpPr>
          <p:cNvPr id="8" name="TextBox 7">
            <a:extLst>
              <a:ext uri="{FF2B5EF4-FFF2-40B4-BE49-F238E27FC236}">
                <a16:creationId xmlns:a16="http://schemas.microsoft.com/office/drawing/2014/main" id="{32A91100-19A6-1FA0-68AA-A78F89000ECD}"/>
              </a:ext>
            </a:extLst>
          </p:cNvPr>
          <p:cNvSpPr txBox="1"/>
          <p:nvPr/>
        </p:nvSpPr>
        <p:spPr>
          <a:xfrm>
            <a:off x="9039594" y="3122024"/>
            <a:ext cx="1737976" cy="1785104"/>
          </a:xfrm>
          <a:prstGeom prst="rect">
            <a:avLst/>
          </a:prstGeom>
          <a:noFill/>
        </p:spPr>
        <p:txBody>
          <a:bodyPr wrap="none" rtlCol="0">
            <a:spAutoFit/>
          </a:bodyPr>
          <a:lstStyle/>
          <a:p>
            <a:pPr marL="285750" indent="-285750">
              <a:buFont typeface="Arial" panose="020B0604020202020204" pitchFamily="34" charset="0"/>
              <a:buChar char="•"/>
            </a:pPr>
            <a:r>
              <a:rPr lang="en-US" altLang="zh-CN" sz="2200" dirty="0">
                <a:latin typeface="Dosis" pitchFamily="2" charset="77"/>
              </a:rPr>
              <a:t>T</a:t>
            </a:r>
            <a:r>
              <a:rPr lang="en-US" sz="2200" dirty="0">
                <a:latin typeface="Dosis" pitchFamily="2" charset="77"/>
              </a:rPr>
              <a:t>imestamp </a:t>
            </a:r>
          </a:p>
          <a:p>
            <a:pPr marL="285750" indent="-285750">
              <a:buFont typeface="Arial" panose="020B0604020202020204" pitchFamily="34" charset="0"/>
              <a:buChar char="•"/>
            </a:pPr>
            <a:r>
              <a:rPr lang="en-US" sz="2200" dirty="0">
                <a:latin typeface="Dosis" pitchFamily="2" charset="77"/>
              </a:rPr>
              <a:t>Latitude</a:t>
            </a:r>
          </a:p>
          <a:p>
            <a:pPr marL="285750" indent="-285750">
              <a:buFont typeface="Arial" panose="020B0604020202020204" pitchFamily="34" charset="0"/>
              <a:buChar char="•"/>
            </a:pPr>
            <a:r>
              <a:rPr lang="en-US" sz="2200" dirty="0">
                <a:latin typeface="Dosis" pitchFamily="2" charset="77"/>
              </a:rPr>
              <a:t>Longitude</a:t>
            </a:r>
          </a:p>
          <a:p>
            <a:pPr marL="285750" indent="-285750">
              <a:buFont typeface="Arial" panose="020B0604020202020204" pitchFamily="34" charset="0"/>
              <a:buChar char="•"/>
            </a:pPr>
            <a:r>
              <a:rPr lang="en-US" sz="2200" dirty="0">
                <a:latin typeface="Dosis" pitchFamily="2" charset="77"/>
              </a:rPr>
              <a:t>Depth</a:t>
            </a:r>
          </a:p>
          <a:p>
            <a:pPr marL="285750" indent="-285750">
              <a:buFont typeface="Arial" panose="020B0604020202020204" pitchFamily="34" charset="0"/>
              <a:buChar char="•"/>
            </a:pPr>
            <a:r>
              <a:rPr lang="en-US" sz="2200" dirty="0">
                <a:latin typeface="Dosis" pitchFamily="2" charset="77"/>
              </a:rPr>
              <a:t>magnitude</a:t>
            </a:r>
            <a:endParaRPr lang="en-US" sz="2200" dirty="0"/>
          </a:p>
        </p:txBody>
      </p:sp>
      <p:sp>
        <p:nvSpPr>
          <p:cNvPr id="9" name="TextBox 8">
            <a:extLst>
              <a:ext uri="{FF2B5EF4-FFF2-40B4-BE49-F238E27FC236}">
                <a16:creationId xmlns:a16="http://schemas.microsoft.com/office/drawing/2014/main" id="{552835F7-5EBE-0855-9A59-B13123A65B67}"/>
              </a:ext>
            </a:extLst>
          </p:cNvPr>
          <p:cNvSpPr txBox="1"/>
          <p:nvPr/>
        </p:nvSpPr>
        <p:spPr>
          <a:xfrm>
            <a:off x="759822" y="6116179"/>
            <a:ext cx="3058851" cy="276999"/>
          </a:xfrm>
          <a:prstGeom prst="rect">
            <a:avLst/>
          </a:prstGeom>
          <a:noFill/>
        </p:spPr>
        <p:txBody>
          <a:bodyPr wrap="none" rtlCol="0">
            <a:spAutoFit/>
          </a:bodyPr>
          <a:lstStyle/>
          <a:p>
            <a:r>
              <a:rPr lang="en-US" sz="1200" dirty="0">
                <a:latin typeface="Dosis" pitchFamily="2" charset="77"/>
              </a:rPr>
              <a:t>https://dataonline.bmkg.go.id/data_gempa_bumi</a:t>
            </a:r>
            <a:endParaRPr lang="en-US" altLang="zh-CN" sz="1200" dirty="0">
              <a:latin typeface="Dosis" pitchFamily="2" charset="77"/>
            </a:endParaRPr>
          </a:p>
        </p:txBody>
      </p:sp>
    </p:spTree>
    <p:extLst>
      <p:ext uri="{BB962C8B-B14F-4D97-AF65-F5344CB8AC3E}">
        <p14:creationId xmlns:p14="http://schemas.microsoft.com/office/powerpoint/2010/main" val="293922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B437DE-FE68-9AF1-342D-43FB5626DC60}"/>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4015CA5-64F4-C661-EFCC-EBF06364E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C6B6E21-EC3F-9224-BD0E-CB20F72967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0D05029-5451-BB7C-2901-98086BE0D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66A1F2-BC63-5BC2-4BB8-1EB5B302F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E59CFB-F0D4-E3F8-945D-6E319D9A7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814B1935-F688-10F7-A25C-5BB7C3D48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9DDBE-7771-35DA-98D6-5730ED85C5AA}"/>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latin typeface="Dosis" pitchFamily="2" charset="77"/>
              </a:rPr>
              <a:t>Challenges</a:t>
            </a:r>
            <a:r>
              <a:rPr lang="zh-CN" altLang="en-US" b="1" kern="1200" dirty="0">
                <a:latin typeface="Dosis" pitchFamily="2" charset="77"/>
              </a:rPr>
              <a:t> </a:t>
            </a:r>
            <a:r>
              <a:rPr lang="en-US" altLang="zh-CN" b="1" dirty="0">
                <a:latin typeface="Dosis" pitchFamily="2" charset="77"/>
              </a:rPr>
              <a:t>&amp;</a:t>
            </a:r>
            <a:r>
              <a:rPr lang="zh-CN" altLang="en-US" b="1" dirty="0">
                <a:latin typeface="Dosis" pitchFamily="2" charset="77"/>
              </a:rPr>
              <a:t> </a:t>
            </a:r>
            <a:r>
              <a:rPr lang="en-US" altLang="zh-CN" b="1" dirty="0">
                <a:latin typeface="Dosis" pitchFamily="2" charset="77"/>
              </a:rPr>
              <a:t>Solutions</a:t>
            </a:r>
            <a:endParaRPr lang="en-US" b="1" kern="1200" dirty="0">
              <a:latin typeface="Dosis" pitchFamily="2" charset="77"/>
            </a:endParaRPr>
          </a:p>
        </p:txBody>
      </p:sp>
      <p:cxnSp>
        <p:nvCxnSpPr>
          <p:cNvPr id="30" name="Straight Connector 29">
            <a:extLst>
              <a:ext uri="{FF2B5EF4-FFF2-40B4-BE49-F238E27FC236}">
                <a16:creationId xmlns:a16="http://schemas.microsoft.com/office/drawing/2014/main" id="{6E10C2BA-1FA4-C900-E487-F4861D307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8AEFAF-0104-83F4-9672-C6DEDF7E51E5}"/>
              </a:ext>
            </a:extLst>
          </p:cNvPr>
          <p:cNvSpPr txBox="1"/>
          <p:nvPr/>
        </p:nvSpPr>
        <p:spPr>
          <a:xfrm>
            <a:off x="1014840" y="3469316"/>
            <a:ext cx="3820277" cy="1446550"/>
          </a:xfrm>
          <a:prstGeom prst="rect">
            <a:avLst/>
          </a:prstGeom>
          <a:noFill/>
        </p:spPr>
        <p:txBody>
          <a:bodyPr wrap="none" rtlCol="0">
            <a:spAutoFit/>
          </a:bodyPr>
          <a:lstStyle/>
          <a:p>
            <a:r>
              <a:rPr lang="en-US" sz="2200" b="1" dirty="0">
                <a:latin typeface="Dosis" pitchFamily="2" charset="77"/>
              </a:rPr>
              <a:t>Challenges</a:t>
            </a:r>
          </a:p>
          <a:p>
            <a:pPr marL="285750" indent="-285750">
              <a:buFont typeface="Arial" panose="020B0604020202020204" pitchFamily="34" charset="0"/>
              <a:buChar char="•"/>
            </a:pPr>
            <a:r>
              <a:rPr lang="en-US" sz="2200" dirty="0">
                <a:solidFill>
                  <a:schemeClr val="tx1"/>
                </a:solidFill>
                <a:latin typeface="Dosis" pitchFamily="2" charset="77"/>
              </a:rPr>
              <a:t>C</a:t>
            </a:r>
            <a:r>
              <a:rPr lang="en-US" sz="2200" b="0" i="0" u="none" strike="noStrike" dirty="0">
                <a:solidFill>
                  <a:schemeClr val="tx1"/>
                </a:solidFill>
                <a:effectLst/>
                <a:latin typeface="Dosis" pitchFamily="2" charset="77"/>
              </a:rPr>
              <a:t>omplicated spatial distribution</a:t>
            </a:r>
          </a:p>
          <a:p>
            <a:pPr marL="285750" indent="-285750">
              <a:buFont typeface="Arial" panose="020B0604020202020204" pitchFamily="34" charset="0"/>
              <a:buChar char="•"/>
            </a:pPr>
            <a:r>
              <a:rPr lang="en-US" sz="2200" b="0" i="0" u="none" strike="noStrike" dirty="0">
                <a:solidFill>
                  <a:schemeClr val="tx1"/>
                </a:solidFill>
                <a:effectLst/>
                <a:latin typeface="Dosis" pitchFamily="2" charset="77"/>
              </a:rPr>
              <a:t>Parameter sensitive</a:t>
            </a:r>
          </a:p>
          <a:p>
            <a:pPr marL="285750" indent="-285750">
              <a:buFont typeface="Arial" panose="020B0604020202020204" pitchFamily="34" charset="0"/>
              <a:buChar char="•"/>
            </a:pPr>
            <a:r>
              <a:rPr lang="en-US" sz="2200" b="0" i="0" u="none" strike="noStrike" dirty="0">
                <a:solidFill>
                  <a:schemeClr val="tx1"/>
                </a:solidFill>
                <a:effectLst/>
                <a:latin typeface="Dosis" pitchFamily="2" charset="77"/>
              </a:rPr>
              <a:t>Data Noise and Outliers</a:t>
            </a:r>
            <a:endParaRPr lang="en-US" sz="2200" b="0" i="0" u="none" strike="noStrike" dirty="0">
              <a:effectLst/>
              <a:latin typeface="Dosis" pitchFamily="2" charset="77"/>
            </a:endParaRPr>
          </a:p>
        </p:txBody>
      </p:sp>
      <p:sp>
        <p:nvSpPr>
          <p:cNvPr id="22" name="TextBox 21">
            <a:extLst>
              <a:ext uri="{FF2B5EF4-FFF2-40B4-BE49-F238E27FC236}">
                <a16:creationId xmlns:a16="http://schemas.microsoft.com/office/drawing/2014/main" id="{47AEEA33-FD71-89C1-94C4-8B637ED75595}"/>
              </a:ext>
            </a:extLst>
          </p:cNvPr>
          <p:cNvSpPr txBox="1"/>
          <p:nvPr/>
        </p:nvSpPr>
        <p:spPr>
          <a:xfrm>
            <a:off x="6340021" y="3428682"/>
            <a:ext cx="4227439" cy="1446550"/>
          </a:xfrm>
          <a:prstGeom prst="rect">
            <a:avLst/>
          </a:prstGeom>
          <a:noFill/>
        </p:spPr>
        <p:txBody>
          <a:bodyPr wrap="none" rtlCol="0">
            <a:spAutoFit/>
          </a:bodyPr>
          <a:lstStyle/>
          <a:p>
            <a:r>
              <a:rPr lang="en-US" sz="2200" b="1" dirty="0">
                <a:latin typeface="Dosis" pitchFamily="2" charset="77"/>
              </a:rPr>
              <a:t>Solutions</a:t>
            </a:r>
          </a:p>
          <a:p>
            <a:pPr marL="285750" indent="-285750">
              <a:buFont typeface="Arial" panose="020B0604020202020204" pitchFamily="34" charset="0"/>
              <a:buChar char="•"/>
            </a:pPr>
            <a:r>
              <a:rPr lang="en-US" sz="2200" b="0" i="0" u="none" strike="noStrike" dirty="0">
                <a:effectLst/>
                <a:latin typeface="Dosis" pitchFamily="2" charset="77"/>
              </a:rPr>
              <a:t>Using</a:t>
            </a:r>
            <a:r>
              <a:rPr lang="zh-CN" altLang="en-US" sz="2200" dirty="0">
                <a:latin typeface="Dosis" pitchFamily="2" charset="77"/>
              </a:rPr>
              <a:t> </a:t>
            </a:r>
            <a:r>
              <a:rPr lang="en-US" altLang="zh-CN" sz="2200" dirty="0">
                <a:latin typeface="Dosis" pitchFamily="2" charset="77"/>
              </a:rPr>
              <a:t>DBSCAN</a:t>
            </a:r>
            <a:r>
              <a:rPr lang="zh-CN" altLang="en-US" sz="2200" dirty="0">
                <a:latin typeface="Dosis" pitchFamily="2" charset="77"/>
              </a:rPr>
              <a:t> </a:t>
            </a:r>
            <a:r>
              <a:rPr lang="en-US" altLang="zh-CN" sz="2200" dirty="0">
                <a:latin typeface="Dosis" pitchFamily="2" charset="77"/>
              </a:rPr>
              <a:t>Algorithm</a:t>
            </a:r>
          </a:p>
          <a:p>
            <a:pPr marL="285750" indent="-285750">
              <a:buFont typeface="Arial" panose="020B0604020202020204" pitchFamily="34" charset="0"/>
              <a:buChar char="•"/>
            </a:pPr>
            <a:r>
              <a:rPr lang="en-US" sz="2200" dirty="0">
                <a:latin typeface="Dosis" pitchFamily="2" charset="77"/>
              </a:rPr>
              <a:t>Optimization of MinPts parameters </a:t>
            </a:r>
          </a:p>
          <a:p>
            <a:pPr marL="285750" indent="-285750">
              <a:buFont typeface="Arial" panose="020B0604020202020204" pitchFamily="34" charset="0"/>
              <a:buChar char="•"/>
            </a:pPr>
            <a:r>
              <a:rPr lang="en-US" sz="2200" dirty="0">
                <a:latin typeface="Dosis" pitchFamily="2" charset="77"/>
              </a:rPr>
              <a:t>I</a:t>
            </a:r>
            <a:r>
              <a:rPr lang="en-US" altLang="zh-CN" sz="2200" dirty="0">
                <a:latin typeface="Dosis" pitchFamily="2" charset="77"/>
              </a:rPr>
              <a:t>dentify</a:t>
            </a:r>
            <a:r>
              <a:rPr lang="zh-CN" altLang="en-US" sz="2200" dirty="0">
                <a:latin typeface="Dosis" pitchFamily="2" charset="77"/>
              </a:rPr>
              <a:t> </a:t>
            </a:r>
            <a:r>
              <a:rPr lang="en-US" altLang="zh-CN" sz="2200" dirty="0">
                <a:latin typeface="Dosis" pitchFamily="2" charset="77"/>
              </a:rPr>
              <a:t>density</a:t>
            </a:r>
            <a:r>
              <a:rPr lang="zh-CN" altLang="en-US" sz="2200" dirty="0">
                <a:latin typeface="Dosis" pitchFamily="2" charset="77"/>
              </a:rPr>
              <a:t> </a:t>
            </a:r>
            <a:r>
              <a:rPr lang="en-US" altLang="zh-CN" sz="2200" dirty="0">
                <a:latin typeface="Dosis" pitchFamily="2" charset="77"/>
              </a:rPr>
              <a:t>reachable</a:t>
            </a:r>
            <a:endParaRPr lang="en-US" sz="2200" dirty="0">
              <a:latin typeface="Dosis" pitchFamily="2" charset="77"/>
            </a:endParaRPr>
          </a:p>
        </p:txBody>
      </p:sp>
    </p:spTree>
    <p:extLst>
      <p:ext uri="{BB962C8B-B14F-4D97-AF65-F5344CB8AC3E}">
        <p14:creationId xmlns:p14="http://schemas.microsoft.com/office/powerpoint/2010/main" val="171846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1FCC9-00D2-1629-CA1E-751DB60DF24B}"/>
              </a:ext>
            </a:extLst>
          </p:cNvPr>
          <p:cNvSpPr>
            <a:spLocks noGrp="1"/>
          </p:cNvSpPr>
          <p:nvPr>
            <p:ph type="title"/>
          </p:nvPr>
        </p:nvSpPr>
        <p:spPr>
          <a:xfrm>
            <a:off x="761800" y="762001"/>
            <a:ext cx="5981900" cy="1708242"/>
          </a:xfrm>
        </p:spPr>
        <p:txBody>
          <a:bodyPr anchor="ctr">
            <a:normAutofit/>
          </a:bodyPr>
          <a:lstStyle/>
          <a:p>
            <a:r>
              <a:rPr lang="en-US" b="1" dirty="0"/>
              <a:t>Advantages of </a:t>
            </a:r>
            <a:r>
              <a:rPr lang="en-US" altLang="zh-CN" b="1" dirty="0"/>
              <a:t>DBSCAN</a:t>
            </a:r>
            <a:endParaRPr lang="en-US" dirty="0"/>
          </a:p>
        </p:txBody>
      </p:sp>
      <p:sp>
        <p:nvSpPr>
          <p:cNvPr id="3" name="Content Placeholder 2">
            <a:extLst>
              <a:ext uri="{FF2B5EF4-FFF2-40B4-BE49-F238E27FC236}">
                <a16:creationId xmlns:a16="http://schemas.microsoft.com/office/drawing/2014/main" id="{9E5BF64E-37A6-0F33-7539-F6368D3D0202}"/>
              </a:ext>
            </a:extLst>
          </p:cNvPr>
          <p:cNvSpPr>
            <a:spLocks noGrp="1"/>
          </p:cNvSpPr>
          <p:nvPr>
            <p:ph idx="1"/>
          </p:nvPr>
        </p:nvSpPr>
        <p:spPr>
          <a:xfrm>
            <a:off x="761803" y="2119594"/>
            <a:ext cx="5334197" cy="3769835"/>
          </a:xfrm>
        </p:spPr>
        <p:txBody>
          <a:bodyPr anchor="ctr">
            <a:normAutofit/>
          </a:bodyPr>
          <a:lstStyle/>
          <a:p>
            <a:pPr fontAlgn="base"/>
            <a:r>
              <a:rPr lang="en-US" altLang="zh-CN" sz="2200" b="1" dirty="0">
                <a:latin typeface="Dosis" pitchFamily="2" charset="77"/>
              </a:rPr>
              <a:t>Noise Robustness</a:t>
            </a:r>
            <a:r>
              <a:rPr lang="en-US" altLang="zh-CN" sz="2200" dirty="0">
                <a:latin typeface="Dosis" pitchFamily="2" charset="77"/>
              </a:rPr>
              <a:t>:</a:t>
            </a:r>
            <a:r>
              <a:rPr lang="zh-CN" altLang="en-US" sz="2200" dirty="0">
                <a:latin typeface="Dosis" pitchFamily="2" charset="77"/>
              </a:rPr>
              <a:t> </a:t>
            </a:r>
            <a:r>
              <a:rPr lang="en-US" altLang="zh-CN" sz="2200" dirty="0">
                <a:latin typeface="Dosis" pitchFamily="2" charset="77"/>
              </a:rPr>
              <a:t>E</a:t>
            </a:r>
            <a:r>
              <a:rPr lang="en-US" sz="2200" b="0" i="0" dirty="0">
                <a:effectLst/>
                <a:latin typeface="Dosis" pitchFamily="2" charset="77"/>
              </a:rPr>
              <a:t>asily deal with noise, not affected by outliers.</a:t>
            </a:r>
          </a:p>
          <a:p>
            <a:pPr marL="285750" indent="-285750" algn="l" fontAlgn="base">
              <a:buFont typeface="Arial" panose="020B0604020202020204" pitchFamily="34" charset="0"/>
              <a:buChar char="•"/>
            </a:pPr>
            <a:r>
              <a:rPr lang="en-US" sz="2200" b="1" i="0" dirty="0">
                <a:effectLst/>
                <a:latin typeface="Dosis" pitchFamily="2" charset="77"/>
              </a:rPr>
              <a:t>Cluster-Free Initialization</a:t>
            </a:r>
            <a:r>
              <a:rPr lang="en-US" altLang="zh-CN" sz="2200" b="0" i="0" dirty="0">
                <a:effectLst/>
                <a:latin typeface="Dosis" pitchFamily="2" charset="77"/>
              </a:rPr>
              <a:t>:</a:t>
            </a:r>
            <a:r>
              <a:rPr lang="zh-CN" altLang="en-US" sz="2200" b="0" i="0" dirty="0">
                <a:effectLst/>
                <a:latin typeface="Dosis" pitchFamily="2" charset="77"/>
              </a:rPr>
              <a:t> </a:t>
            </a:r>
            <a:r>
              <a:rPr lang="en-US" sz="2200" b="0" i="0" dirty="0">
                <a:effectLst/>
                <a:latin typeface="Dosis" pitchFamily="2" charset="77"/>
              </a:rPr>
              <a:t>Doesn’t require prior specification of clusters.</a:t>
            </a:r>
          </a:p>
          <a:p>
            <a:pPr marL="285750" indent="-285750" algn="l" fontAlgn="base">
              <a:buFont typeface="Arial" panose="020B0604020202020204" pitchFamily="34" charset="0"/>
              <a:buChar char="•"/>
            </a:pPr>
            <a:r>
              <a:rPr lang="en-US" sz="2200" b="1" i="0" dirty="0">
                <a:effectLst/>
                <a:latin typeface="Dosis" pitchFamily="2" charset="77"/>
              </a:rPr>
              <a:t>Flexibility in Cluster Shapes</a:t>
            </a:r>
            <a:r>
              <a:rPr lang="en-US" altLang="zh-CN" sz="2200" b="0" i="0" dirty="0">
                <a:effectLst/>
                <a:latin typeface="Dosis" pitchFamily="2" charset="77"/>
              </a:rPr>
              <a:t>:</a:t>
            </a:r>
            <a:r>
              <a:rPr lang="zh-CN" altLang="en-US" sz="2200" b="0" i="0" dirty="0">
                <a:effectLst/>
                <a:latin typeface="Dosis" pitchFamily="2" charset="77"/>
              </a:rPr>
              <a:t> </a:t>
            </a:r>
            <a:r>
              <a:rPr lang="en-US" sz="2200" b="0" i="0" dirty="0">
                <a:effectLst/>
                <a:latin typeface="Dosis" pitchFamily="2" charset="77"/>
              </a:rPr>
              <a:t>It has no strict shapes; it can correctly accommodate many data points.</a:t>
            </a:r>
          </a:p>
        </p:txBody>
      </p:sp>
      <p:pic>
        <p:nvPicPr>
          <p:cNvPr id="5" name="Picture 4">
            <a:extLst>
              <a:ext uri="{FF2B5EF4-FFF2-40B4-BE49-F238E27FC236}">
                <a16:creationId xmlns:a16="http://schemas.microsoft.com/office/drawing/2014/main" id="{26D1EC9E-705A-A6E6-68CD-E8A9831C5150}"/>
              </a:ext>
            </a:extLst>
          </p:cNvPr>
          <p:cNvPicPr>
            <a:picLocks noChangeAspect="1"/>
          </p:cNvPicPr>
          <p:nvPr/>
        </p:nvPicPr>
        <p:blipFill>
          <a:blip r:embed="rId3"/>
          <a:srcRect l="17866" r="2719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12350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62CB5-84F4-7C70-FFB7-E29E32B66B4B}"/>
              </a:ext>
            </a:extLst>
          </p:cNvPr>
          <p:cNvSpPr>
            <a:spLocks noGrp="1"/>
          </p:cNvSpPr>
          <p:nvPr>
            <p:ph type="title"/>
          </p:nvPr>
        </p:nvSpPr>
        <p:spPr>
          <a:xfrm>
            <a:off x="808638" y="386930"/>
            <a:ext cx="9236700" cy="1188950"/>
          </a:xfrm>
        </p:spPr>
        <p:txBody>
          <a:bodyPr anchor="b">
            <a:normAutofit/>
          </a:bodyPr>
          <a:lstStyle/>
          <a:p>
            <a:r>
              <a:rPr lang="en-US" b="1" dirty="0"/>
              <a:t>Disadvantages of </a:t>
            </a:r>
            <a:r>
              <a:rPr lang="en-US" altLang="zh-CN" b="1" dirty="0"/>
              <a:t>DBSCAN</a:t>
            </a:r>
            <a:r>
              <a:rPr lang="zh-CN" altLang="en-US" b="1" dirty="0"/>
              <a:t> </a:t>
            </a:r>
            <a:endParaRPr lang="en-US" dirty="0"/>
          </a:p>
        </p:txBody>
      </p:sp>
      <p:grpSp>
        <p:nvGrpSpPr>
          <p:cNvPr id="31" name="Group 3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2" name="Rectangle 3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1C64B0-8BBE-0B3C-BD2B-B2DDA6887CD9}"/>
              </a:ext>
            </a:extLst>
          </p:cNvPr>
          <p:cNvSpPr>
            <a:spLocks noGrp="1"/>
          </p:cNvSpPr>
          <p:nvPr>
            <p:ph idx="1"/>
          </p:nvPr>
        </p:nvSpPr>
        <p:spPr>
          <a:xfrm>
            <a:off x="808638" y="2203079"/>
            <a:ext cx="10143668" cy="3435531"/>
          </a:xfrm>
        </p:spPr>
        <p:txBody>
          <a:bodyPr anchor="ctr">
            <a:normAutofit/>
          </a:bodyPr>
          <a:lstStyle/>
          <a:p>
            <a:r>
              <a:rPr lang="en-US" sz="2200" b="1" dirty="0"/>
              <a:t>Sensitivity to Hyper-parameters</a:t>
            </a:r>
            <a:r>
              <a:rPr lang="en-US" altLang="zh-CN" sz="2200" b="1" dirty="0"/>
              <a:t>:</a:t>
            </a:r>
            <a:r>
              <a:rPr lang="zh-CN" altLang="en-US" sz="2200" dirty="0"/>
              <a:t> </a:t>
            </a:r>
            <a:r>
              <a:rPr lang="en-US" altLang="zh-CN" sz="2200" dirty="0"/>
              <a:t>s</a:t>
            </a:r>
            <a:r>
              <a:rPr lang="en-US" sz="2200" dirty="0"/>
              <a:t>ensitive to the clustering hyper-parameters – the eps and the min_points.</a:t>
            </a:r>
          </a:p>
          <a:p>
            <a:r>
              <a:rPr lang="en-US" sz="2200" b="1" dirty="0"/>
              <a:t>Difficulty with Varying Densities</a:t>
            </a:r>
            <a:r>
              <a:rPr lang="en-US" altLang="zh-CN" sz="2200" b="1" dirty="0"/>
              <a:t>:</a:t>
            </a:r>
            <a:r>
              <a:rPr lang="zh-CN" altLang="en-US" sz="2200" dirty="0"/>
              <a:t> </a:t>
            </a:r>
            <a:r>
              <a:rPr lang="en-US" altLang="zh-CN" sz="2200" dirty="0"/>
              <a:t>c</a:t>
            </a:r>
            <a:r>
              <a:rPr lang="en-US" sz="2200" dirty="0"/>
              <a:t>annot work with datasets of varying densities.</a:t>
            </a:r>
          </a:p>
          <a:p>
            <a:r>
              <a:rPr lang="en-US" sz="2200" b="1" dirty="0"/>
              <a:t>Sparse Data Limitations</a:t>
            </a:r>
            <a:r>
              <a:rPr lang="en-US" altLang="zh-CN" sz="2200" dirty="0"/>
              <a:t>:</a:t>
            </a:r>
            <a:r>
              <a:rPr lang="zh-CN" altLang="en-US" sz="2200" dirty="0"/>
              <a:t> </a:t>
            </a:r>
            <a:r>
              <a:rPr lang="en-US" altLang="zh-CN" sz="2200" dirty="0"/>
              <a:t>f</a:t>
            </a:r>
            <a:r>
              <a:rPr lang="en-US" sz="2200" dirty="0"/>
              <a:t>ails if the data is too sparse.</a:t>
            </a:r>
          </a:p>
          <a:p>
            <a:r>
              <a:rPr lang="en-US" sz="2200" b="1" dirty="0"/>
              <a:t>Impact of Sampling on Density Measures</a:t>
            </a:r>
            <a:r>
              <a:rPr lang="en-US" altLang="zh-CN" sz="2200" dirty="0"/>
              <a:t>:</a:t>
            </a:r>
            <a:r>
              <a:rPr lang="zh-CN" altLang="en-US" sz="2200" dirty="0"/>
              <a:t> </a:t>
            </a:r>
            <a:r>
              <a:rPr lang="en-US" altLang="zh-CN" sz="2200" dirty="0"/>
              <a:t>t</a:t>
            </a:r>
            <a:r>
              <a:rPr lang="en-US" sz="2200" dirty="0"/>
              <a:t>he density measures (Reachability and Connectivity) can be affected by sampling.</a:t>
            </a:r>
          </a:p>
        </p:txBody>
      </p:sp>
    </p:spTree>
    <p:extLst>
      <p:ext uri="{BB962C8B-B14F-4D97-AF65-F5344CB8AC3E}">
        <p14:creationId xmlns:p14="http://schemas.microsoft.com/office/powerpoint/2010/main" val="242116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3FC1AA-F728-571D-E685-61E11028CF8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13FC7B-265E-3A28-12AF-8E835A505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9D738B52-C5CC-DADD-611C-96759D582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5A82F366-5E7E-0EC4-E6A2-CED600823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5C02D4D-04D4-D787-1D7E-89B67261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F69D83E-AB37-F430-B58E-C5907466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586E3AA1-CB9A-0280-6904-0BF06494D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42805-9394-AEF5-00E2-A48A2BFBC1DD}"/>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Implementation</a:t>
            </a:r>
            <a:endParaRPr lang="en-US" b="1" kern="1200" dirty="0"/>
          </a:p>
        </p:txBody>
      </p:sp>
      <p:cxnSp>
        <p:nvCxnSpPr>
          <p:cNvPr id="30" name="Straight Connector 29">
            <a:extLst>
              <a:ext uri="{FF2B5EF4-FFF2-40B4-BE49-F238E27FC236}">
                <a16:creationId xmlns:a16="http://schemas.microsoft.com/office/drawing/2014/main" id="{FA7FD9ED-E0C2-1B06-3255-00E7F9DE5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D7CF86B-D4A8-48D2-1101-00CBC69E58F6}"/>
              </a:ext>
            </a:extLst>
          </p:cNvPr>
          <p:cNvPicPr>
            <a:picLocks noChangeAspect="1"/>
          </p:cNvPicPr>
          <p:nvPr/>
        </p:nvPicPr>
        <p:blipFill>
          <a:blip r:embed="rId3"/>
          <a:stretch>
            <a:fillRect/>
          </a:stretch>
        </p:blipFill>
        <p:spPr>
          <a:xfrm>
            <a:off x="633597" y="3516529"/>
            <a:ext cx="5065425" cy="2666013"/>
          </a:xfrm>
          <a:prstGeom prst="rect">
            <a:avLst/>
          </a:prstGeom>
        </p:spPr>
      </p:pic>
      <p:sp>
        <p:nvSpPr>
          <p:cNvPr id="13" name="TextBox 12">
            <a:extLst>
              <a:ext uri="{FF2B5EF4-FFF2-40B4-BE49-F238E27FC236}">
                <a16:creationId xmlns:a16="http://schemas.microsoft.com/office/drawing/2014/main" id="{C2F38524-A070-EC95-CE35-002B3C7A5AF9}"/>
              </a:ext>
            </a:extLst>
          </p:cNvPr>
          <p:cNvSpPr txBox="1"/>
          <p:nvPr/>
        </p:nvSpPr>
        <p:spPr>
          <a:xfrm>
            <a:off x="838200" y="2744368"/>
            <a:ext cx="6291261" cy="430887"/>
          </a:xfrm>
          <a:prstGeom prst="rect">
            <a:avLst/>
          </a:prstGeom>
          <a:noFill/>
        </p:spPr>
        <p:txBody>
          <a:bodyPr wrap="square" rtlCol="0">
            <a:spAutoFit/>
          </a:bodyPr>
          <a:lstStyle/>
          <a:p>
            <a:r>
              <a:rPr lang="en-US" altLang="zh-CN" sz="2200" b="1" dirty="0">
                <a:latin typeface="Dosis" pitchFamily="2" charset="77"/>
              </a:rPr>
              <a:t>Find</a:t>
            </a:r>
            <a:r>
              <a:rPr lang="zh-CN" altLang="en-US" sz="2200" b="1" dirty="0">
                <a:latin typeface="Dosis" pitchFamily="2" charset="77"/>
              </a:rPr>
              <a:t> </a:t>
            </a:r>
            <a:r>
              <a:rPr lang="en-US" sz="2200" b="1" dirty="0">
                <a:latin typeface="Dosis" pitchFamily="2" charset="77"/>
              </a:rPr>
              <a:t>Eps-neighborhood of a point</a:t>
            </a:r>
          </a:p>
        </p:txBody>
      </p:sp>
      <p:sp>
        <p:nvSpPr>
          <p:cNvPr id="14" name="TextBox 13">
            <a:extLst>
              <a:ext uri="{FF2B5EF4-FFF2-40B4-BE49-F238E27FC236}">
                <a16:creationId xmlns:a16="http://schemas.microsoft.com/office/drawing/2014/main" id="{C46A0DBC-7C15-9B72-E6FB-7093FE5D0C2D}"/>
              </a:ext>
            </a:extLst>
          </p:cNvPr>
          <p:cNvSpPr txBox="1"/>
          <p:nvPr/>
        </p:nvSpPr>
        <p:spPr>
          <a:xfrm>
            <a:off x="6471556" y="3483189"/>
            <a:ext cx="4087979" cy="430887"/>
          </a:xfrm>
          <a:prstGeom prst="rect">
            <a:avLst/>
          </a:prstGeom>
          <a:noFill/>
        </p:spPr>
        <p:txBody>
          <a:bodyPr wrap="none" rtlCol="0">
            <a:spAutoFit/>
          </a:bodyPr>
          <a:lstStyle/>
          <a:p>
            <a:r>
              <a:rPr lang="en-US" sz="2200" b="1" dirty="0">
                <a:latin typeface="Dosis" pitchFamily="2" charset="77"/>
              </a:rPr>
              <a:t>NEps(P) = {q ∈ D | dist(p, p1) ≤ Eps}</a:t>
            </a:r>
          </a:p>
        </p:txBody>
      </p:sp>
      <p:sp>
        <p:nvSpPr>
          <p:cNvPr id="15" name="TextBox 14">
            <a:extLst>
              <a:ext uri="{FF2B5EF4-FFF2-40B4-BE49-F238E27FC236}">
                <a16:creationId xmlns:a16="http://schemas.microsoft.com/office/drawing/2014/main" id="{293E6ED6-AB7A-0DF8-8FDF-4017B138EB11}"/>
              </a:ext>
            </a:extLst>
          </p:cNvPr>
          <p:cNvSpPr txBox="1"/>
          <p:nvPr/>
        </p:nvSpPr>
        <p:spPr>
          <a:xfrm>
            <a:off x="6093822" y="5020122"/>
            <a:ext cx="2249334" cy="369332"/>
          </a:xfrm>
          <a:prstGeom prst="rect">
            <a:avLst/>
          </a:prstGeom>
          <a:noFill/>
        </p:spPr>
        <p:txBody>
          <a:bodyPr wrap="none" rtlCol="0">
            <a:spAutoFit/>
          </a:bodyPr>
          <a:lstStyle/>
          <a:p>
            <a:r>
              <a:rPr lang="en-US" altLang="zh-CN" dirty="0">
                <a:latin typeface="Dosis" pitchFamily="2" charset="77"/>
              </a:rPr>
              <a:t>Dist:</a:t>
            </a:r>
            <a:r>
              <a:rPr lang="zh-CN" altLang="en-US" dirty="0">
                <a:latin typeface="Dosis" pitchFamily="2" charset="77"/>
              </a:rPr>
              <a:t> </a:t>
            </a:r>
            <a:r>
              <a:rPr lang="en-US" altLang="zh-CN" dirty="0">
                <a:latin typeface="Dosis" pitchFamily="2" charset="77"/>
              </a:rPr>
              <a:t>Euclidean</a:t>
            </a:r>
            <a:r>
              <a:rPr lang="zh-CN" altLang="en-US" dirty="0">
                <a:latin typeface="Dosis" pitchFamily="2" charset="77"/>
              </a:rPr>
              <a:t> </a:t>
            </a:r>
            <a:r>
              <a:rPr lang="en-US" altLang="zh-CN" dirty="0">
                <a:latin typeface="Dosis" pitchFamily="2" charset="77"/>
              </a:rPr>
              <a:t>Distance</a:t>
            </a:r>
            <a:endParaRPr lang="en-US" dirty="0">
              <a:latin typeface="Dosis" pitchFamily="2" charset="77"/>
            </a:endParaRPr>
          </a:p>
        </p:txBody>
      </p:sp>
      <p:pic>
        <p:nvPicPr>
          <p:cNvPr id="18" name="Picture 17">
            <a:extLst>
              <a:ext uri="{FF2B5EF4-FFF2-40B4-BE49-F238E27FC236}">
                <a16:creationId xmlns:a16="http://schemas.microsoft.com/office/drawing/2014/main" id="{C79A95A9-5EE6-F3BC-DF10-C9177567D7C8}"/>
              </a:ext>
            </a:extLst>
          </p:cNvPr>
          <p:cNvPicPr>
            <a:picLocks noChangeAspect="1"/>
          </p:cNvPicPr>
          <p:nvPr/>
        </p:nvPicPr>
        <p:blipFill>
          <a:blip r:embed="rId4"/>
          <a:stretch>
            <a:fillRect/>
          </a:stretch>
        </p:blipFill>
        <p:spPr>
          <a:xfrm>
            <a:off x="8299606" y="3914075"/>
            <a:ext cx="3604985" cy="2498237"/>
          </a:xfrm>
          <a:prstGeom prst="rect">
            <a:avLst/>
          </a:prstGeom>
        </p:spPr>
      </p:pic>
    </p:spTree>
    <p:extLst>
      <p:ext uri="{BB962C8B-B14F-4D97-AF65-F5344CB8AC3E}">
        <p14:creationId xmlns:p14="http://schemas.microsoft.com/office/powerpoint/2010/main" val="290225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5E7851-3B1D-A378-AE16-6FE064995FDF}"/>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ADBB0AD-04D3-4695-1D95-8A78E7246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16E240E-01E4-E12D-19B8-72CC9F3FC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E49AE883-495E-495B-D338-7791FBC14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2E930A-AA9F-E20B-5DFB-F00F39A59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FE12EB-D593-6CD7-B4FC-EC554FAC8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57F5E85-CCD9-57C0-D0CD-189C46F39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04696-2C1C-8174-548C-5AB7AC0DEAA6}"/>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Implementation</a:t>
            </a:r>
            <a:endParaRPr lang="en-US" b="1" kern="1200" dirty="0"/>
          </a:p>
        </p:txBody>
      </p:sp>
      <p:cxnSp>
        <p:nvCxnSpPr>
          <p:cNvPr id="30" name="Straight Connector 29">
            <a:extLst>
              <a:ext uri="{FF2B5EF4-FFF2-40B4-BE49-F238E27FC236}">
                <a16:creationId xmlns:a16="http://schemas.microsoft.com/office/drawing/2014/main" id="{2F3951A7-E718-BC99-3FB3-19A9FBCDF7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1412B1A-4773-BA22-1D88-992FFC450ABA}"/>
              </a:ext>
            </a:extLst>
          </p:cNvPr>
          <p:cNvSpPr txBox="1"/>
          <p:nvPr/>
        </p:nvSpPr>
        <p:spPr>
          <a:xfrm>
            <a:off x="7411191" y="3623042"/>
            <a:ext cx="3942609" cy="2031325"/>
          </a:xfrm>
          <a:prstGeom prst="rect">
            <a:avLst/>
          </a:prstGeom>
          <a:noFill/>
        </p:spPr>
        <p:txBody>
          <a:bodyPr wrap="square" rtlCol="0">
            <a:spAutoFit/>
          </a:bodyPr>
          <a:lstStyle/>
          <a:p>
            <a:r>
              <a:rPr lang="en-US" sz="2200" b="1" dirty="0">
                <a:latin typeface="Dosis" pitchFamily="2" charset="77"/>
              </a:rPr>
              <a:t>directly density-reachable</a:t>
            </a:r>
            <a:endParaRPr lang="en-US" altLang="zh-CN" sz="2200" b="1" dirty="0">
              <a:latin typeface="Dosis" pitchFamily="2" charset="77"/>
            </a:endParaRPr>
          </a:p>
          <a:p>
            <a:pPr marL="342900" indent="-342900">
              <a:buFont typeface="Arial" panose="020B0604020202020204" pitchFamily="34" charset="0"/>
              <a:buChar char="•"/>
            </a:pPr>
            <a:r>
              <a:rPr lang="en-US" sz="2000" dirty="0">
                <a:latin typeface="Dosis" pitchFamily="2" charset="77"/>
              </a:rPr>
              <a:t>m-&gt;q</a:t>
            </a:r>
            <a:r>
              <a:rPr lang="en-US" altLang="zh-CN" sz="2000" dirty="0">
                <a:latin typeface="Dosis" pitchFamily="2" charset="77"/>
              </a:rPr>
              <a:t>,</a:t>
            </a:r>
            <a:r>
              <a:rPr lang="zh-CN" altLang="en-US" sz="2000" dirty="0">
                <a:latin typeface="Dosis" pitchFamily="2" charset="77"/>
              </a:rPr>
              <a:t> </a:t>
            </a:r>
            <a:r>
              <a:rPr lang="en-US" altLang="zh-CN" sz="2000" dirty="0">
                <a:latin typeface="Dosis" pitchFamily="2" charset="77"/>
              </a:rPr>
              <a:t>p-&gt;m</a:t>
            </a:r>
            <a:r>
              <a:rPr lang="zh-CN" altLang="en-US" sz="2000" dirty="0">
                <a:latin typeface="Dosis" pitchFamily="2" charset="77"/>
              </a:rPr>
              <a:t>     </a:t>
            </a:r>
            <a:r>
              <a:rPr lang="en-US" altLang="zh-CN" sz="1600" dirty="0">
                <a:latin typeface="Dosis" pitchFamily="2" charset="77"/>
              </a:rPr>
              <a:t>q</a:t>
            </a:r>
            <a:r>
              <a:rPr lang="zh-CN" altLang="en-US" sz="1600" dirty="0">
                <a:latin typeface="Dosis" pitchFamily="2" charset="77"/>
              </a:rPr>
              <a:t> </a:t>
            </a:r>
            <a:r>
              <a:rPr lang="en-US" altLang="zh-CN" sz="1600" dirty="0">
                <a:latin typeface="Dosis" pitchFamily="2" charset="77"/>
              </a:rPr>
              <a:t>and</a:t>
            </a:r>
            <a:r>
              <a:rPr lang="zh-CN" altLang="en-US" sz="1600" dirty="0">
                <a:latin typeface="Dosis" pitchFamily="2" charset="77"/>
              </a:rPr>
              <a:t> </a:t>
            </a:r>
            <a:r>
              <a:rPr lang="en-US" altLang="zh-CN" sz="1600" dirty="0">
                <a:latin typeface="Dosis" pitchFamily="2" charset="77"/>
              </a:rPr>
              <a:t>m:</a:t>
            </a:r>
            <a:r>
              <a:rPr lang="zh-CN" altLang="en-US" sz="1600" dirty="0">
                <a:latin typeface="Dosis" pitchFamily="2" charset="77"/>
              </a:rPr>
              <a:t> </a:t>
            </a:r>
            <a:r>
              <a:rPr lang="en-US" altLang="zh-CN" sz="1600" dirty="0">
                <a:latin typeface="Dosis" pitchFamily="2" charset="77"/>
              </a:rPr>
              <a:t>core</a:t>
            </a:r>
            <a:r>
              <a:rPr lang="zh-CN" altLang="en-US" sz="1600" dirty="0">
                <a:latin typeface="Dosis" pitchFamily="2" charset="77"/>
              </a:rPr>
              <a:t> </a:t>
            </a:r>
            <a:r>
              <a:rPr lang="en-US" altLang="zh-CN" sz="1600" dirty="0">
                <a:latin typeface="Dosis" pitchFamily="2" charset="77"/>
              </a:rPr>
              <a:t>point</a:t>
            </a:r>
            <a:r>
              <a:rPr lang="zh-CN" altLang="en-US" sz="2000" dirty="0">
                <a:solidFill>
                  <a:srgbClr val="FF0000"/>
                </a:solidFill>
                <a:latin typeface="Dosis" pitchFamily="2" charset="77"/>
              </a:rPr>
              <a:t>      </a:t>
            </a:r>
            <a:endParaRPr lang="en-US" sz="2000" dirty="0">
              <a:latin typeface="Dosis" pitchFamily="2" charset="77"/>
            </a:endParaRPr>
          </a:p>
          <a:p>
            <a:r>
              <a:rPr lang="en-US" altLang="zh-CN" sz="2200" b="1" dirty="0">
                <a:latin typeface="Dosis" pitchFamily="2" charset="77"/>
              </a:rPr>
              <a:t>(indirectly)</a:t>
            </a:r>
            <a:r>
              <a:rPr lang="zh-CN" altLang="en-US" sz="2200" b="1" dirty="0">
                <a:latin typeface="Dosis" pitchFamily="2" charset="77"/>
              </a:rPr>
              <a:t> </a:t>
            </a:r>
            <a:r>
              <a:rPr lang="en-US" sz="2200" b="1" dirty="0">
                <a:latin typeface="Dosis" pitchFamily="2" charset="77"/>
              </a:rPr>
              <a:t>density-reachable</a:t>
            </a:r>
          </a:p>
          <a:p>
            <a:pPr marL="342900" indent="-342900">
              <a:buFont typeface="Arial" panose="020B0604020202020204" pitchFamily="34" charset="0"/>
              <a:buChar char="•"/>
            </a:pPr>
            <a:r>
              <a:rPr lang="en-US" altLang="zh-CN" sz="2000" dirty="0">
                <a:latin typeface="Dosis" pitchFamily="2" charset="77"/>
              </a:rPr>
              <a:t>o-&gt;r,</a:t>
            </a:r>
            <a:r>
              <a:rPr lang="zh-CN" altLang="en-US" sz="2000" dirty="0">
                <a:latin typeface="Dosis" pitchFamily="2" charset="77"/>
              </a:rPr>
              <a:t> </a:t>
            </a:r>
            <a:r>
              <a:rPr lang="en-US" altLang="zh-CN" sz="2000" dirty="0">
                <a:latin typeface="Dosis" pitchFamily="2" charset="77"/>
              </a:rPr>
              <a:t>o-&gt;s</a:t>
            </a:r>
          </a:p>
          <a:p>
            <a:r>
              <a:rPr lang="en-US" sz="2200" b="1" dirty="0">
                <a:latin typeface="Dosis" pitchFamily="2" charset="77"/>
              </a:rPr>
              <a:t>density-connected</a:t>
            </a:r>
          </a:p>
          <a:p>
            <a:pPr marL="342900" indent="-342900">
              <a:buFont typeface="Arial" panose="020B0604020202020204" pitchFamily="34" charset="0"/>
              <a:buChar char="•"/>
            </a:pPr>
            <a:r>
              <a:rPr lang="en-US" altLang="zh-CN" sz="2000" dirty="0">
                <a:latin typeface="Dosis" pitchFamily="2" charset="77"/>
              </a:rPr>
              <a:t>s</a:t>
            </a:r>
            <a:r>
              <a:rPr lang="en-US" sz="2000" dirty="0">
                <a:latin typeface="Dosis" pitchFamily="2" charset="77"/>
              </a:rPr>
              <a:t>-</a:t>
            </a:r>
            <a:r>
              <a:rPr lang="en-US" altLang="zh-CN" sz="2000" dirty="0">
                <a:latin typeface="Dosis" pitchFamily="2" charset="77"/>
              </a:rPr>
              <a:t>r</a:t>
            </a:r>
            <a:endParaRPr lang="en-US" sz="2000" dirty="0">
              <a:latin typeface="Dosis" pitchFamily="2" charset="77"/>
            </a:endParaRPr>
          </a:p>
        </p:txBody>
      </p:sp>
      <p:sp>
        <p:nvSpPr>
          <p:cNvPr id="5" name="TextBox 4">
            <a:extLst>
              <a:ext uri="{FF2B5EF4-FFF2-40B4-BE49-F238E27FC236}">
                <a16:creationId xmlns:a16="http://schemas.microsoft.com/office/drawing/2014/main" id="{81F848E7-6B13-7EA9-1CA5-DE35892C6C45}"/>
              </a:ext>
            </a:extLst>
          </p:cNvPr>
          <p:cNvSpPr txBox="1"/>
          <p:nvPr/>
        </p:nvSpPr>
        <p:spPr>
          <a:xfrm>
            <a:off x="535670" y="2694624"/>
            <a:ext cx="11127581" cy="430887"/>
          </a:xfrm>
          <a:prstGeom prst="rect">
            <a:avLst/>
          </a:prstGeom>
          <a:noFill/>
        </p:spPr>
        <p:txBody>
          <a:bodyPr wrap="square" rtlCol="0">
            <a:spAutoFit/>
          </a:bodyPr>
          <a:lstStyle/>
          <a:p>
            <a:r>
              <a:rPr lang="en-US" altLang="zh-CN" sz="2200" b="1" dirty="0">
                <a:latin typeface="Dosis" pitchFamily="2" charset="77"/>
              </a:rPr>
              <a:t>Find</a:t>
            </a:r>
            <a:r>
              <a:rPr lang="en-US" sz="2200" b="1" dirty="0">
                <a:latin typeface="Dosis" pitchFamily="2" charset="77"/>
              </a:rPr>
              <a:t> which points should belong to the same cluster</a:t>
            </a:r>
            <a:r>
              <a:rPr lang="zh-CN" altLang="en-US" sz="2200" b="1" dirty="0">
                <a:latin typeface="Dosis" pitchFamily="2" charset="77"/>
              </a:rPr>
              <a:t> </a:t>
            </a:r>
            <a:r>
              <a:rPr lang="en-US" altLang="zh-CN" sz="2200" b="1" dirty="0">
                <a:latin typeface="Dosis" pitchFamily="2" charset="77"/>
              </a:rPr>
              <a:t>&amp;</a:t>
            </a:r>
            <a:r>
              <a:rPr lang="zh-CN" altLang="en-US" sz="2200" b="1" dirty="0">
                <a:latin typeface="Dosis" pitchFamily="2" charset="77"/>
              </a:rPr>
              <a:t> </a:t>
            </a:r>
            <a:r>
              <a:rPr lang="en-US" sz="2200" b="1" dirty="0">
                <a:latin typeface="Dosis" pitchFamily="2" charset="77"/>
              </a:rPr>
              <a:t>Identify</a:t>
            </a:r>
            <a:r>
              <a:rPr lang="zh-CN" altLang="en-US" sz="2200" b="1" dirty="0">
                <a:latin typeface="Dosis" pitchFamily="2" charset="77"/>
              </a:rPr>
              <a:t> </a:t>
            </a:r>
            <a:r>
              <a:rPr lang="en-US" altLang="zh-CN" sz="2200" b="1" dirty="0">
                <a:latin typeface="Dosis" pitchFamily="2" charset="77"/>
              </a:rPr>
              <a:t>noise</a:t>
            </a:r>
            <a:r>
              <a:rPr lang="zh-CN" altLang="en-US" sz="2200" b="1" dirty="0">
                <a:latin typeface="Dosis" pitchFamily="2" charset="77"/>
              </a:rPr>
              <a:t> </a:t>
            </a:r>
            <a:r>
              <a:rPr lang="en-US" altLang="zh-CN" sz="2200" b="1" dirty="0">
                <a:latin typeface="Dosis" pitchFamily="2" charset="77"/>
              </a:rPr>
              <a:t>data</a:t>
            </a:r>
            <a:endParaRPr lang="en-US" sz="2200" b="1" dirty="0">
              <a:latin typeface="Dosis" pitchFamily="2" charset="77"/>
            </a:endParaRPr>
          </a:p>
        </p:txBody>
      </p:sp>
      <p:pic>
        <p:nvPicPr>
          <p:cNvPr id="8" name="Picture 7">
            <a:extLst>
              <a:ext uri="{FF2B5EF4-FFF2-40B4-BE49-F238E27FC236}">
                <a16:creationId xmlns:a16="http://schemas.microsoft.com/office/drawing/2014/main" id="{21AD1817-A3BA-F520-14B2-E07D0911E03A}"/>
              </a:ext>
            </a:extLst>
          </p:cNvPr>
          <p:cNvPicPr>
            <a:picLocks noChangeAspect="1"/>
          </p:cNvPicPr>
          <p:nvPr/>
        </p:nvPicPr>
        <p:blipFill>
          <a:blip r:embed="rId3"/>
          <a:stretch>
            <a:fillRect/>
          </a:stretch>
        </p:blipFill>
        <p:spPr>
          <a:xfrm>
            <a:off x="633597" y="3385766"/>
            <a:ext cx="5729533" cy="2702138"/>
          </a:xfrm>
          <a:prstGeom prst="rect">
            <a:avLst/>
          </a:prstGeom>
        </p:spPr>
      </p:pic>
      <p:sp>
        <p:nvSpPr>
          <p:cNvPr id="6" name="TextBox 5">
            <a:extLst>
              <a:ext uri="{FF2B5EF4-FFF2-40B4-BE49-F238E27FC236}">
                <a16:creationId xmlns:a16="http://schemas.microsoft.com/office/drawing/2014/main" id="{48024A59-3D89-EAB0-CB51-35BAFF541F6B}"/>
              </a:ext>
            </a:extLst>
          </p:cNvPr>
          <p:cNvSpPr txBox="1"/>
          <p:nvPr/>
        </p:nvSpPr>
        <p:spPr>
          <a:xfrm>
            <a:off x="1100955" y="5972289"/>
            <a:ext cx="772263" cy="276999"/>
          </a:xfrm>
          <a:prstGeom prst="rect">
            <a:avLst/>
          </a:prstGeom>
          <a:noFill/>
        </p:spPr>
        <p:txBody>
          <a:bodyPr wrap="none" rtlCol="0">
            <a:spAutoFit/>
          </a:bodyPr>
          <a:lstStyle/>
          <a:p>
            <a:r>
              <a:rPr lang="en-US" sz="1200" dirty="0"/>
              <a:t>min</a:t>
            </a:r>
            <a:r>
              <a:rPr lang="en-US" altLang="zh-CN" sz="1200" dirty="0"/>
              <a:t>Pts=3</a:t>
            </a:r>
            <a:endParaRPr lang="en-US" sz="1200" dirty="0"/>
          </a:p>
        </p:txBody>
      </p:sp>
    </p:spTree>
    <p:extLst>
      <p:ext uri="{BB962C8B-B14F-4D97-AF65-F5344CB8AC3E}">
        <p14:creationId xmlns:p14="http://schemas.microsoft.com/office/powerpoint/2010/main" val="56875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0064C3-12B8-179B-3C1B-0A5D8B45703E}"/>
              </a:ext>
            </a:extLst>
          </p:cNvPr>
          <p:cNvSpPr txBox="1"/>
          <p:nvPr/>
        </p:nvSpPr>
        <p:spPr>
          <a:xfrm>
            <a:off x="5857875" y="288014"/>
            <a:ext cx="6304155" cy="6186309"/>
          </a:xfrm>
          <a:prstGeom prst="rect">
            <a:avLst/>
          </a:prstGeom>
          <a:noFill/>
        </p:spPr>
        <p:txBody>
          <a:bodyPr wrap="square" rtlCol="0">
            <a:spAutoFit/>
          </a:bodyPr>
          <a:lstStyle/>
          <a:p>
            <a:r>
              <a:rPr lang="en-US" b="1" dirty="0">
                <a:latin typeface="Dosis" pitchFamily="2" charset="77"/>
              </a:rPr>
              <a:t>Input</a:t>
            </a:r>
            <a:r>
              <a:rPr lang="en-US" dirty="0">
                <a:latin typeface="Dosis" pitchFamily="2" charset="77"/>
              </a:rPr>
              <a:t>: </a:t>
            </a:r>
          </a:p>
          <a:p>
            <a:pPr marL="285750" indent="-285750">
              <a:buFont typeface="Arial" panose="020B0604020202020204" pitchFamily="34" charset="0"/>
              <a:buChar char="•"/>
            </a:pPr>
            <a:r>
              <a:rPr lang="en-US" dirty="0">
                <a:latin typeface="Dosis" pitchFamily="2" charset="77"/>
              </a:rPr>
              <a:t>Earthquake data set D </a:t>
            </a:r>
          </a:p>
          <a:p>
            <a:pPr marL="285750" indent="-285750">
              <a:buFont typeface="Arial" panose="020B0604020202020204" pitchFamily="34" charset="0"/>
              <a:buChar char="•"/>
            </a:pPr>
            <a:r>
              <a:rPr lang="en-US" dirty="0">
                <a:latin typeface="Dosis" pitchFamily="2" charset="77"/>
              </a:rPr>
              <a:t>MinPts (minimum points required for a dense region)</a:t>
            </a:r>
          </a:p>
          <a:p>
            <a:pPr marL="285750" indent="-285750">
              <a:buFont typeface="Arial" panose="020B0604020202020204" pitchFamily="34" charset="0"/>
              <a:buChar char="•"/>
            </a:pPr>
            <a:r>
              <a:rPr lang="en-US" dirty="0">
                <a:latin typeface="Dosis" pitchFamily="2" charset="77"/>
              </a:rPr>
              <a:t>Eps (maximum distance between two samples)</a:t>
            </a:r>
          </a:p>
          <a:p>
            <a:endParaRPr lang="en-US" dirty="0">
              <a:latin typeface="Dosis" pitchFamily="2" charset="77"/>
            </a:endParaRPr>
          </a:p>
          <a:p>
            <a:r>
              <a:rPr lang="en-US" b="1" dirty="0">
                <a:latin typeface="Dosis" pitchFamily="2" charset="77"/>
              </a:rPr>
              <a:t>Output</a:t>
            </a:r>
            <a:r>
              <a:rPr lang="en-US" dirty="0">
                <a:latin typeface="Dosis" pitchFamily="2" charset="77"/>
              </a:rPr>
              <a:t>: Clusters of earthquake locations, noise points.</a:t>
            </a:r>
          </a:p>
          <a:p>
            <a:endParaRPr lang="en-US" dirty="0">
              <a:latin typeface="Dosis" pitchFamily="2" charset="77"/>
            </a:endParaRPr>
          </a:p>
          <a:p>
            <a:r>
              <a:rPr lang="en-US" dirty="0">
                <a:latin typeface="Dosis" pitchFamily="2" charset="77"/>
              </a:rPr>
              <a:t>1. Start</a:t>
            </a:r>
          </a:p>
          <a:p>
            <a:r>
              <a:rPr lang="en-US" dirty="0">
                <a:latin typeface="Dosis" pitchFamily="2" charset="77"/>
              </a:rPr>
              <a:t>2. Select initial point p randomly from the dataset D</a:t>
            </a:r>
          </a:p>
          <a:p>
            <a:r>
              <a:rPr lang="en-US" dirty="0">
                <a:latin typeface="Dosis" pitchFamily="2" charset="77"/>
              </a:rPr>
              <a:t>3. Determine Eps and MinPts for point p</a:t>
            </a:r>
          </a:p>
          <a:p>
            <a:r>
              <a:rPr lang="en-US" dirty="0">
                <a:latin typeface="Dosis" pitchFamily="2" charset="77"/>
              </a:rPr>
              <a:t>4. If p is a core point:</a:t>
            </a:r>
          </a:p>
          <a:p>
            <a:r>
              <a:rPr lang="en-US" dirty="0">
                <a:latin typeface="Dosis" pitchFamily="2" charset="77"/>
              </a:rPr>
              <a:t>    5. Mark p as a core point</a:t>
            </a:r>
          </a:p>
          <a:p>
            <a:r>
              <a:rPr lang="en-US" dirty="0">
                <a:latin typeface="Dosis" pitchFamily="2" charset="77"/>
              </a:rPr>
              <a:t>    6. Form a new cluster with p</a:t>
            </a:r>
          </a:p>
          <a:p>
            <a:r>
              <a:rPr lang="en-US" dirty="0">
                <a:latin typeface="Dosis" pitchFamily="2" charset="77"/>
              </a:rPr>
              <a:t>7. Else If p is a border point:</a:t>
            </a:r>
          </a:p>
          <a:p>
            <a:r>
              <a:rPr lang="en-US" dirty="0">
                <a:latin typeface="Dosis" pitchFamily="2" charset="77"/>
              </a:rPr>
              <a:t>    8. Mark p as a border point</a:t>
            </a:r>
          </a:p>
          <a:p>
            <a:r>
              <a:rPr lang="en-US" dirty="0">
                <a:latin typeface="Dosis" pitchFamily="2" charset="77"/>
              </a:rPr>
              <a:t>9. Else:</a:t>
            </a:r>
          </a:p>
          <a:p>
            <a:r>
              <a:rPr lang="en-US" dirty="0">
                <a:latin typeface="Dosis" pitchFamily="2" charset="77"/>
              </a:rPr>
              <a:t>    10. Mark p as noise</a:t>
            </a:r>
          </a:p>
          <a:p>
            <a:r>
              <a:rPr lang="en-US" dirty="0">
                <a:latin typeface="Dosis" pitchFamily="2" charset="77"/>
              </a:rPr>
              <a:t>11. Visit the next point in the database</a:t>
            </a:r>
          </a:p>
          <a:p>
            <a:r>
              <a:rPr lang="en-US" dirty="0">
                <a:latin typeface="Dosis" pitchFamily="2" charset="77"/>
              </a:rPr>
              <a:t>12. If there are unvisited points:</a:t>
            </a:r>
          </a:p>
          <a:p>
            <a:r>
              <a:rPr lang="en-US" dirty="0">
                <a:latin typeface="Dosis" pitchFamily="2" charset="77"/>
              </a:rPr>
              <a:t>    13. Go back to step 2 (Select initial point p randomly)</a:t>
            </a:r>
          </a:p>
          <a:p>
            <a:r>
              <a:rPr lang="en-US" dirty="0">
                <a:latin typeface="Dosis" pitchFamily="2" charset="77"/>
              </a:rPr>
              <a:t>14. Else:</a:t>
            </a:r>
          </a:p>
          <a:p>
            <a:r>
              <a:rPr lang="en-US" dirty="0">
                <a:latin typeface="Dosis" pitchFamily="2" charset="77"/>
              </a:rPr>
              <a:t>    15. End</a:t>
            </a:r>
          </a:p>
        </p:txBody>
      </p:sp>
      <p:pic>
        <p:nvPicPr>
          <p:cNvPr id="7" name="Picture 6">
            <a:extLst>
              <a:ext uri="{FF2B5EF4-FFF2-40B4-BE49-F238E27FC236}">
                <a16:creationId xmlns:a16="http://schemas.microsoft.com/office/drawing/2014/main" id="{C57D9D1D-645F-4A9F-B38C-DF2997E4553E}"/>
              </a:ext>
            </a:extLst>
          </p:cNvPr>
          <p:cNvPicPr>
            <a:picLocks noChangeAspect="1"/>
          </p:cNvPicPr>
          <p:nvPr/>
        </p:nvPicPr>
        <p:blipFill>
          <a:blip r:embed="rId3"/>
          <a:stretch>
            <a:fillRect/>
          </a:stretch>
        </p:blipFill>
        <p:spPr>
          <a:xfrm>
            <a:off x="463550" y="1128713"/>
            <a:ext cx="5137150" cy="5486400"/>
          </a:xfrm>
          <a:prstGeom prst="rect">
            <a:avLst/>
          </a:prstGeom>
        </p:spPr>
      </p:pic>
      <p:sp>
        <p:nvSpPr>
          <p:cNvPr id="10" name="Title 1">
            <a:extLst>
              <a:ext uri="{FF2B5EF4-FFF2-40B4-BE49-F238E27FC236}">
                <a16:creationId xmlns:a16="http://schemas.microsoft.com/office/drawing/2014/main" id="{8BE4D8E8-5E8D-71BB-41F8-D8A263234849}"/>
              </a:ext>
            </a:extLst>
          </p:cNvPr>
          <p:cNvSpPr>
            <a:spLocks noGrp="1"/>
          </p:cNvSpPr>
          <p:nvPr>
            <p:ph type="title"/>
          </p:nvPr>
        </p:nvSpPr>
        <p:spPr>
          <a:xfrm>
            <a:off x="463550" y="-118790"/>
            <a:ext cx="4822825" cy="1554480"/>
          </a:xfrm>
        </p:spPr>
        <p:txBody>
          <a:bodyPr vert="horz" lIns="91440" tIns="45720" rIns="91440" bIns="45720" rtlCol="0" anchor="ctr">
            <a:normAutofit/>
          </a:bodyPr>
          <a:lstStyle/>
          <a:p>
            <a:r>
              <a:rPr lang="en-US" altLang="zh-CN" b="1" kern="1200" dirty="0"/>
              <a:t>Implementation</a:t>
            </a:r>
            <a:endParaRPr lang="en-US" b="1" kern="1200" dirty="0"/>
          </a:p>
        </p:txBody>
      </p:sp>
    </p:spTree>
    <p:extLst>
      <p:ext uri="{BB962C8B-B14F-4D97-AF65-F5344CB8AC3E}">
        <p14:creationId xmlns:p14="http://schemas.microsoft.com/office/powerpoint/2010/main" val="171310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92C910-4861-D31A-8210-93AA735F6DB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0827F84-40C9-08FB-A38B-5183714E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1451589-F23A-22E6-01B9-A118A0B87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2FA8C14D-1F93-50A0-747A-5315EB630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91AA27-1E62-53F2-44AB-0C15042B8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789D5BB-7B45-C3BA-C03E-504EE897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C0A4156-7762-B243-6FA6-5E6E9F574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7F7AC-1F18-52C8-B6F5-138783BD1D4F}"/>
              </a:ext>
            </a:extLst>
          </p:cNvPr>
          <p:cNvSpPr>
            <a:spLocks noGrp="1"/>
          </p:cNvSpPr>
          <p:nvPr>
            <p:ph type="title"/>
          </p:nvPr>
        </p:nvSpPr>
        <p:spPr>
          <a:xfrm>
            <a:off x="1043631" y="809898"/>
            <a:ext cx="6628030" cy="1554480"/>
          </a:xfrm>
        </p:spPr>
        <p:txBody>
          <a:bodyPr vert="horz" lIns="91440" tIns="45720" rIns="91440" bIns="45720" rtlCol="0" anchor="ctr">
            <a:normAutofit/>
          </a:bodyPr>
          <a:lstStyle/>
          <a:p>
            <a:r>
              <a:rPr lang="en-US" altLang="zh-CN" b="1" kern="1200" dirty="0"/>
              <a:t>Evaluation</a:t>
            </a:r>
            <a:endParaRPr lang="en-US" b="1" kern="1200" dirty="0"/>
          </a:p>
        </p:txBody>
      </p:sp>
      <p:cxnSp>
        <p:nvCxnSpPr>
          <p:cNvPr id="30" name="Straight Connector 29">
            <a:extLst>
              <a:ext uri="{FF2B5EF4-FFF2-40B4-BE49-F238E27FC236}">
                <a16:creationId xmlns:a16="http://schemas.microsoft.com/office/drawing/2014/main" id="{5B389D2F-CA47-A48A-39C1-F6B59E4EF2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43E0E88-020F-E632-CBA7-DC88463F1932}"/>
              </a:ext>
            </a:extLst>
          </p:cNvPr>
          <p:cNvSpPr txBox="1"/>
          <p:nvPr/>
        </p:nvSpPr>
        <p:spPr>
          <a:xfrm>
            <a:off x="463692" y="2694932"/>
            <a:ext cx="11609246" cy="430887"/>
          </a:xfrm>
          <a:prstGeom prst="rect">
            <a:avLst/>
          </a:prstGeom>
          <a:noFill/>
        </p:spPr>
        <p:txBody>
          <a:bodyPr wrap="square" rtlCol="0">
            <a:spAutoFit/>
          </a:bodyPr>
          <a:lstStyle/>
          <a:p>
            <a:r>
              <a:rPr lang="en-US" sz="2200" b="1" dirty="0">
                <a:latin typeface="Dosis" pitchFamily="2" charset="77"/>
              </a:rPr>
              <a:t>Silhouette Coefficient</a:t>
            </a:r>
            <a:r>
              <a:rPr lang="en-US" altLang="zh-CN" sz="2200" dirty="0">
                <a:latin typeface="Dosis" pitchFamily="2" charset="77"/>
              </a:rPr>
              <a:t>:</a:t>
            </a:r>
            <a:r>
              <a:rPr lang="zh-CN" altLang="en-US" sz="2200" dirty="0">
                <a:latin typeface="Dosis" pitchFamily="2" charset="77"/>
              </a:rPr>
              <a:t> </a:t>
            </a:r>
            <a:r>
              <a:rPr lang="en-US" altLang="zh-CN" sz="2200" dirty="0">
                <a:latin typeface="Dosis" pitchFamily="2" charset="77"/>
              </a:rPr>
              <a:t>the maximum value of the average silhouette width for the entire data set.</a:t>
            </a:r>
            <a:endParaRPr lang="en-US" sz="2200" dirty="0">
              <a:latin typeface="Dosis" pitchFamily="2" charset="77"/>
            </a:endParaRPr>
          </a:p>
        </p:txBody>
      </p:sp>
      <p:pic>
        <p:nvPicPr>
          <p:cNvPr id="12" name="Picture 11">
            <a:extLst>
              <a:ext uri="{FF2B5EF4-FFF2-40B4-BE49-F238E27FC236}">
                <a16:creationId xmlns:a16="http://schemas.microsoft.com/office/drawing/2014/main" id="{FD7FB25C-CF48-5119-C4AF-9BB4CA13AA75}"/>
              </a:ext>
            </a:extLst>
          </p:cNvPr>
          <p:cNvPicPr>
            <a:picLocks noChangeAspect="1"/>
          </p:cNvPicPr>
          <p:nvPr/>
        </p:nvPicPr>
        <p:blipFill>
          <a:blip r:embed="rId3"/>
          <a:stretch>
            <a:fillRect/>
          </a:stretch>
        </p:blipFill>
        <p:spPr>
          <a:xfrm>
            <a:off x="7355019" y="3238819"/>
            <a:ext cx="3505200" cy="3048000"/>
          </a:xfrm>
          <a:prstGeom prst="rect">
            <a:avLst/>
          </a:prstGeom>
        </p:spPr>
      </p:pic>
      <p:pic>
        <p:nvPicPr>
          <p:cNvPr id="13" name="Picture 12">
            <a:extLst>
              <a:ext uri="{FF2B5EF4-FFF2-40B4-BE49-F238E27FC236}">
                <a16:creationId xmlns:a16="http://schemas.microsoft.com/office/drawing/2014/main" id="{5ECFCED3-663B-8998-4BB0-6ABD27E59DD9}"/>
              </a:ext>
            </a:extLst>
          </p:cNvPr>
          <p:cNvPicPr>
            <a:picLocks noChangeAspect="1"/>
          </p:cNvPicPr>
          <p:nvPr/>
        </p:nvPicPr>
        <p:blipFill>
          <a:blip r:embed="rId4"/>
          <a:stretch>
            <a:fillRect/>
          </a:stretch>
        </p:blipFill>
        <p:spPr>
          <a:xfrm>
            <a:off x="707955" y="3371848"/>
            <a:ext cx="5972518" cy="2890953"/>
          </a:xfrm>
          <a:prstGeom prst="rect">
            <a:avLst/>
          </a:prstGeom>
        </p:spPr>
      </p:pic>
    </p:spTree>
    <p:extLst>
      <p:ext uri="{BB962C8B-B14F-4D97-AF65-F5344CB8AC3E}">
        <p14:creationId xmlns:p14="http://schemas.microsoft.com/office/powerpoint/2010/main" val="420656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99FB9-F057-C448-67E9-4CE3AF4CCBAC}"/>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9CF929-5D1A-494F-9331-181B0E884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A4387DD-B3E7-D93B-4EDC-DB73BE61F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00537049-140D-6382-87F2-4EC021052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66AB9C1-23BB-5803-6DC3-FA5E036CB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BFF769-BABF-031E-8EE3-D78331F5B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825725E-9AA9-19C5-90E1-53A82706D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75F0B-A9DC-B55E-9CB6-2D538E8B2007}"/>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Optimization of </a:t>
            </a:r>
            <a:r>
              <a:rPr lang="en-US" altLang="zh-CN" b="1" dirty="0"/>
              <a:t>P</a:t>
            </a:r>
            <a:r>
              <a:rPr lang="en-US" altLang="zh-CN" b="1" kern="1200" dirty="0"/>
              <a:t>arameters</a:t>
            </a:r>
            <a:endParaRPr lang="en-US" b="1" kern="1200" dirty="0"/>
          </a:p>
        </p:txBody>
      </p:sp>
      <p:cxnSp>
        <p:nvCxnSpPr>
          <p:cNvPr id="30" name="Straight Connector 29">
            <a:extLst>
              <a:ext uri="{FF2B5EF4-FFF2-40B4-BE49-F238E27FC236}">
                <a16:creationId xmlns:a16="http://schemas.microsoft.com/office/drawing/2014/main" id="{CFB60909-B7D8-B147-3013-78F7B6718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A21B6E-3E7C-BAB3-B925-B01B45F77484}"/>
              </a:ext>
            </a:extLst>
          </p:cNvPr>
          <p:cNvPicPr>
            <a:picLocks noChangeAspect="1"/>
          </p:cNvPicPr>
          <p:nvPr/>
        </p:nvPicPr>
        <p:blipFill>
          <a:blip r:embed="rId3"/>
          <a:stretch>
            <a:fillRect/>
          </a:stretch>
        </p:blipFill>
        <p:spPr>
          <a:xfrm>
            <a:off x="640079" y="3163601"/>
            <a:ext cx="6450690" cy="2580276"/>
          </a:xfrm>
          <a:prstGeom prst="rect">
            <a:avLst/>
          </a:prstGeom>
        </p:spPr>
      </p:pic>
      <p:sp>
        <p:nvSpPr>
          <p:cNvPr id="6" name="TextBox 5">
            <a:extLst>
              <a:ext uri="{FF2B5EF4-FFF2-40B4-BE49-F238E27FC236}">
                <a16:creationId xmlns:a16="http://schemas.microsoft.com/office/drawing/2014/main" id="{F9D4781F-13B0-B605-49E4-69FBF45CDDC7}"/>
              </a:ext>
            </a:extLst>
          </p:cNvPr>
          <p:cNvSpPr txBox="1"/>
          <p:nvPr/>
        </p:nvSpPr>
        <p:spPr>
          <a:xfrm>
            <a:off x="7697582" y="3749766"/>
            <a:ext cx="3611886" cy="1107996"/>
          </a:xfrm>
          <a:prstGeom prst="rect">
            <a:avLst/>
          </a:prstGeom>
          <a:noFill/>
        </p:spPr>
        <p:txBody>
          <a:bodyPr wrap="none" rtlCol="0">
            <a:spAutoFit/>
          </a:bodyPr>
          <a:lstStyle/>
          <a:p>
            <a:r>
              <a:rPr lang="en-US" sz="2200" b="1" i="0" u="none" strike="noStrike" dirty="0">
                <a:effectLst/>
                <a:latin typeface="Dosis" pitchFamily="2" charset="77"/>
              </a:rPr>
              <a:t>best clustering result</a:t>
            </a:r>
            <a:r>
              <a:rPr lang="en-US" altLang="zh-CN" sz="2200" b="1" i="0" u="none" strike="noStrike" dirty="0">
                <a:effectLst/>
                <a:latin typeface="Dosis" pitchFamily="2" charset="77"/>
              </a:rPr>
              <a:t>:</a:t>
            </a:r>
          </a:p>
          <a:p>
            <a:pPr marL="342900" indent="-342900">
              <a:buFont typeface="+mj-lt"/>
              <a:buAutoNum type="arabicPeriod"/>
            </a:pPr>
            <a:r>
              <a:rPr lang="en-US" sz="2200" b="0" i="0" u="none" strike="noStrike" dirty="0">
                <a:effectLst/>
                <a:latin typeface="Dosis" pitchFamily="2" charset="77"/>
              </a:rPr>
              <a:t>highest silhouette coefficient</a:t>
            </a:r>
          </a:p>
          <a:p>
            <a:pPr marL="342900" indent="-342900">
              <a:buFont typeface="+mj-lt"/>
              <a:buAutoNum type="arabicPeriod"/>
            </a:pPr>
            <a:r>
              <a:rPr lang="en-US" sz="2200" dirty="0">
                <a:latin typeface="Dosis" pitchFamily="2" charset="77"/>
              </a:rPr>
              <a:t>more clusters is selected</a:t>
            </a:r>
          </a:p>
        </p:txBody>
      </p:sp>
    </p:spTree>
    <p:extLst>
      <p:ext uri="{BB962C8B-B14F-4D97-AF65-F5344CB8AC3E}">
        <p14:creationId xmlns:p14="http://schemas.microsoft.com/office/powerpoint/2010/main" val="427238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E24F2D-346D-44CD-8E86-8F20B2E3BCBA}"/>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6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1EEE243-570B-D71B-31C8-671B3D81230B}"/>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400" b="1" kern="1200" dirty="0">
                <a:solidFill>
                  <a:srgbClr val="C00000"/>
                </a:solidFill>
                <a:latin typeface="Dosis Medium" pitchFamily="2" charset="0"/>
                <a:ea typeface="+mj-ea"/>
                <a:cs typeface="+mj-cs"/>
              </a:rPr>
              <a:t>Outlines</a:t>
            </a:r>
            <a:endParaRPr lang="en-US" sz="4400" b="1" kern="1200" dirty="0">
              <a:solidFill>
                <a:srgbClr val="C00000"/>
              </a:solidFill>
              <a:latin typeface="Dosis Medium" pitchFamily="2" charset="0"/>
              <a:ea typeface="+mj-ea"/>
              <a:cs typeface="+mj-cs"/>
            </a:endParaRPr>
          </a:p>
        </p:txBody>
      </p:sp>
      <p:sp>
        <p:nvSpPr>
          <p:cNvPr id="66" name="Rectangle 6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TextBox 68">
            <a:extLst>
              <a:ext uri="{FF2B5EF4-FFF2-40B4-BE49-F238E27FC236}">
                <a16:creationId xmlns:a16="http://schemas.microsoft.com/office/drawing/2014/main" id="{AE122571-CF64-4962-0376-90DF5AB359A0}"/>
              </a:ext>
            </a:extLst>
          </p:cNvPr>
          <p:cNvSpPr txBox="1"/>
          <p:nvPr/>
        </p:nvSpPr>
        <p:spPr>
          <a:xfrm>
            <a:off x="1115568" y="2481943"/>
            <a:ext cx="10168128" cy="3695020"/>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Research goals</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What is clustering?</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Common clustering algorithms</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Application</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Challenges</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Conclusion</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References </a:t>
            </a:r>
          </a:p>
          <a:p>
            <a:pPr marL="285750" indent="-228600">
              <a:lnSpc>
                <a:spcPct val="90000"/>
              </a:lnSpc>
              <a:spcAft>
                <a:spcPts val="600"/>
              </a:spcAft>
              <a:buFont typeface="Arial" panose="020B0604020202020204" pitchFamily="34" charset="0"/>
              <a:buChar char="•"/>
            </a:pPr>
            <a:r>
              <a:rPr lang="en-US" altLang="zh-CN" sz="2800" dirty="0">
                <a:latin typeface="Dosis Medium" pitchFamily="2" charset="0"/>
              </a:rPr>
              <a:t>Q&amp;A</a:t>
            </a:r>
            <a:endParaRPr lang="en-US" sz="2800" dirty="0">
              <a:latin typeface="Dosis Medium" pitchFamily="2" charset="0"/>
            </a:endParaRPr>
          </a:p>
        </p:txBody>
      </p:sp>
      <p:sp>
        <p:nvSpPr>
          <p:cNvPr id="9" name="TextBox 8">
            <a:extLst>
              <a:ext uri="{FF2B5EF4-FFF2-40B4-BE49-F238E27FC236}">
                <a16:creationId xmlns:a16="http://schemas.microsoft.com/office/drawing/2014/main" id="{E2EFA810-1023-BEB5-8EB7-59FE1006A0BF}"/>
              </a:ext>
            </a:extLst>
          </p:cNvPr>
          <p:cNvSpPr txBox="1"/>
          <p:nvPr/>
        </p:nvSpPr>
        <p:spPr>
          <a:xfrm>
            <a:off x="3867462" y="1469036"/>
            <a:ext cx="184731" cy="369332"/>
          </a:xfrm>
          <a:prstGeom prst="rect">
            <a:avLst/>
          </a:prstGeom>
          <a:noFill/>
        </p:spPr>
        <p:txBody>
          <a:bodyPr wrap="none" rtlCol="0">
            <a:spAutoFit/>
          </a:bodyPr>
          <a:lstStyle/>
          <a:p>
            <a:endParaRPr lang="en-US" dirty="0">
              <a:latin typeface="Dosis Medium" pitchFamily="2" charset="0"/>
            </a:endParaRPr>
          </a:p>
        </p:txBody>
      </p:sp>
    </p:spTree>
    <p:extLst>
      <p:ext uri="{BB962C8B-B14F-4D97-AF65-F5344CB8AC3E}">
        <p14:creationId xmlns:p14="http://schemas.microsoft.com/office/powerpoint/2010/main" val="384221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CEA7DF-848F-CD1C-F6C6-9BC794FB715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A63441-3B7C-0F6F-19B3-2CCDABBCC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4E4D4-5AEC-9390-48D8-9288CE99777F}"/>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altLang="zh-CN" b="1" kern="1200" dirty="0">
                <a:latin typeface="+mn-lt"/>
                <a:ea typeface="+mj-ea"/>
                <a:cs typeface="+mj-cs"/>
              </a:rPr>
              <a:t>Conclusion</a:t>
            </a:r>
            <a:endParaRPr lang="en-US" b="1" kern="1200" dirty="0">
              <a:latin typeface="+mn-lt"/>
              <a:ea typeface="+mj-ea"/>
              <a:cs typeface="+mj-cs"/>
            </a:endParaRPr>
          </a:p>
        </p:txBody>
      </p:sp>
      <p:grpSp>
        <p:nvGrpSpPr>
          <p:cNvPr id="11" name="Group 10">
            <a:extLst>
              <a:ext uri="{FF2B5EF4-FFF2-40B4-BE49-F238E27FC236}">
                <a16:creationId xmlns:a16="http://schemas.microsoft.com/office/drawing/2014/main" id="{CFDFCC4D-F0E1-6E72-5A75-F135D65E18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B939467C-A75A-8385-F674-C62434601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FACF6D-2F3F-C542-65DA-938A82595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BB4E1D6-611C-6251-F265-140A0CAD7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F00315F-9607-F7D0-40D3-9582E0254FC6}"/>
              </a:ext>
            </a:extLst>
          </p:cNvPr>
          <p:cNvSpPr txBox="1"/>
          <p:nvPr/>
        </p:nvSpPr>
        <p:spPr>
          <a:xfrm>
            <a:off x="1066800" y="3511270"/>
            <a:ext cx="8359981"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Dosis" pitchFamily="2" charset="77"/>
              </a:rPr>
              <a:t>Clustering algorithm is widely used</a:t>
            </a:r>
            <a:r>
              <a:rPr lang="en-US" altLang="zh-CN" sz="2000" dirty="0">
                <a:latin typeface="Dosis" pitchFamily="2" charset="77"/>
              </a:rPr>
              <a:t>.</a:t>
            </a:r>
            <a:endParaRPr lang="en-US" sz="2000" dirty="0">
              <a:latin typeface="Dosis" pitchFamily="2" charset="77"/>
            </a:endParaRPr>
          </a:p>
          <a:p>
            <a:pPr marL="285750" indent="-285750">
              <a:buFont typeface="Arial" panose="020B0604020202020204" pitchFamily="34" charset="0"/>
              <a:buChar char="•"/>
            </a:pPr>
            <a:r>
              <a:rPr lang="en-US" sz="2000" dirty="0">
                <a:latin typeface="Dosis" pitchFamily="2" charset="77"/>
              </a:rPr>
              <a:t>DBSCAN is very effective in handling clusters with complex shapes</a:t>
            </a:r>
            <a:r>
              <a:rPr lang="zh-CN" altLang="en-US" sz="2000" dirty="0">
                <a:latin typeface="Dosis" pitchFamily="2" charset="77"/>
              </a:rPr>
              <a:t> </a:t>
            </a:r>
            <a:r>
              <a:rPr lang="en-US" altLang="zh-CN" sz="2000" dirty="0">
                <a:latin typeface="Dosis" pitchFamily="2" charset="77"/>
              </a:rPr>
              <a:t>and</a:t>
            </a:r>
            <a:r>
              <a:rPr lang="zh-CN" altLang="en-US" sz="2000" dirty="0">
                <a:latin typeface="Dosis" pitchFamily="2" charset="77"/>
              </a:rPr>
              <a:t> </a:t>
            </a:r>
            <a:r>
              <a:rPr lang="en-US" altLang="zh-CN" sz="2000" dirty="0">
                <a:latin typeface="Dosis" pitchFamily="2" charset="77"/>
              </a:rPr>
              <a:t>noise</a:t>
            </a:r>
            <a:r>
              <a:rPr lang="zh-CN" altLang="en-US" sz="2000" dirty="0">
                <a:latin typeface="Dosis" pitchFamily="2" charset="77"/>
              </a:rPr>
              <a:t> </a:t>
            </a:r>
            <a:r>
              <a:rPr lang="en-US" altLang="zh-CN" sz="2000" dirty="0">
                <a:latin typeface="Dosis" pitchFamily="2" charset="77"/>
              </a:rPr>
              <a:t>data</a:t>
            </a:r>
            <a:r>
              <a:rPr lang="en-US" sz="2000" dirty="0">
                <a:latin typeface="Dosis" pitchFamily="2" charset="77"/>
              </a:rPr>
              <a:t>.</a:t>
            </a:r>
          </a:p>
          <a:p>
            <a:pPr marL="285750" indent="-285750">
              <a:buFont typeface="Arial" panose="020B0604020202020204" pitchFamily="34" charset="0"/>
              <a:buChar char="•"/>
            </a:pPr>
            <a:r>
              <a:rPr lang="en-US" sz="2000" dirty="0">
                <a:latin typeface="Dosis" pitchFamily="2" charset="77"/>
              </a:rPr>
              <a:t>Consideration of Additional Factors</a:t>
            </a:r>
            <a:r>
              <a:rPr lang="zh-CN" altLang="en-US" sz="2000" dirty="0">
                <a:latin typeface="Dosis" pitchFamily="2" charset="77"/>
              </a:rPr>
              <a:t> </a:t>
            </a:r>
            <a:r>
              <a:rPr lang="en-US" altLang="zh-CN" sz="2000" dirty="0">
                <a:latin typeface="Dosis" pitchFamily="2" charset="77"/>
              </a:rPr>
              <a:t>in</a:t>
            </a:r>
            <a:r>
              <a:rPr lang="zh-CN" altLang="en-US" sz="2000" dirty="0">
                <a:latin typeface="Dosis" pitchFamily="2" charset="77"/>
              </a:rPr>
              <a:t> </a:t>
            </a:r>
            <a:r>
              <a:rPr lang="en-US" altLang="zh-CN" sz="2000" dirty="0">
                <a:latin typeface="Dosis" pitchFamily="2" charset="77"/>
              </a:rPr>
              <a:t>Earthquake</a:t>
            </a:r>
            <a:r>
              <a:rPr lang="zh-CN" altLang="en-US" sz="2000" dirty="0">
                <a:latin typeface="Dosis" pitchFamily="2" charset="77"/>
              </a:rPr>
              <a:t> </a:t>
            </a:r>
            <a:r>
              <a:rPr lang="en-US" altLang="zh-CN" sz="2000" dirty="0">
                <a:latin typeface="Dosis" pitchFamily="2" charset="77"/>
              </a:rPr>
              <a:t>spread</a:t>
            </a:r>
            <a:r>
              <a:rPr lang="zh-CN" altLang="en-US" sz="2000" dirty="0">
                <a:latin typeface="Dosis" pitchFamily="2" charset="77"/>
              </a:rPr>
              <a:t> </a:t>
            </a:r>
            <a:r>
              <a:rPr lang="en-US" altLang="zh-CN" sz="2000" dirty="0">
                <a:latin typeface="Dosis" pitchFamily="2" charset="77"/>
              </a:rPr>
              <a:t>location</a:t>
            </a:r>
            <a:r>
              <a:rPr lang="zh-CN" altLang="en-US" sz="2000" dirty="0">
                <a:latin typeface="Dosis" pitchFamily="2" charset="77"/>
              </a:rPr>
              <a:t> </a:t>
            </a:r>
            <a:r>
              <a:rPr lang="en-US" altLang="zh-CN" sz="2000" dirty="0">
                <a:latin typeface="Dosis" pitchFamily="2" charset="77"/>
              </a:rPr>
              <a:t>application.</a:t>
            </a:r>
            <a:endParaRPr lang="en-US" sz="2000" dirty="0">
              <a:latin typeface="Dosis" pitchFamily="2" charset="77"/>
            </a:endParaRPr>
          </a:p>
        </p:txBody>
      </p:sp>
    </p:spTree>
    <p:extLst>
      <p:ext uri="{BB962C8B-B14F-4D97-AF65-F5344CB8AC3E}">
        <p14:creationId xmlns:p14="http://schemas.microsoft.com/office/powerpoint/2010/main" val="2253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C529E3-56FC-89E9-D60D-D6AB376B0FF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46C774-82E6-8D60-7DB4-A01BC9691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CA791-53E2-CE5B-7162-47F024CC162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altLang="zh-CN" b="1" kern="1200" dirty="0"/>
              <a:t>References</a:t>
            </a:r>
            <a:endParaRPr lang="en-US" b="1" kern="1200" dirty="0">
              <a:latin typeface="+mn-lt"/>
              <a:ea typeface="+mj-ea"/>
              <a:cs typeface="+mj-cs"/>
            </a:endParaRPr>
          </a:p>
        </p:txBody>
      </p:sp>
      <p:grpSp>
        <p:nvGrpSpPr>
          <p:cNvPr id="11" name="Group 10">
            <a:extLst>
              <a:ext uri="{FF2B5EF4-FFF2-40B4-BE49-F238E27FC236}">
                <a16:creationId xmlns:a16="http://schemas.microsoft.com/office/drawing/2014/main" id="{4B091B85-2F82-EB5C-3A28-42EAE2FF0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34D440B7-ACD9-3598-51D4-AE8A165D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EB7CFA-7ED9-E658-A2D5-56FF5E824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81ADF5D-6192-6921-CF59-85CCC009B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FB712C-F3F0-9A43-83A9-3C1B9DFDC051}"/>
              </a:ext>
            </a:extLst>
          </p:cNvPr>
          <p:cNvSpPr txBox="1"/>
          <p:nvPr/>
        </p:nvSpPr>
        <p:spPr>
          <a:xfrm>
            <a:off x="496919" y="2568841"/>
            <a:ext cx="10317248" cy="3693319"/>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Dosis" pitchFamily="2" charset="77"/>
              </a:rPr>
              <a:t>IMPLEMENTATION OF THE DBSCAN METHOD FOR CLUSTER MAPPING OF EARTHQUAKE SPREAD LOCATION</a:t>
            </a:r>
          </a:p>
          <a:p>
            <a:pPr marL="285750" indent="-285750">
              <a:buFont typeface="Arial" panose="020B0604020202020204" pitchFamily="34" charset="0"/>
              <a:buChar char="•"/>
            </a:pPr>
            <a:r>
              <a:rPr lang="en-US" dirty="0">
                <a:latin typeface="Dosis" pitchFamily="2" charset="77"/>
              </a:rPr>
              <a:t>Mu</a:t>
            </a:r>
            <a:r>
              <a:rPr lang="en-US" altLang="zh-CN" dirty="0">
                <a:latin typeface="Dosis" pitchFamily="2" charset="77"/>
              </a:rPr>
              <a:t>lti-step</a:t>
            </a:r>
            <a:r>
              <a:rPr lang="zh-CN" altLang="en-US" dirty="0">
                <a:latin typeface="Dosis" pitchFamily="2" charset="77"/>
              </a:rPr>
              <a:t> </a:t>
            </a:r>
            <a:r>
              <a:rPr lang="en-US" altLang="zh-CN" dirty="0">
                <a:latin typeface="Dosis" pitchFamily="2" charset="77"/>
              </a:rPr>
              <a:t>spatiotemporal</a:t>
            </a:r>
            <a:r>
              <a:rPr lang="zh-CN" altLang="en-US" dirty="0">
                <a:latin typeface="Dosis" pitchFamily="2" charset="77"/>
              </a:rPr>
              <a:t> </a:t>
            </a:r>
            <a:r>
              <a:rPr lang="en-US" altLang="zh-CN" dirty="0">
                <a:latin typeface="Dosis" pitchFamily="2" charset="77"/>
              </a:rPr>
              <a:t>clustering</a:t>
            </a:r>
            <a:r>
              <a:rPr lang="zh-CN" altLang="en-US" dirty="0">
                <a:latin typeface="Dosis" pitchFamily="2" charset="77"/>
              </a:rPr>
              <a:t> </a:t>
            </a:r>
            <a:r>
              <a:rPr lang="en-US" altLang="zh-CN" dirty="0">
                <a:latin typeface="Dosis" pitchFamily="2" charset="77"/>
              </a:rPr>
              <a:t>algorithms</a:t>
            </a:r>
            <a:r>
              <a:rPr lang="zh-CN" altLang="en-US" dirty="0">
                <a:latin typeface="Dosis" pitchFamily="2" charset="77"/>
              </a:rPr>
              <a:t> </a:t>
            </a:r>
            <a:r>
              <a:rPr lang="en-US" altLang="zh-CN" dirty="0">
                <a:latin typeface="Dosis" pitchFamily="2" charset="77"/>
              </a:rPr>
              <a:t>for</a:t>
            </a:r>
            <a:r>
              <a:rPr lang="zh-CN" altLang="en-US" dirty="0">
                <a:latin typeface="Dosis" pitchFamily="2" charset="77"/>
              </a:rPr>
              <a:t> </a:t>
            </a:r>
            <a:r>
              <a:rPr lang="en-US" altLang="zh-CN" dirty="0">
                <a:latin typeface="Dosis" pitchFamily="2" charset="77"/>
              </a:rPr>
              <a:t>seismic</a:t>
            </a:r>
            <a:r>
              <a:rPr lang="zh-CN" altLang="en-US" dirty="0">
                <a:latin typeface="Dosis" pitchFamily="2" charset="77"/>
              </a:rPr>
              <a:t> </a:t>
            </a:r>
            <a:r>
              <a:rPr lang="en-US" altLang="zh-CN" dirty="0">
                <a:latin typeface="Dosis" pitchFamily="2" charset="77"/>
              </a:rPr>
              <a:t>events</a:t>
            </a:r>
            <a:endParaRPr lang="en-US" dirty="0">
              <a:latin typeface="Dosis" pitchFamily="2" charset="77"/>
            </a:endParaRPr>
          </a:p>
          <a:p>
            <a:pPr marL="285750" indent="-285750">
              <a:buFont typeface="Arial" panose="020B0604020202020204" pitchFamily="34" charset="0"/>
              <a:buChar char="•"/>
            </a:pPr>
            <a:r>
              <a:rPr lang="en-US" dirty="0">
                <a:latin typeface="Dosis" pitchFamily="2" charset="77"/>
              </a:rPr>
              <a:t>A Density-Based Algorithm for Discovering Clusters in Large Spatial Databases with Noise</a:t>
            </a:r>
          </a:p>
          <a:p>
            <a:pPr marL="285750" indent="-285750">
              <a:buFont typeface="Arial" panose="020B0604020202020204" pitchFamily="34" charset="0"/>
              <a:buChar char="•"/>
            </a:pPr>
            <a:r>
              <a:rPr lang="en-US" dirty="0">
                <a:latin typeface="Dosis" pitchFamily="2" charset="77"/>
              </a:rPr>
              <a:t>An Overview of Clustering Models with an Application to Document Clustering</a:t>
            </a:r>
          </a:p>
          <a:p>
            <a:pPr marL="285750" indent="-285750">
              <a:buFont typeface="Arial" panose="020B0604020202020204" pitchFamily="34" charset="0"/>
              <a:buChar char="•"/>
            </a:pPr>
            <a:r>
              <a:rPr lang="en-US" dirty="0">
                <a:latin typeface="Dosis" pitchFamily="2" charset="77"/>
              </a:rPr>
              <a:t>DBSCAN Clustering Algorithm Based on Density </a:t>
            </a:r>
          </a:p>
          <a:p>
            <a:pPr marL="285750" indent="-285750">
              <a:buFont typeface="Arial" panose="020B0604020202020204" pitchFamily="34" charset="0"/>
              <a:buChar char="•"/>
            </a:pPr>
            <a:r>
              <a:rPr lang="en-US" dirty="0">
                <a:latin typeface="Dosis" pitchFamily="2" charset="77"/>
              </a:rPr>
              <a:t>A Survey of Advancements in DBSCAN Clustering Algorithms for Big Data </a:t>
            </a:r>
          </a:p>
          <a:p>
            <a:pPr marL="285750" indent="-285750">
              <a:buFont typeface="Arial" panose="020B0604020202020204" pitchFamily="34" charset="0"/>
              <a:buChar char="•"/>
            </a:pPr>
            <a:r>
              <a:rPr lang="en-US" dirty="0">
                <a:latin typeface="Dosis" pitchFamily="2" charset="77"/>
              </a:rPr>
              <a:t>A survey of density based clustering algorithms</a:t>
            </a:r>
          </a:p>
          <a:p>
            <a:pPr marL="285750" indent="-285750">
              <a:buFont typeface="Arial" panose="020B0604020202020204" pitchFamily="34" charset="0"/>
              <a:buChar char="•"/>
            </a:pPr>
            <a:r>
              <a:rPr lang="en-US" dirty="0">
                <a:latin typeface="Dosis" pitchFamily="2" charset="77"/>
              </a:rPr>
              <a:t>Choosing DBSCAN Parameters Automatically using Differential Evolution</a:t>
            </a:r>
          </a:p>
          <a:p>
            <a:pPr marL="285750" indent="-285750">
              <a:buFont typeface="Arial" panose="020B0604020202020204" pitchFamily="34" charset="0"/>
              <a:buChar char="•"/>
            </a:pPr>
            <a:r>
              <a:rPr lang="en-US" dirty="0">
                <a:latin typeface="Dosis" pitchFamily="2" charset="77"/>
                <a:hlinkClick r:id="rId3"/>
              </a:rPr>
              <a:t>https://medium.com/@MrBam44/how-to-evaluate-the-performance-of-clustering-algorithms-3ba29cad8c03</a:t>
            </a:r>
            <a:endParaRPr lang="en-US" dirty="0">
              <a:latin typeface="Dosis" pitchFamily="2" charset="77"/>
            </a:endParaRPr>
          </a:p>
          <a:p>
            <a:pPr marL="285750" indent="-285750">
              <a:buFont typeface="Arial" panose="020B0604020202020204" pitchFamily="34" charset="0"/>
              <a:buChar char="•"/>
            </a:pPr>
            <a:r>
              <a:rPr lang="en-US" dirty="0">
                <a:latin typeface="Dosis" pitchFamily="2" charset="77"/>
                <a:hlinkClick r:id="rId4"/>
              </a:rPr>
              <a:t>https://www.janbasktraining.com/tutorials/evalution-of-clustering/</a:t>
            </a:r>
            <a:endParaRPr lang="en-US" dirty="0">
              <a:latin typeface="Dosis" pitchFamily="2" charset="77"/>
            </a:endParaRPr>
          </a:p>
          <a:p>
            <a:pPr marL="285750" indent="-285750">
              <a:buFont typeface="Arial" panose="020B0604020202020204" pitchFamily="34" charset="0"/>
              <a:buChar char="•"/>
            </a:pPr>
            <a:r>
              <a:rPr lang="en-US" dirty="0">
                <a:latin typeface="Dosis" pitchFamily="2" charset="77"/>
                <a:hlinkClick r:id="rId5"/>
              </a:rPr>
              <a:t>https://www.volcanodiscovery.com/earthquakes/global/stats.html</a:t>
            </a:r>
            <a:endParaRPr lang="en-US" dirty="0">
              <a:latin typeface="Dosis" pitchFamily="2" charset="77"/>
            </a:endParaRPr>
          </a:p>
          <a:p>
            <a:endParaRPr lang="en-US" dirty="0">
              <a:latin typeface="Dosis" pitchFamily="2" charset="77"/>
            </a:endParaRPr>
          </a:p>
          <a:p>
            <a:pPr marL="285750" indent="-285750">
              <a:buFont typeface="Arial" panose="020B0604020202020204" pitchFamily="34" charset="0"/>
              <a:buChar char="•"/>
            </a:pPr>
            <a:endParaRPr lang="en-US" dirty="0">
              <a:latin typeface="Dosis" pitchFamily="2" charset="77"/>
            </a:endParaRPr>
          </a:p>
        </p:txBody>
      </p:sp>
    </p:spTree>
    <p:extLst>
      <p:ext uri="{BB962C8B-B14F-4D97-AF65-F5344CB8AC3E}">
        <p14:creationId xmlns:p14="http://schemas.microsoft.com/office/powerpoint/2010/main" val="2871690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30750C-F155-AAB0-50E9-4235DD080263}"/>
            </a:ext>
          </a:extLst>
        </p:cNvPr>
        <p:cNvGrpSpPr/>
        <p:nvPr/>
      </p:nvGrpSpPr>
      <p:grpSpPr>
        <a:xfrm>
          <a:off x="0" y="0"/>
          <a:ext cx="0" cy="0"/>
          <a:chOff x="0" y="0"/>
          <a:chExt cx="0" cy="0"/>
        </a:xfrm>
      </p:grpSpPr>
      <p:sp>
        <p:nvSpPr>
          <p:cNvPr id="7175" name="Rectangle 717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7" name="Freeform: Shape 717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5" name="Isosceles Triangle 718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Why Should Leaders Ask Questions? - Bob Tiede">
            <a:extLst>
              <a:ext uri="{FF2B5EF4-FFF2-40B4-BE49-F238E27FC236}">
                <a16:creationId xmlns:a16="http://schemas.microsoft.com/office/drawing/2014/main" id="{3309D281-E628-21DF-0DC8-C425055A52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91423" y="643467"/>
            <a:ext cx="8409154"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87" name="Isosceles Triangle 718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9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AF941-4010-BC63-23D7-6E68DDA5A57A}"/>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Research goals</a:t>
            </a:r>
            <a:endParaRPr lang="en-US" b="1" kern="12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707E4D9-5F7A-8EC7-AB08-304D46C4D99C}"/>
              </a:ext>
            </a:extLst>
          </p:cNvPr>
          <p:cNvSpPr txBox="1"/>
          <p:nvPr/>
        </p:nvSpPr>
        <p:spPr>
          <a:xfrm>
            <a:off x="681926" y="3192651"/>
            <a:ext cx="6290374" cy="1785104"/>
          </a:xfrm>
          <a:prstGeom prst="rect">
            <a:avLst/>
          </a:prstGeom>
          <a:noFill/>
        </p:spPr>
        <p:txBody>
          <a:bodyPr wrap="square" rtlCol="0">
            <a:spAutoFit/>
          </a:bodyPr>
          <a:lstStyle/>
          <a:p>
            <a:r>
              <a:rPr lang="en-US" sz="2200" dirty="0">
                <a:latin typeface="Dosis" pitchFamily="2" charset="77"/>
              </a:rPr>
              <a:t>Based on the DBSCAN algorithm, we classify earthquake-prone areas and create a seismic hazard index map by clustering density. This aims to provide effective information to the public regarding regions susceptible to earthquakes, enhancing awareness of seismic risks.</a:t>
            </a:r>
          </a:p>
        </p:txBody>
      </p:sp>
      <p:pic>
        <p:nvPicPr>
          <p:cNvPr id="3" name="Picture 2">
            <a:extLst>
              <a:ext uri="{FF2B5EF4-FFF2-40B4-BE49-F238E27FC236}">
                <a16:creationId xmlns:a16="http://schemas.microsoft.com/office/drawing/2014/main" id="{895516D0-C831-842E-B5EC-4450912601EF}"/>
              </a:ext>
            </a:extLst>
          </p:cNvPr>
          <p:cNvPicPr>
            <a:picLocks noChangeAspect="1"/>
          </p:cNvPicPr>
          <p:nvPr/>
        </p:nvPicPr>
        <p:blipFill>
          <a:blip r:embed="rId3"/>
          <a:stretch>
            <a:fillRect/>
          </a:stretch>
        </p:blipFill>
        <p:spPr>
          <a:xfrm>
            <a:off x="7383463" y="3192651"/>
            <a:ext cx="3860800" cy="2214282"/>
          </a:xfrm>
          <a:prstGeom prst="rect">
            <a:avLst/>
          </a:prstGeom>
        </p:spPr>
      </p:pic>
    </p:spTree>
    <p:extLst>
      <p:ext uri="{BB962C8B-B14F-4D97-AF65-F5344CB8AC3E}">
        <p14:creationId xmlns:p14="http://schemas.microsoft.com/office/powerpoint/2010/main" val="233802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C3EAE-0793-6CC6-518D-A6235CD14E2B}"/>
              </a:ext>
            </a:extLst>
          </p:cNvPr>
          <p:cNvSpPr>
            <a:spLocks noGrp="1"/>
          </p:cNvSpPr>
          <p:nvPr>
            <p:ph type="title"/>
          </p:nvPr>
        </p:nvSpPr>
        <p:spPr>
          <a:xfrm>
            <a:off x="1043631" y="809898"/>
            <a:ext cx="9942716" cy="1554480"/>
          </a:xfrm>
        </p:spPr>
        <p:txBody>
          <a:bodyPr anchor="ctr">
            <a:normAutofit/>
          </a:bodyPr>
          <a:lstStyle/>
          <a:p>
            <a:r>
              <a:rPr lang="en-US" b="1" dirty="0"/>
              <a:t>What is Clustering?</a:t>
            </a:r>
          </a:p>
        </p:txBody>
      </p:sp>
      <p:sp>
        <p:nvSpPr>
          <p:cNvPr id="3" name="Content Placeholder 2">
            <a:extLst>
              <a:ext uri="{FF2B5EF4-FFF2-40B4-BE49-F238E27FC236}">
                <a16:creationId xmlns:a16="http://schemas.microsoft.com/office/drawing/2014/main" id="{EEAB2D76-DCE9-A74A-6D9C-B62837F4E1EE}"/>
              </a:ext>
            </a:extLst>
          </p:cNvPr>
          <p:cNvSpPr>
            <a:spLocks noGrp="1"/>
          </p:cNvSpPr>
          <p:nvPr>
            <p:ph idx="1"/>
          </p:nvPr>
        </p:nvSpPr>
        <p:spPr>
          <a:xfrm>
            <a:off x="1059673" y="2393769"/>
            <a:ext cx="5660572" cy="3124658"/>
          </a:xfrm>
        </p:spPr>
        <p:txBody>
          <a:bodyPr anchor="ctr">
            <a:normAutofit/>
          </a:bodyPr>
          <a:lstStyle/>
          <a:p>
            <a:r>
              <a:rPr lang="en-US" sz="2200" dirty="0"/>
              <a:t>Clustering is an unsupervised machine learning technique for grouping similar data points into clusters, where data points in the same cluster share more characteristics than those in other clusters.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E65CDEE-43AA-EF1F-3386-992D22432750}"/>
              </a:ext>
            </a:extLst>
          </p:cNvPr>
          <p:cNvSpPr txBox="1">
            <a:spLocks/>
          </p:cNvSpPr>
          <p:nvPr/>
        </p:nvSpPr>
        <p:spPr>
          <a:xfrm>
            <a:off x="1123162" y="3851311"/>
            <a:ext cx="9941319" cy="31246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osis Medium"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osis Medium"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osis Medium"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osis Medium"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osis Medium"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p>
          <a:p>
            <a:r>
              <a:rPr lang="en-US" sz="2200" dirty="0"/>
              <a:t>The goal of clustering is to identify underlying patterns or groupings in data without prior knowledge of labels or categories.</a:t>
            </a:r>
          </a:p>
        </p:txBody>
      </p:sp>
      <p:pic>
        <p:nvPicPr>
          <p:cNvPr id="5" name="Picture 4">
            <a:extLst>
              <a:ext uri="{FF2B5EF4-FFF2-40B4-BE49-F238E27FC236}">
                <a16:creationId xmlns:a16="http://schemas.microsoft.com/office/drawing/2014/main" id="{90307417-A64F-B9E8-77C8-1BCE40B473A2}"/>
              </a:ext>
            </a:extLst>
          </p:cNvPr>
          <p:cNvPicPr>
            <a:picLocks noChangeAspect="1"/>
          </p:cNvPicPr>
          <p:nvPr/>
        </p:nvPicPr>
        <p:blipFill>
          <a:blip r:embed="rId3"/>
          <a:stretch>
            <a:fillRect/>
          </a:stretch>
        </p:blipFill>
        <p:spPr>
          <a:xfrm>
            <a:off x="6758567" y="2900814"/>
            <a:ext cx="5019543" cy="2197906"/>
          </a:xfrm>
          <a:prstGeom prst="rect">
            <a:avLst/>
          </a:prstGeom>
        </p:spPr>
      </p:pic>
    </p:spTree>
    <p:extLst>
      <p:ext uri="{BB962C8B-B14F-4D97-AF65-F5344CB8AC3E}">
        <p14:creationId xmlns:p14="http://schemas.microsoft.com/office/powerpoint/2010/main" val="40090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0CCCD-0F65-E67C-440A-ACF35C2FC8A8}"/>
              </a:ext>
            </a:extLst>
          </p:cNvPr>
          <p:cNvSpPr>
            <a:spLocks noGrp="1"/>
          </p:cNvSpPr>
          <p:nvPr>
            <p:ph type="title"/>
          </p:nvPr>
        </p:nvSpPr>
        <p:spPr>
          <a:xfrm>
            <a:off x="1043631" y="809898"/>
            <a:ext cx="9942716" cy="1554480"/>
          </a:xfrm>
        </p:spPr>
        <p:txBody>
          <a:bodyPr anchor="ctr">
            <a:normAutofit/>
          </a:bodyPr>
          <a:lstStyle/>
          <a:p>
            <a:r>
              <a:rPr lang="en-US" b="1" dirty="0"/>
              <a:t>Common Clustering Algorithms</a:t>
            </a:r>
            <a:endParaRPr lang="en-US" dirty="0"/>
          </a:p>
        </p:txBody>
      </p:sp>
      <p:sp>
        <p:nvSpPr>
          <p:cNvPr id="3" name="Content Placeholder 2">
            <a:extLst>
              <a:ext uri="{FF2B5EF4-FFF2-40B4-BE49-F238E27FC236}">
                <a16:creationId xmlns:a16="http://schemas.microsoft.com/office/drawing/2014/main" id="{EA27F12C-A2CB-F191-78EC-CB452D7122E7}"/>
              </a:ext>
            </a:extLst>
          </p:cNvPr>
          <p:cNvSpPr>
            <a:spLocks noGrp="1"/>
          </p:cNvSpPr>
          <p:nvPr>
            <p:ph idx="1"/>
          </p:nvPr>
        </p:nvSpPr>
        <p:spPr>
          <a:xfrm>
            <a:off x="1045028" y="3017522"/>
            <a:ext cx="9941319" cy="3124658"/>
          </a:xfrm>
        </p:spPr>
        <p:txBody>
          <a:bodyPr anchor="ctr">
            <a:noAutofit/>
          </a:bodyPr>
          <a:lstStyle/>
          <a:p>
            <a:pPr>
              <a:buFont typeface="Arial" panose="020B0604020202020204" pitchFamily="34" charset="0"/>
              <a:buChar char="•"/>
            </a:pPr>
            <a:r>
              <a:rPr lang="en-US" sz="2200" b="1" dirty="0"/>
              <a:t>k-means</a:t>
            </a:r>
            <a:r>
              <a:rPr lang="en-US" sz="2200" dirty="0"/>
              <a:t>: Partitions the data into k clusters based on minimizing within-cluster variance.</a:t>
            </a:r>
          </a:p>
          <a:p>
            <a:pPr>
              <a:buFont typeface="Arial" panose="020B0604020202020204" pitchFamily="34" charset="0"/>
              <a:buChar char="•"/>
            </a:pPr>
            <a:r>
              <a:rPr lang="en-US" sz="2200" b="1" dirty="0"/>
              <a:t>Hierarchical Clustering</a:t>
            </a:r>
            <a:r>
              <a:rPr lang="en-US" sz="2200" dirty="0"/>
              <a:t>: Builds a tree (dendrogram) of clusters, either merging or splitting them at each step.</a:t>
            </a:r>
          </a:p>
          <a:p>
            <a:pPr>
              <a:buFont typeface="Arial" panose="020B0604020202020204" pitchFamily="34" charset="0"/>
              <a:buChar char="•"/>
            </a:pPr>
            <a:r>
              <a:rPr lang="en-US" sz="2200" b="1" dirty="0"/>
              <a:t>DBSCAN (Density-Based Spatial Clustering of Applications with Noise)</a:t>
            </a:r>
            <a:r>
              <a:rPr lang="en-US" sz="2200" dirty="0"/>
              <a:t>: Groups points based on density, identifying clusters of high-density regions and outliers.</a:t>
            </a:r>
          </a:p>
          <a:p>
            <a:pPr>
              <a:buFont typeface="Arial" panose="020B0604020202020204" pitchFamily="34" charset="0"/>
              <a:buChar char="•"/>
            </a:pPr>
            <a:r>
              <a:rPr lang="en-US" sz="2200" b="1" dirty="0"/>
              <a:t>Gaussian Mixture Models (GMM)</a:t>
            </a:r>
            <a:r>
              <a:rPr lang="en-US" sz="2200" dirty="0"/>
              <a:t>: Assumes that the data is generated from a mixture of several Gaussian distributions and assigns probabilities for each data point belonging to a cluster.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22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5C2E55-38EB-A740-C023-1B54AB09089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7F1538-BDC2-AE16-FE33-47F0BCA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2B6CA41-8E6C-DA35-6471-CF3E7406DB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07307A79-3BAF-097D-D204-247BB6ECE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657EA2-934E-E23A-AF01-16BDA15A7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BE063F-F702-F7EA-1E36-6CDE99297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98ECCAE-13D4-A8D7-8726-1FA701039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45202-0935-6EC9-A358-2A06F59BE8BD}"/>
              </a:ext>
            </a:extLst>
          </p:cNvPr>
          <p:cNvSpPr>
            <a:spLocks noGrp="1"/>
          </p:cNvSpPr>
          <p:nvPr>
            <p:ph type="title"/>
          </p:nvPr>
        </p:nvSpPr>
        <p:spPr>
          <a:xfrm>
            <a:off x="1043631" y="809898"/>
            <a:ext cx="9942716" cy="1554480"/>
          </a:xfrm>
        </p:spPr>
        <p:txBody>
          <a:bodyPr anchor="ctr">
            <a:normAutofit/>
          </a:bodyPr>
          <a:lstStyle/>
          <a:p>
            <a:r>
              <a:rPr lang="en-US" altLang="zh-CN" b="1" dirty="0"/>
              <a:t>Other</a:t>
            </a:r>
            <a:r>
              <a:rPr lang="en-US" b="1" dirty="0"/>
              <a:t> Clustering Algorithms</a:t>
            </a:r>
            <a:endParaRPr lang="en-US" dirty="0"/>
          </a:p>
        </p:txBody>
      </p:sp>
      <p:cxnSp>
        <p:nvCxnSpPr>
          <p:cNvPr id="17" name="Straight Connector 16">
            <a:extLst>
              <a:ext uri="{FF2B5EF4-FFF2-40B4-BE49-F238E27FC236}">
                <a16:creationId xmlns:a16="http://schemas.microsoft.com/office/drawing/2014/main" id="{39CF0C4A-E195-94A4-3FC7-D6D247E94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E7A58595-6DBD-5FBC-6D78-4700CEF6777A}"/>
              </a:ext>
            </a:extLst>
          </p:cNvPr>
          <p:cNvSpPr/>
          <p:nvPr/>
        </p:nvSpPr>
        <p:spPr>
          <a:xfrm>
            <a:off x="4634875" y="2642568"/>
            <a:ext cx="2684206" cy="589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t>Clustering</a:t>
            </a:r>
            <a:endParaRPr lang="en-US" b="1" dirty="0"/>
          </a:p>
        </p:txBody>
      </p:sp>
      <p:sp>
        <p:nvSpPr>
          <p:cNvPr id="7" name="Rounded Rectangle 6">
            <a:extLst>
              <a:ext uri="{FF2B5EF4-FFF2-40B4-BE49-F238E27FC236}">
                <a16:creationId xmlns:a16="http://schemas.microsoft.com/office/drawing/2014/main" id="{E18E346A-261E-A88C-135A-CE9E7C296D44}"/>
              </a:ext>
            </a:extLst>
          </p:cNvPr>
          <p:cNvSpPr/>
          <p:nvPr/>
        </p:nvSpPr>
        <p:spPr>
          <a:xfrm>
            <a:off x="535670" y="3505171"/>
            <a:ext cx="2009503" cy="589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0" i="0" dirty="0">
                <a:effectLst/>
                <a:latin typeface="Arial" panose="020B0604020202020204" pitchFamily="34" charset="0"/>
              </a:rPr>
              <a:t>P</a:t>
            </a:r>
            <a:r>
              <a:rPr lang="en-US" sz="1600" b="0" i="0" dirty="0">
                <a:effectLst/>
                <a:latin typeface="Arial" panose="020B0604020202020204" pitchFamily="34" charset="0"/>
              </a:rPr>
              <a:t>artition-Based</a:t>
            </a:r>
            <a:endParaRPr lang="en-US" sz="1600" dirty="0"/>
          </a:p>
        </p:txBody>
      </p:sp>
      <p:sp>
        <p:nvSpPr>
          <p:cNvPr id="9" name="Rounded Rectangle 8">
            <a:extLst>
              <a:ext uri="{FF2B5EF4-FFF2-40B4-BE49-F238E27FC236}">
                <a16:creationId xmlns:a16="http://schemas.microsoft.com/office/drawing/2014/main" id="{EA87108C-B359-9429-4939-888339B1568C}"/>
              </a:ext>
            </a:extLst>
          </p:cNvPr>
          <p:cNvSpPr/>
          <p:nvPr/>
        </p:nvSpPr>
        <p:spPr>
          <a:xfrm>
            <a:off x="2796807" y="3505171"/>
            <a:ext cx="2009503" cy="589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0" i="0" dirty="0">
                <a:effectLst/>
                <a:latin typeface="Arial" panose="020B0604020202020204" pitchFamily="34" charset="0"/>
              </a:rPr>
              <a:t>H</a:t>
            </a:r>
            <a:r>
              <a:rPr lang="en-US" sz="1600" b="0" i="0" dirty="0">
                <a:effectLst/>
                <a:latin typeface="Arial" panose="020B0604020202020204" pitchFamily="34" charset="0"/>
              </a:rPr>
              <a:t>ierarchical-Base</a:t>
            </a:r>
            <a:endParaRPr lang="en-US" sz="1600" dirty="0"/>
          </a:p>
        </p:txBody>
      </p:sp>
      <p:sp>
        <p:nvSpPr>
          <p:cNvPr id="14" name="Rounded Rectangle 13">
            <a:extLst>
              <a:ext uri="{FF2B5EF4-FFF2-40B4-BE49-F238E27FC236}">
                <a16:creationId xmlns:a16="http://schemas.microsoft.com/office/drawing/2014/main" id="{F76D934C-3903-2BCA-25AC-EF9905EF201B}"/>
              </a:ext>
            </a:extLst>
          </p:cNvPr>
          <p:cNvSpPr/>
          <p:nvPr/>
        </p:nvSpPr>
        <p:spPr>
          <a:xfrm>
            <a:off x="5057944" y="3505171"/>
            <a:ext cx="2009503" cy="589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0" i="0" dirty="0">
                <a:effectLst/>
                <a:latin typeface="Arial" panose="020B0604020202020204" pitchFamily="34" charset="0"/>
              </a:rPr>
              <a:t>D</a:t>
            </a:r>
            <a:r>
              <a:rPr lang="en-US" sz="1600" b="0" i="0" dirty="0">
                <a:effectLst/>
                <a:latin typeface="Arial" panose="020B0604020202020204" pitchFamily="34" charset="0"/>
              </a:rPr>
              <a:t>ensity-Based </a:t>
            </a:r>
            <a:endParaRPr lang="en-US" sz="1600" dirty="0"/>
          </a:p>
        </p:txBody>
      </p:sp>
      <p:sp>
        <p:nvSpPr>
          <p:cNvPr id="16" name="Rounded Rectangle 15">
            <a:extLst>
              <a:ext uri="{FF2B5EF4-FFF2-40B4-BE49-F238E27FC236}">
                <a16:creationId xmlns:a16="http://schemas.microsoft.com/office/drawing/2014/main" id="{991710F6-CFF0-558A-1646-E986838C726E}"/>
              </a:ext>
            </a:extLst>
          </p:cNvPr>
          <p:cNvSpPr/>
          <p:nvPr/>
        </p:nvSpPr>
        <p:spPr>
          <a:xfrm>
            <a:off x="7319081" y="3508633"/>
            <a:ext cx="2009503" cy="589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dirty="0">
                <a:effectLst/>
                <a:latin typeface="Arial" panose="020B0604020202020204" pitchFamily="34" charset="0"/>
              </a:rPr>
              <a:t>Grid-Based</a:t>
            </a:r>
            <a:endParaRPr lang="en-US" sz="1600" dirty="0"/>
          </a:p>
        </p:txBody>
      </p:sp>
      <p:sp>
        <p:nvSpPr>
          <p:cNvPr id="18" name="Rounded Rectangle 17">
            <a:extLst>
              <a:ext uri="{FF2B5EF4-FFF2-40B4-BE49-F238E27FC236}">
                <a16:creationId xmlns:a16="http://schemas.microsoft.com/office/drawing/2014/main" id="{93794EB4-013E-F3C0-4566-8C82FA36B1F5}"/>
              </a:ext>
            </a:extLst>
          </p:cNvPr>
          <p:cNvSpPr/>
          <p:nvPr/>
        </p:nvSpPr>
        <p:spPr>
          <a:xfrm>
            <a:off x="9656531" y="3505171"/>
            <a:ext cx="2009503" cy="589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0" i="0" dirty="0">
                <a:effectLst/>
                <a:latin typeface="Arial" panose="020B0604020202020204" pitchFamily="34" charset="0"/>
              </a:rPr>
              <a:t>M</a:t>
            </a:r>
            <a:r>
              <a:rPr lang="en-US" sz="1600" b="0" i="0" dirty="0">
                <a:effectLst/>
                <a:latin typeface="Arial" panose="020B0604020202020204" pitchFamily="34" charset="0"/>
              </a:rPr>
              <a:t>odel-Base</a:t>
            </a:r>
            <a:endParaRPr lang="en-US" sz="1600" dirty="0"/>
          </a:p>
        </p:txBody>
      </p:sp>
      <p:cxnSp>
        <p:nvCxnSpPr>
          <p:cNvPr id="19" name="Elbow Connector 18">
            <a:extLst>
              <a:ext uri="{FF2B5EF4-FFF2-40B4-BE49-F238E27FC236}">
                <a16:creationId xmlns:a16="http://schemas.microsoft.com/office/drawing/2014/main" id="{5EC3F6E4-7483-2667-830F-B6B12109B76D}"/>
              </a:ext>
            </a:extLst>
          </p:cNvPr>
          <p:cNvCxnSpPr>
            <a:stCxn id="6" idx="2"/>
            <a:endCxn id="7" idx="0"/>
          </p:cNvCxnSpPr>
          <p:nvPr/>
        </p:nvCxnSpPr>
        <p:spPr>
          <a:xfrm rot="5400000">
            <a:off x="3622367" y="1150559"/>
            <a:ext cx="272667" cy="44365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CA424BA7-8DDE-6366-E0FF-1A5C271AAC77}"/>
              </a:ext>
            </a:extLst>
          </p:cNvPr>
          <p:cNvCxnSpPr>
            <a:cxnSpLocks/>
            <a:stCxn id="6" idx="2"/>
            <a:endCxn id="9" idx="0"/>
          </p:cNvCxnSpPr>
          <p:nvPr/>
        </p:nvCxnSpPr>
        <p:spPr>
          <a:xfrm rot="5400000">
            <a:off x="4752936" y="2281128"/>
            <a:ext cx="272667" cy="21754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1EA73587-4297-C715-3122-48C547A207A2}"/>
              </a:ext>
            </a:extLst>
          </p:cNvPr>
          <p:cNvCxnSpPr>
            <a:cxnSpLocks/>
            <a:stCxn id="6" idx="2"/>
            <a:endCxn id="14" idx="0"/>
          </p:cNvCxnSpPr>
          <p:nvPr/>
        </p:nvCxnSpPr>
        <p:spPr>
          <a:xfrm rot="16200000" flipH="1">
            <a:off x="5883504" y="3325978"/>
            <a:ext cx="272667" cy="857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962300D-C2CB-E59B-7C13-312F7833485A}"/>
              </a:ext>
            </a:extLst>
          </p:cNvPr>
          <p:cNvCxnSpPr>
            <a:stCxn id="6" idx="2"/>
            <a:endCxn id="16" idx="0"/>
          </p:cNvCxnSpPr>
          <p:nvPr/>
        </p:nvCxnSpPr>
        <p:spPr>
          <a:xfrm rot="16200000" flipH="1">
            <a:off x="7012341" y="2197140"/>
            <a:ext cx="276129" cy="23468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2FBC2C14-739C-21A5-26AE-2515C75752E4}"/>
              </a:ext>
            </a:extLst>
          </p:cNvPr>
          <p:cNvCxnSpPr>
            <a:stCxn id="6" idx="2"/>
            <a:endCxn id="18" idx="0"/>
          </p:cNvCxnSpPr>
          <p:nvPr/>
        </p:nvCxnSpPr>
        <p:spPr>
          <a:xfrm rot="16200000" flipH="1">
            <a:off x="8182797" y="1026684"/>
            <a:ext cx="272667" cy="468430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7F5DF7D3-7D10-9731-0432-ED8EDB34E5AE}"/>
              </a:ext>
            </a:extLst>
          </p:cNvPr>
          <p:cNvSpPr/>
          <p:nvPr/>
        </p:nvSpPr>
        <p:spPr>
          <a:xfrm>
            <a:off x="1094807" y="4549735"/>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K-means</a:t>
            </a:r>
          </a:p>
        </p:txBody>
      </p:sp>
      <p:sp>
        <p:nvSpPr>
          <p:cNvPr id="25" name="Rounded Rectangle 24">
            <a:extLst>
              <a:ext uri="{FF2B5EF4-FFF2-40B4-BE49-F238E27FC236}">
                <a16:creationId xmlns:a16="http://schemas.microsoft.com/office/drawing/2014/main" id="{9AA96A83-9BA7-9BB3-ADEA-8282E44EBF87}"/>
              </a:ext>
            </a:extLst>
          </p:cNvPr>
          <p:cNvSpPr/>
          <p:nvPr/>
        </p:nvSpPr>
        <p:spPr>
          <a:xfrm>
            <a:off x="1094806" y="5229137"/>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K-medoids</a:t>
            </a:r>
          </a:p>
        </p:txBody>
      </p:sp>
      <p:sp>
        <p:nvSpPr>
          <p:cNvPr id="26" name="Rounded Rectangle 25">
            <a:extLst>
              <a:ext uri="{FF2B5EF4-FFF2-40B4-BE49-F238E27FC236}">
                <a16:creationId xmlns:a16="http://schemas.microsoft.com/office/drawing/2014/main" id="{C7453C8A-B015-3533-9579-D00F20E0492E}"/>
              </a:ext>
            </a:extLst>
          </p:cNvPr>
          <p:cNvSpPr/>
          <p:nvPr/>
        </p:nvSpPr>
        <p:spPr>
          <a:xfrm>
            <a:off x="3355949" y="4532749"/>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AGNES</a:t>
            </a:r>
          </a:p>
        </p:txBody>
      </p:sp>
      <p:sp>
        <p:nvSpPr>
          <p:cNvPr id="27" name="Rounded Rectangle 26">
            <a:extLst>
              <a:ext uri="{FF2B5EF4-FFF2-40B4-BE49-F238E27FC236}">
                <a16:creationId xmlns:a16="http://schemas.microsoft.com/office/drawing/2014/main" id="{DF9F8BDF-A9E5-DF21-40F3-931FB30A94BD}"/>
              </a:ext>
            </a:extLst>
          </p:cNvPr>
          <p:cNvSpPr/>
          <p:nvPr/>
        </p:nvSpPr>
        <p:spPr>
          <a:xfrm>
            <a:off x="3355950" y="5229137"/>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DIANA</a:t>
            </a:r>
          </a:p>
        </p:txBody>
      </p:sp>
      <p:sp>
        <p:nvSpPr>
          <p:cNvPr id="28" name="Rounded Rectangle 27">
            <a:extLst>
              <a:ext uri="{FF2B5EF4-FFF2-40B4-BE49-F238E27FC236}">
                <a16:creationId xmlns:a16="http://schemas.microsoft.com/office/drawing/2014/main" id="{044D95FA-EAE1-82FD-CFDB-6B6040636C24}"/>
              </a:ext>
            </a:extLst>
          </p:cNvPr>
          <p:cNvSpPr/>
          <p:nvPr/>
        </p:nvSpPr>
        <p:spPr>
          <a:xfrm>
            <a:off x="5617086" y="4532749"/>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DBSCAN</a:t>
            </a:r>
          </a:p>
        </p:txBody>
      </p:sp>
      <p:sp>
        <p:nvSpPr>
          <p:cNvPr id="29" name="Rounded Rectangle 28">
            <a:extLst>
              <a:ext uri="{FF2B5EF4-FFF2-40B4-BE49-F238E27FC236}">
                <a16:creationId xmlns:a16="http://schemas.microsoft.com/office/drawing/2014/main" id="{7649E4A9-C409-3D68-AF43-5B88B4F01CC0}"/>
              </a:ext>
            </a:extLst>
          </p:cNvPr>
          <p:cNvSpPr/>
          <p:nvPr/>
        </p:nvSpPr>
        <p:spPr>
          <a:xfrm>
            <a:off x="5617084" y="5240252"/>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OPTICS</a:t>
            </a:r>
          </a:p>
        </p:txBody>
      </p:sp>
      <p:sp>
        <p:nvSpPr>
          <p:cNvPr id="30" name="Rounded Rectangle 29">
            <a:extLst>
              <a:ext uri="{FF2B5EF4-FFF2-40B4-BE49-F238E27FC236}">
                <a16:creationId xmlns:a16="http://schemas.microsoft.com/office/drawing/2014/main" id="{5D16E75B-2A05-2A9B-01D5-912492D40F00}"/>
              </a:ext>
            </a:extLst>
          </p:cNvPr>
          <p:cNvSpPr/>
          <p:nvPr/>
        </p:nvSpPr>
        <p:spPr>
          <a:xfrm>
            <a:off x="7878223" y="4511921"/>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STING</a:t>
            </a:r>
          </a:p>
        </p:txBody>
      </p:sp>
      <p:sp>
        <p:nvSpPr>
          <p:cNvPr id="31" name="Rounded Rectangle 30">
            <a:extLst>
              <a:ext uri="{FF2B5EF4-FFF2-40B4-BE49-F238E27FC236}">
                <a16:creationId xmlns:a16="http://schemas.microsoft.com/office/drawing/2014/main" id="{D7D86DCD-3BEB-3F27-C941-3481316C2AF3}"/>
              </a:ext>
            </a:extLst>
          </p:cNvPr>
          <p:cNvSpPr/>
          <p:nvPr/>
        </p:nvSpPr>
        <p:spPr>
          <a:xfrm>
            <a:off x="7878223" y="5211353"/>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CLIQUE</a:t>
            </a:r>
          </a:p>
        </p:txBody>
      </p:sp>
      <p:sp>
        <p:nvSpPr>
          <p:cNvPr id="32" name="Rounded Rectangle 31">
            <a:extLst>
              <a:ext uri="{FF2B5EF4-FFF2-40B4-BE49-F238E27FC236}">
                <a16:creationId xmlns:a16="http://schemas.microsoft.com/office/drawing/2014/main" id="{7154E1B1-A56E-D2B7-BB8B-AD3355C81A06}"/>
              </a:ext>
            </a:extLst>
          </p:cNvPr>
          <p:cNvSpPr/>
          <p:nvPr/>
        </p:nvSpPr>
        <p:spPr>
          <a:xfrm>
            <a:off x="10215673" y="4530881"/>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GMM</a:t>
            </a:r>
          </a:p>
        </p:txBody>
      </p:sp>
      <p:sp>
        <p:nvSpPr>
          <p:cNvPr id="33" name="Rounded Rectangle 32">
            <a:extLst>
              <a:ext uri="{FF2B5EF4-FFF2-40B4-BE49-F238E27FC236}">
                <a16:creationId xmlns:a16="http://schemas.microsoft.com/office/drawing/2014/main" id="{740CCCE2-93AE-0E10-19FA-6CB505A22960}"/>
              </a:ext>
            </a:extLst>
          </p:cNvPr>
          <p:cNvSpPr/>
          <p:nvPr/>
        </p:nvSpPr>
        <p:spPr>
          <a:xfrm>
            <a:off x="10215672" y="5213097"/>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HMM</a:t>
            </a:r>
          </a:p>
        </p:txBody>
      </p:sp>
      <p:sp>
        <p:nvSpPr>
          <p:cNvPr id="34" name="Rounded Rectangle 33">
            <a:extLst>
              <a:ext uri="{FF2B5EF4-FFF2-40B4-BE49-F238E27FC236}">
                <a16:creationId xmlns:a16="http://schemas.microsoft.com/office/drawing/2014/main" id="{E802C7DE-E777-C7B5-F24F-A266979E989A}"/>
              </a:ext>
            </a:extLst>
          </p:cNvPr>
          <p:cNvSpPr/>
          <p:nvPr/>
        </p:nvSpPr>
        <p:spPr>
          <a:xfrm>
            <a:off x="5617086" y="5878092"/>
            <a:ext cx="1450361" cy="472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DENCLUE</a:t>
            </a:r>
          </a:p>
        </p:txBody>
      </p:sp>
      <p:cxnSp>
        <p:nvCxnSpPr>
          <p:cNvPr id="35" name="Elbow Connector 34">
            <a:extLst>
              <a:ext uri="{FF2B5EF4-FFF2-40B4-BE49-F238E27FC236}">
                <a16:creationId xmlns:a16="http://schemas.microsoft.com/office/drawing/2014/main" id="{90359C5B-605E-1C44-FCB2-B04BE69D1A17}"/>
              </a:ext>
            </a:extLst>
          </p:cNvPr>
          <p:cNvCxnSpPr>
            <a:stCxn id="7" idx="2"/>
            <a:endCxn id="24" idx="1"/>
          </p:cNvCxnSpPr>
          <p:nvPr/>
        </p:nvCxnSpPr>
        <p:spPr>
          <a:xfrm rot="5400000">
            <a:off x="972188" y="4217698"/>
            <a:ext cx="690855" cy="445615"/>
          </a:xfrm>
          <a:prstGeom prst="bentConnector4">
            <a:avLst>
              <a:gd name="adj1" fmla="val 32905"/>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FDD824BC-4881-6FC8-7147-57FA09E71D55}"/>
              </a:ext>
            </a:extLst>
          </p:cNvPr>
          <p:cNvCxnSpPr>
            <a:stCxn id="7" idx="2"/>
            <a:endCxn id="25" idx="1"/>
          </p:cNvCxnSpPr>
          <p:nvPr/>
        </p:nvCxnSpPr>
        <p:spPr>
          <a:xfrm rot="5400000">
            <a:off x="632486" y="4557398"/>
            <a:ext cx="1370257" cy="445616"/>
          </a:xfrm>
          <a:prstGeom prst="bentConnector4">
            <a:avLst>
              <a:gd name="adj1" fmla="val 17629"/>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F0874551-7831-953E-2358-1BFB142D1288}"/>
              </a:ext>
            </a:extLst>
          </p:cNvPr>
          <p:cNvCxnSpPr>
            <a:stCxn id="9" idx="2"/>
            <a:endCxn id="26" idx="1"/>
          </p:cNvCxnSpPr>
          <p:nvPr/>
        </p:nvCxnSpPr>
        <p:spPr>
          <a:xfrm rot="5400000">
            <a:off x="3241820" y="4209207"/>
            <a:ext cx="673869" cy="445610"/>
          </a:xfrm>
          <a:prstGeom prst="bentConnector4">
            <a:avLst>
              <a:gd name="adj1" fmla="val 32474"/>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A71B154F-D888-9BFF-1A01-07CE610282C6}"/>
              </a:ext>
            </a:extLst>
          </p:cNvPr>
          <p:cNvCxnSpPr>
            <a:stCxn id="9" idx="2"/>
            <a:endCxn id="27" idx="1"/>
          </p:cNvCxnSpPr>
          <p:nvPr/>
        </p:nvCxnSpPr>
        <p:spPr>
          <a:xfrm rot="5400000">
            <a:off x="2893627" y="4557402"/>
            <a:ext cx="1370257" cy="445609"/>
          </a:xfrm>
          <a:prstGeom prst="bentConnector4">
            <a:avLst>
              <a:gd name="adj1" fmla="val 41381"/>
              <a:gd name="adj2" fmla="val 151301"/>
            </a:avLst>
          </a:prstGeom>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B78638A-29FB-2E30-8C99-88121210739D}"/>
              </a:ext>
            </a:extLst>
          </p:cNvPr>
          <p:cNvCxnSpPr>
            <a:stCxn id="14" idx="2"/>
            <a:endCxn id="28" idx="1"/>
          </p:cNvCxnSpPr>
          <p:nvPr/>
        </p:nvCxnSpPr>
        <p:spPr>
          <a:xfrm rot="5400000">
            <a:off x="5502957" y="4209207"/>
            <a:ext cx="673869" cy="445610"/>
          </a:xfrm>
          <a:prstGeom prst="bentConnector4">
            <a:avLst>
              <a:gd name="adj1" fmla="val 32474"/>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D0ECCB8-C763-7D0E-BEAE-F3A357AAA0FA}"/>
              </a:ext>
            </a:extLst>
          </p:cNvPr>
          <p:cNvCxnSpPr>
            <a:cxnSpLocks/>
            <a:stCxn id="14" idx="2"/>
            <a:endCxn id="29" idx="1"/>
          </p:cNvCxnSpPr>
          <p:nvPr/>
        </p:nvCxnSpPr>
        <p:spPr>
          <a:xfrm rot="5400000">
            <a:off x="5149204" y="4562958"/>
            <a:ext cx="1381372" cy="445612"/>
          </a:xfrm>
          <a:prstGeom prst="bentConnector4">
            <a:avLst>
              <a:gd name="adj1" fmla="val 15646"/>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BF943231-ACD6-8C71-B775-EC84285B5814}"/>
              </a:ext>
            </a:extLst>
          </p:cNvPr>
          <p:cNvCxnSpPr>
            <a:stCxn id="14" idx="2"/>
            <a:endCxn id="34" idx="1"/>
          </p:cNvCxnSpPr>
          <p:nvPr/>
        </p:nvCxnSpPr>
        <p:spPr>
          <a:xfrm rot="5400000">
            <a:off x="4830285" y="4881879"/>
            <a:ext cx="2019212" cy="445610"/>
          </a:xfrm>
          <a:prstGeom prst="bentConnector4">
            <a:avLst>
              <a:gd name="adj1" fmla="val 11914"/>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48F4C94A-F807-F585-CB48-D60DC9347D6D}"/>
              </a:ext>
            </a:extLst>
          </p:cNvPr>
          <p:cNvCxnSpPr>
            <a:stCxn id="16" idx="2"/>
            <a:endCxn id="30" idx="1"/>
          </p:cNvCxnSpPr>
          <p:nvPr/>
        </p:nvCxnSpPr>
        <p:spPr>
          <a:xfrm rot="5400000">
            <a:off x="7776239" y="4200524"/>
            <a:ext cx="649579" cy="445610"/>
          </a:xfrm>
          <a:prstGeom prst="bentConnector4">
            <a:avLst>
              <a:gd name="adj1" fmla="val 31819"/>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7074FDB-A3F1-3DA8-3E31-B0BE52E5AA25}"/>
              </a:ext>
            </a:extLst>
          </p:cNvPr>
          <p:cNvCxnSpPr>
            <a:stCxn id="16" idx="2"/>
            <a:endCxn id="31" idx="1"/>
          </p:cNvCxnSpPr>
          <p:nvPr/>
        </p:nvCxnSpPr>
        <p:spPr>
          <a:xfrm rot="5400000">
            <a:off x="7426523" y="4550240"/>
            <a:ext cx="1349011" cy="445610"/>
          </a:xfrm>
          <a:prstGeom prst="bentConnector4">
            <a:avLst>
              <a:gd name="adj1" fmla="val 15970"/>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E3DACBE-3EEB-730E-7AD2-565022D8B3F2}"/>
              </a:ext>
            </a:extLst>
          </p:cNvPr>
          <p:cNvCxnSpPr>
            <a:stCxn id="18" idx="2"/>
            <a:endCxn id="32" idx="1"/>
          </p:cNvCxnSpPr>
          <p:nvPr/>
        </p:nvCxnSpPr>
        <p:spPr>
          <a:xfrm rot="5400000">
            <a:off x="10102478" y="4208273"/>
            <a:ext cx="672001" cy="445610"/>
          </a:xfrm>
          <a:prstGeom prst="bentConnector4">
            <a:avLst>
              <a:gd name="adj1" fmla="val 32426"/>
              <a:gd name="adj2" fmla="val 151300"/>
            </a:avLst>
          </a:prstGeom>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3575CDC-F6CF-7DED-7ED7-AB7EE8B5C25D}"/>
              </a:ext>
            </a:extLst>
          </p:cNvPr>
          <p:cNvCxnSpPr>
            <a:cxnSpLocks/>
            <a:stCxn id="18" idx="2"/>
            <a:endCxn id="33" idx="1"/>
          </p:cNvCxnSpPr>
          <p:nvPr/>
        </p:nvCxnSpPr>
        <p:spPr>
          <a:xfrm rot="5400000">
            <a:off x="9761370" y="4549381"/>
            <a:ext cx="1354217" cy="445611"/>
          </a:xfrm>
          <a:prstGeom prst="bentConnector4">
            <a:avLst>
              <a:gd name="adj1" fmla="val 16101"/>
              <a:gd name="adj2" fmla="val 1513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0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utoradiogram on white paper">
            <a:extLst>
              <a:ext uri="{FF2B5EF4-FFF2-40B4-BE49-F238E27FC236}">
                <a16:creationId xmlns:a16="http://schemas.microsoft.com/office/drawing/2014/main" id="{43646F6C-FA22-A71C-5EC6-FBFA0372A743}"/>
              </a:ext>
            </a:extLst>
          </p:cNvPr>
          <p:cNvPicPr>
            <a:picLocks noChangeAspect="1"/>
          </p:cNvPicPr>
          <p:nvPr/>
        </p:nvPicPr>
        <p:blipFill>
          <a:blip r:embed="rId3"/>
          <a:srcRect l="24594" r="16239"/>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D867B-2BDE-FDDB-C85D-7F13D5C63CFB}"/>
              </a:ext>
            </a:extLst>
          </p:cNvPr>
          <p:cNvSpPr>
            <a:spLocks noGrp="1"/>
          </p:cNvSpPr>
          <p:nvPr>
            <p:ph type="title"/>
          </p:nvPr>
        </p:nvSpPr>
        <p:spPr>
          <a:xfrm>
            <a:off x="6115317" y="405685"/>
            <a:ext cx="5464968" cy="1559301"/>
          </a:xfrm>
        </p:spPr>
        <p:txBody>
          <a:bodyPr>
            <a:normAutofit/>
          </a:bodyPr>
          <a:lstStyle/>
          <a:p>
            <a:r>
              <a:rPr lang="en-US" b="1" dirty="0"/>
              <a:t>Applications of Clustering</a:t>
            </a:r>
            <a:endParaRPr lang="en-US" dirty="0"/>
          </a:p>
        </p:txBody>
      </p:sp>
      <p:sp>
        <p:nvSpPr>
          <p:cNvPr id="3" name="Content Placeholder 2">
            <a:extLst>
              <a:ext uri="{FF2B5EF4-FFF2-40B4-BE49-F238E27FC236}">
                <a16:creationId xmlns:a16="http://schemas.microsoft.com/office/drawing/2014/main" id="{936F794B-5918-BD26-5661-E44D81A5B4C6}"/>
              </a:ext>
            </a:extLst>
          </p:cNvPr>
          <p:cNvSpPr>
            <a:spLocks noGrp="1"/>
          </p:cNvSpPr>
          <p:nvPr>
            <p:ph idx="1"/>
          </p:nvPr>
        </p:nvSpPr>
        <p:spPr>
          <a:xfrm>
            <a:off x="6115317" y="2743200"/>
            <a:ext cx="5247340" cy="3496878"/>
          </a:xfrm>
        </p:spPr>
        <p:txBody>
          <a:bodyPr anchor="ctr">
            <a:noAutofit/>
          </a:bodyPr>
          <a:lstStyle/>
          <a:p>
            <a:pPr>
              <a:buFont typeface="Arial" panose="020B0604020202020204" pitchFamily="34" charset="0"/>
              <a:buChar char="•"/>
            </a:pPr>
            <a:r>
              <a:rPr lang="en-US" sz="2200" b="1" dirty="0"/>
              <a:t>Customer segmentation</a:t>
            </a:r>
            <a:r>
              <a:rPr lang="en-US" sz="2200" dirty="0"/>
              <a:t> in marketing.</a:t>
            </a:r>
          </a:p>
          <a:p>
            <a:pPr>
              <a:buFont typeface="Arial" panose="020B0604020202020204" pitchFamily="34" charset="0"/>
              <a:buChar char="•"/>
            </a:pPr>
            <a:r>
              <a:rPr lang="en-US" sz="2200" b="1" dirty="0"/>
              <a:t>Document or text clustering</a:t>
            </a:r>
            <a:r>
              <a:rPr lang="en-US" sz="2200" dirty="0"/>
              <a:t> in natural language processing.</a:t>
            </a:r>
          </a:p>
          <a:p>
            <a:pPr>
              <a:buFont typeface="Arial" panose="020B0604020202020204" pitchFamily="34" charset="0"/>
              <a:buChar char="•"/>
            </a:pPr>
            <a:r>
              <a:rPr lang="en-US" sz="2200" b="1" dirty="0"/>
              <a:t>Image segmentation</a:t>
            </a:r>
            <a:r>
              <a:rPr lang="en-US" sz="2200" dirty="0"/>
              <a:t> in computer vision.</a:t>
            </a:r>
          </a:p>
          <a:p>
            <a:pPr>
              <a:buFont typeface="Arial" panose="020B0604020202020204" pitchFamily="34" charset="0"/>
              <a:buChar char="•"/>
            </a:pPr>
            <a:r>
              <a:rPr lang="en-US" sz="2200" b="1" dirty="0"/>
              <a:t>Anomaly detection</a:t>
            </a:r>
            <a:r>
              <a:rPr lang="en-US" sz="2200" dirty="0"/>
              <a:t> in various domains.</a:t>
            </a:r>
          </a:p>
        </p:txBody>
      </p:sp>
    </p:spTree>
    <p:extLst>
      <p:ext uri="{BB962C8B-B14F-4D97-AF65-F5344CB8AC3E}">
        <p14:creationId xmlns:p14="http://schemas.microsoft.com/office/powerpoint/2010/main" val="205521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A30F4E-84F4-F19F-0F63-536E4C3A54B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AF1784-B4AC-634B-84E0-927EB3FB0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706F143-9546-8A70-3776-F2FAEA4ED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B59AFC00-B43F-480B-5946-715F36DD7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3E1ECB-527B-3480-2926-C6B8C7CEF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BDA1A9C-09FC-5B86-6E90-4AC07E232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9FADCDC6-B9F6-9F9D-8726-F575E37D2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94F8D-68FE-A48A-F586-8BD4AA0E9683}"/>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altLang="zh-CN" b="1" kern="1200" dirty="0"/>
              <a:t>Density</a:t>
            </a:r>
            <a:r>
              <a:rPr lang="en-US" altLang="zh-CN" b="1" dirty="0"/>
              <a:t>-based</a:t>
            </a:r>
            <a:r>
              <a:rPr lang="zh-CN" altLang="en-US" b="1" dirty="0"/>
              <a:t> </a:t>
            </a:r>
            <a:r>
              <a:rPr lang="en-US" altLang="zh-CN" b="1" dirty="0"/>
              <a:t>Algorithm</a:t>
            </a:r>
            <a:endParaRPr lang="en-US" b="1" kern="1200" dirty="0"/>
          </a:p>
        </p:txBody>
      </p:sp>
      <p:cxnSp>
        <p:nvCxnSpPr>
          <p:cNvPr id="30" name="Straight Connector 29">
            <a:extLst>
              <a:ext uri="{FF2B5EF4-FFF2-40B4-BE49-F238E27FC236}">
                <a16:creationId xmlns:a16="http://schemas.microsoft.com/office/drawing/2014/main" id="{3CAE0434-99AC-2DCC-684D-0AB54F9F2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933C240-288E-2F3E-77B7-E6F09EF7EC5D}"/>
              </a:ext>
            </a:extLst>
          </p:cNvPr>
          <p:cNvSpPr txBox="1"/>
          <p:nvPr/>
        </p:nvSpPr>
        <p:spPr>
          <a:xfrm>
            <a:off x="4477923" y="3902379"/>
            <a:ext cx="7714077" cy="2308324"/>
          </a:xfrm>
          <a:prstGeom prst="rect">
            <a:avLst/>
          </a:prstGeom>
          <a:noFill/>
        </p:spPr>
        <p:txBody>
          <a:bodyPr wrap="square" rtlCol="0">
            <a:spAutoFit/>
          </a:bodyPr>
          <a:lstStyle/>
          <a:p>
            <a:r>
              <a:rPr lang="en-US" sz="2000" b="1" dirty="0">
                <a:latin typeface="Dosis" pitchFamily="2" charset="77"/>
              </a:rPr>
              <a:t>DBSCAN defines a cluster as a dense region, where:  </a:t>
            </a:r>
          </a:p>
          <a:p>
            <a:pPr marL="285750" indent="-285750">
              <a:buFont typeface="Arial" panose="020B0604020202020204" pitchFamily="34" charset="0"/>
              <a:buChar char="•"/>
            </a:pPr>
            <a:r>
              <a:rPr lang="en-US" sz="2000" b="1" dirty="0">
                <a:latin typeface="Dosis" pitchFamily="2" charset="77"/>
              </a:rPr>
              <a:t>Core Point</a:t>
            </a:r>
            <a:r>
              <a:rPr lang="en-US" sz="2000" dirty="0">
                <a:latin typeface="Dosis" pitchFamily="2" charset="77"/>
              </a:rPr>
              <a:t>: A point that has at least MinPts points within its </a:t>
            </a:r>
            <a:r>
              <a:rPr lang="el-GR" sz="2000" dirty="0">
                <a:latin typeface="Dosis" pitchFamily="2" charset="77"/>
              </a:rPr>
              <a:t>ε-</a:t>
            </a:r>
            <a:r>
              <a:rPr lang="en-US" sz="2000" dirty="0">
                <a:latin typeface="Dosis" pitchFamily="2" charset="77"/>
              </a:rPr>
              <a:t>neighborhood. </a:t>
            </a:r>
          </a:p>
          <a:p>
            <a:pPr marL="285750" indent="-285750">
              <a:buFont typeface="Arial" panose="020B0604020202020204" pitchFamily="34" charset="0"/>
              <a:buChar char="•"/>
            </a:pPr>
            <a:r>
              <a:rPr lang="en-US" sz="2000" b="1" dirty="0">
                <a:latin typeface="Dosis" pitchFamily="2" charset="77"/>
              </a:rPr>
              <a:t>Border Point</a:t>
            </a:r>
            <a:r>
              <a:rPr lang="en-US" sz="2000" dirty="0">
                <a:latin typeface="Dosis" pitchFamily="2" charset="77"/>
              </a:rPr>
              <a:t>: A point that is within the </a:t>
            </a:r>
            <a:r>
              <a:rPr lang="el-GR" sz="2000" dirty="0">
                <a:latin typeface="Dosis" pitchFamily="2" charset="77"/>
              </a:rPr>
              <a:t>ε-</a:t>
            </a:r>
            <a:r>
              <a:rPr lang="en-US" sz="2000" dirty="0">
                <a:latin typeface="Dosis" pitchFamily="2" charset="77"/>
              </a:rPr>
              <a:t>neighborhood of a core point but is not a core point itself. </a:t>
            </a:r>
          </a:p>
          <a:p>
            <a:pPr marL="285750" indent="-285750">
              <a:buFont typeface="Arial" panose="020B0604020202020204" pitchFamily="34" charset="0"/>
              <a:buChar char="•"/>
            </a:pPr>
            <a:r>
              <a:rPr lang="en-US" sz="2000" b="1" dirty="0">
                <a:latin typeface="Dosis" pitchFamily="2" charset="77"/>
              </a:rPr>
              <a:t>Noise Point</a:t>
            </a:r>
            <a:r>
              <a:rPr lang="en-US" sz="2000" dirty="0">
                <a:latin typeface="Dosis" pitchFamily="2" charset="77"/>
              </a:rPr>
              <a:t>: A point that is neither a core point nor a border point.</a:t>
            </a:r>
          </a:p>
          <a:p>
            <a:endParaRPr lang="en-US" sz="2400" dirty="0">
              <a:latin typeface="Dosis" pitchFamily="2" charset="77"/>
            </a:endParaRPr>
          </a:p>
        </p:txBody>
      </p:sp>
      <p:sp>
        <p:nvSpPr>
          <p:cNvPr id="5" name="TextBox 4">
            <a:extLst>
              <a:ext uri="{FF2B5EF4-FFF2-40B4-BE49-F238E27FC236}">
                <a16:creationId xmlns:a16="http://schemas.microsoft.com/office/drawing/2014/main" id="{382F830D-7A7C-E2B1-72E0-F9E6E6D63079}"/>
              </a:ext>
            </a:extLst>
          </p:cNvPr>
          <p:cNvSpPr txBox="1"/>
          <p:nvPr/>
        </p:nvSpPr>
        <p:spPr>
          <a:xfrm>
            <a:off x="838200" y="3227659"/>
            <a:ext cx="10515600" cy="400110"/>
          </a:xfrm>
          <a:prstGeom prst="rect">
            <a:avLst/>
          </a:prstGeom>
          <a:noFill/>
        </p:spPr>
        <p:txBody>
          <a:bodyPr wrap="square" rtlCol="0">
            <a:spAutoFit/>
          </a:bodyPr>
          <a:lstStyle/>
          <a:p>
            <a:r>
              <a:rPr lang="en-US" altLang="zh-CN" sz="2000" b="1" i="0" dirty="0">
                <a:effectLst/>
                <a:latin typeface="Dosis" pitchFamily="2" charset="77"/>
              </a:rPr>
              <a:t>Principle</a:t>
            </a:r>
            <a:r>
              <a:rPr lang="en-US" altLang="zh-CN" sz="2000" b="0" i="0" dirty="0">
                <a:effectLst/>
                <a:latin typeface="Dosis" pitchFamily="2" charset="77"/>
              </a:rPr>
              <a:t>:</a:t>
            </a:r>
            <a:r>
              <a:rPr lang="zh-CN" altLang="en-US" sz="2000" b="0" i="0" dirty="0">
                <a:effectLst/>
                <a:latin typeface="Dosis" pitchFamily="2" charset="77"/>
              </a:rPr>
              <a:t> </a:t>
            </a:r>
            <a:r>
              <a:rPr lang="en-US" sz="2000" b="0" i="0" dirty="0">
                <a:effectLst/>
                <a:latin typeface="Dosis" pitchFamily="2" charset="77"/>
              </a:rPr>
              <a:t>find the neighborhoods of data points exceeds certain density threshold</a:t>
            </a:r>
            <a:endParaRPr lang="en-US" sz="2000" dirty="0">
              <a:latin typeface="Dosis" pitchFamily="2" charset="77"/>
            </a:endParaRPr>
          </a:p>
        </p:txBody>
      </p:sp>
      <p:sp>
        <p:nvSpPr>
          <p:cNvPr id="7" name="TextBox 6">
            <a:extLst>
              <a:ext uri="{FF2B5EF4-FFF2-40B4-BE49-F238E27FC236}">
                <a16:creationId xmlns:a16="http://schemas.microsoft.com/office/drawing/2014/main" id="{744B248D-F4AE-8684-AA5B-5A1CB761B543}"/>
              </a:ext>
            </a:extLst>
          </p:cNvPr>
          <p:cNvSpPr txBox="1"/>
          <p:nvPr/>
        </p:nvSpPr>
        <p:spPr>
          <a:xfrm>
            <a:off x="810164" y="2652421"/>
            <a:ext cx="8332730" cy="430887"/>
          </a:xfrm>
          <a:prstGeom prst="rect">
            <a:avLst/>
          </a:prstGeom>
          <a:noFill/>
        </p:spPr>
        <p:txBody>
          <a:bodyPr wrap="none" rtlCol="0">
            <a:spAutoFit/>
          </a:bodyPr>
          <a:lstStyle/>
          <a:p>
            <a:r>
              <a:rPr lang="en-US" sz="2200" b="1" dirty="0">
                <a:latin typeface="Dosis" pitchFamily="2" charset="77"/>
              </a:rPr>
              <a:t>Density-Based Spatial Clustering of Application with Noise</a:t>
            </a:r>
            <a:r>
              <a:rPr lang="zh-CN" altLang="en-US" sz="2200" b="1" dirty="0">
                <a:latin typeface="Dosis" pitchFamily="2" charset="77"/>
              </a:rPr>
              <a:t>（</a:t>
            </a:r>
            <a:r>
              <a:rPr lang="en-US" altLang="zh-CN" sz="2200" b="1" dirty="0">
                <a:latin typeface="Dosis" pitchFamily="2" charset="77"/>
              </a:rPr>
              <a:t>DBSCAN</a:t>
            </a:r>
            <a:r>
              <a:rPr lang="zh-CN" altLang="en-US" sz="2200" b="1" dirty="0">
                <a:latin typeface="Dosis" pitchFamily="2" charset="77"/>
              </a:rPr>
              <a:t>）</a:t>
            </a:r>
            <a:endParaRPr lang="en-US" sz="2200" b="1" dirty="0">
              <a:latin typeface="Dosis" pitchFamily="2" charset="77"/>
            </a:endParaRPr>
          </a:p>
        </p:txBody>
      </p:sp>
      <p:pic>
        <p:nvPicPr>
          <p:cNvPr id="8" name="Picture 7">
            <a:extLst>
              <a:ext uri="{FF2B5EF4-FFF2-40B4-BE49-F238E27FC236}">
                <a16:creationId xmlns:a16="http://schemas.microsoft.com/office/drawing/2014/main" id="{566F8853-3660-8655-91BF-16B9B235CAE2}"/>
              </a:ext>
            </a:extLst>
          </p:cNvPr>
          <p:cNvPicPr>
            <a:picLocks noChangeAspect="1"/>
          </p:cNvPicPr>
          <p:nvPr/>
        </p:nvPicPr>
        <p:blipFill>
          <a:blip r:embed="rId3"/>
          <a:stretch>
            <a:fillRect/>
          </a:stretch>
        </p:blipFill>
        <p:spPr>
          <a:xfrm>
            <a:off x="381599" y="3753242"/>
            <a:ext cx="3861791" cy="2666475"/>
          </a:xfrm>
          <a:prstGeom prst="rect">
            <a:avLst/>
          </a:prstGeom>
        </p:spPr>
      </p:pic>
    </p:spTree>
    <p:extLst>
      <p:ext uri="{BB962C8B-B14F-4D97-AF65-F5344CB8AC3E}">
        <p14:creationId xmlns:p14="http://schemas.microsoft.com/office/powerpoint/2010/main" val="215887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1C2-D796-B256-8586-24BF0211175A}"/>
              </a:ext>
            </a:extLst>
          </p:cNvPr>
          <p:cNvSpPr>
            <a:spLocks noGrp="1"/>
          </p:cNvSpPr>
          <p:nvPr>
            <p:ph type="title"/>
          </p:nvPr>
        </p:nvSpPr>
        <p:spPr>
          <a:xfrm>
            <a:off x="761800" y="762001"/>
            <a:ext cx="5334197" cy="1708242"/>
          </a:xfrm>
        </p:spPr>
        <p:txBody>
          <a:bodyPr anchor="ctr">
            <a:normAutofit/>
          </a:bodyPr>
          <a:lstStyle/>
          <a:p>
            <a:r>
              <a:rPr lang="en-US" b="1" dirty="0"/>
              <a:t>Key Characteristics:</a:t>
            </a:r>
            <a:endParaRPr lang="en-US" dirty="0"/>
          </a:p>
        </p:txBody>
      </p:sp>
      <p:sp>
        <p:nvSpPr>
          <p:cNvPr id="3" name="Content Placeholder 2">
            <a:extLst>
              <a:ext uri="{FF2B5EF4-FFF2-40B4-BE49-F238E27FC236}">
                <a16:creationId xmlns:a16="http://schemas.microsoft.com/office/drawing/2014/main" id="{61706FC8-974E-4B6D-8F76-63AFA4DF3660}"/>
              </a:ext>
            </a:extLst>
          </p:cNvPr>
          <p:cNvSpPr>
            <a:spLocks noGrp="1"/>
          </p:cNvSpPr>
          <p:nvPr>
            <p:ph idx="1"/>
          </p:nvPr>
        </p:nvSpPr>
        <p:spPr>
          <a:xfrm>
            <a:off x="761799" y="1784444"/>
            <a:ext cx="5334197" cy="3769835"/>
          </a:xfrm>
        </p:spPr>
        <p:txBody>
          <a:bodyPr anchor="ctr">
            <a:normAutofit/>
          </a:bodyPr>
          <a:lstStyle/>
          <a:p>
            <a:pPr>
              <a:buFont typeface="Arial" panose="020B0604020202020204" pitchFamily="34" charset="0"/>
              <a:buChar char="•"/>
            </a:pPr>
            <a:r>
              <a:rPr lang="en-US" altLang="zh-CN" sz="2200" b="1" dirty="0"/>
              <a:t>Eps:</a:t>
            </a:r>
            <a:r>
              <a:rPr lang="zh-CN" altLang="en-US" sz="2200" b="1" dirty="0"/>
              <a:t> </a:t>
            </a:r>
            <a:r>
              <a:rPr lang="en-US" sz="2200" dirty="0"/>
              <a:t>Epsilon(</a:t>
            </a:r>
            <a:r>
              <a:rPr lang="el-GR" sz="2200" dirty="0"/>
              <a:t>ε-</a:t>
            </a:r>
            <a:r>
              <a:rPr lang="en-US" sz="2200" dirty="0"/>
              <a:t>neighborhood)</a:t>
            </a:r>
            <a:r>
              <a:rPr lang="en-US" altLang="zh-CN" sz="2200" dirty="0"/>
              <a:t>,</a:t>
            </a:r>
            <a:r>
              <a:rPr lang="zh-CN" altLang="en-US" sz="2200" dirty="0"/>
              <a:t> </a:t>
            </a:r>
            <a:r>
              <a:rPr lang="en-US" altLang="zh-CN" sz="2200" dirty="0"/>
              <a:t>t</a:t>
            </a:r>
            <a:r>
              <a:rPr lang="en-US" sz="2200" dirty="0"/>
              <a:t>he neighborhood range of the points</a:t>
            </a:r>
            <a:r>
              <a:rPr lang="en-US" altLang="zh-CN" sz="2200" dirty="0"/>
              <a:t>.</a:t>
            </a:r>
            <a:r>
              <a:rPr lang="en-US" sz="2200" dirty="0"/>
              <a:t> </a:t>
            </a:r>
          </a:p>
          <a:p>
            <a:pPr>
              <a:buFont typeface="Arial" panose="020B0604020202020204" pitchFamily="34" charset="0"/>
              <a:buChar char="•"/>
            </a:pPr>
            <a:r>
              <a:rPr lang="en-US" sz="2200" b="1" dirty="0"/>
              <a:t>MinPts </a:t>
            </a:r>
            <a:r>
              <a:rPr lang="en-US" sz="2200" dirty="0"/>
              <a:t>: The minimum number of points that must be present in the neighborhood to form a cluster</a:t>
            </a:r>
            <a:r>
              <a:rPr lang="en-US" altLang="zh-CN" sz="2200" dirty="0"/>
              <a:t>,</a:t>
            </a:r>
            <a:r>
              <a:rPr lang="zh-CN" altLang="en-US" sz="2200" dirty="0"/>
              <a:t> </a:t>
            </a:r>
            <a:r>
              <a:rPr lang="en-US" altLang="zh-CN" sz="2200" dirty="0"/>
              <a:t>including core</a:t>
            </a:r>
            <a:r>
              <a:rPr lang="zh-CN" altLang="en-US" sz="2200" dirty="0"/>
              <a:t> </a:t>
            </a:r>
            <a:r>
              <a:rPr lang="en-US" altLang="zh-CN" sz="2200" dirty="0"/>
              <a:t>point.</a:t>
            </a:r>
            <a:endParaRPr lang="en-US" sz="2200" dirty="0"/>
          </a:p>
        </p:txBody>
      </p:sp>
      <p:pic>
        <p:nvPicPr>
          <p:cNvPr id="5" name="Picture 4" descr="Dark blue shattered geometric chain">
            <a:extLst>
              <a:ext uri="{FF2B5EF4-FFF2-40B4-BE49-F238E27FC236}">
                <a16:creationId xmlns:a16="http://schemas.microsoft.com/office/drawing/2014/main" id="{BC056C5B-DF76-F29C-0146-F9241A40F389}"/>
              </a:ext>
            </a:extLst>
          </p:cNvPr>
          <p:cNvPicPr>
            <a:picLocks noChangeAspect="1"/>
          </p:cNvPicPr>
          <p:nvPr/>
        </p:nvPicPr>
        <p:blipFill>
          <a:blip r:embed="rId3"/>
          <a:srcRect l="56318" r="-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02800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19046</TotalTime>
  <Words>1616</Words>
  <Application>Microsoft Macintosh PowerPoint</Application>
  <PresentationFormat>Widescreen</PresentationFormat>
  <Paragraphs>210</Paragraphs>
  <Slides>22</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-apple-system</vt:lpstr>
      <vt:lpstr>CambriaMath</vt:lpstr>
      <vt:lpstr>Rustica</vt:lpstr>
      <vt:lpstr>TimesNewRomanPS</vt:lpstr>
      <vt:lpstr>TimesNewRomanPSMT</vt:lpstr>
      <vt:lpstr>Arial</vt:lpstr>
      <vt:lpstr>Calibri</vt:lpstr>
      <vt:lpstr>Dosis</vt:lpstr>
      <vt:lpstr>Dosis Medium</vt:lpstr>
      <vt:lpstr>Helvetica</vt:lpstr>
      <vt:lpstr>Montserrat</vt:lpstr>
      <vt:lpstr>Office Theme</vt:lpstr>
      <vt:lpstr>Clustering Algorithms</vt:lpstr>
      <vt:lpstr>PowerPoint Presentation</vt:lpstr>
      <vt:lpstr>Research goals</vt:lpstr>
      <vt:lpstr>What is Clustering?</vt:lpstr>
      <vt:lpstr>Common Clustering Algorithms</vt:lpstr>
      <vt:lpstr>Other Clustering Algorithms</vt:lpstr>
      <vt:lpstr>Applications of Clustering</vt:lpstr>
      <vt:lpstr>Density-based Algorithm</vt:lpstr>
      <vt:lpstr>Key Characteristics:</vt:lpstr>
      <vt:lpstr>Application-Earthquake spread location</vt:lpstr>
      <vt:lpstr>Datasets</vt:lpstr>
      <vt:lpstr>Challenges &amp; Solutions</vt:lpstr>
      <vt:lpstr>Advantages of DBSCAN</vt:lpstr>
      <vt:lpstr>Disadvantages of DBSCAN </vt:lpstr>
      <vt:lpstr>Implementation</vt:lpstr>
      <vt:lpstr>Implementation</vt:lpstr>
      <vt:lpstr>Implementation</vt:lpstr>
      <vt:lpstr>Evaluation</vt:lpstr>
      <vt:lpstr>Optimization of Parameters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Natural Language Processing for Software Development</dc:title>
  <dc:creator>Chen, Tingting</dc:creator>
  <cp:lastModifiedBy>Chen, Tingting (student)</cp:lastModifiedBy>
  <cp:revision>443</cp:revision>
  <dcterms:created xsi:type="dcterms:W3CDTF">2024-02-27T16:44:59Z</dcterms:created>
  <dcterms:modified xsi:type="dcterms:W3CDTF">2024-10-08T15:18:31Z</dcterms:modified>
</cp:coreProperties>
</file>