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9" r:id="rId3"/>
    <p:sldId id="260" r:id="rId4"/>
    <p:sldId id="261" r:id="rId5"/>
    <p:sldId id="262" r:id="rId6"/>
    <p:sldId id="291" r:id="rId7"/>
    <p:sldId id="292" r:id="rId8"/>
    <p:sldId id="293" r:id="rId9"/>
    <p:sldId id="294" r:id="rId10"/>
    <p:sldId id="29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29898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514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982057"/>
            <a:ext cx="7391400" cy="13613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12800" y="4495800"/>
            <a:ext cx="74168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812800" y="4953000"/>
            <a:ext cx="7416800" cy="1066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45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  <p:sldLayoutId id="2147483689" r:id="rId14"/>
    <p:sldLayoutId id="2147483690" r:id="rId1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66800" y="2209800"/>
            <a:ext cx="7086600" cy="29718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Grid Layout for Responsive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Design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auto-fill and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416800" cy="142822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repeat(2, 50px) / repeat(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(75px,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grid-gap: 20px; 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2800" y="2541936"/>
            <a:ext cx="73914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when the container is 360 pixels wide</a:t>
            </a:r>
          </a:p>
          <a:p>
            <a:endParaRPr lang="en-US" dirty="0"/>
          </a:p>
        </p:txBody>
      </p:sp>
      <p:pic>
        <p:nvPicPr>
          <p:cNvPr id="10" name="Content Placeholder 9" descr="See slide title&#10;&#10;See page 331 in book">
            <a:extLst>
              <a:ext uri="{FF2B5EF4-FFF2-40B4-BE49-F238E27FC236}">
                <a16:creationId xmlns:a16="http://schemas.microsoft.com/office/drawing/2014/main" id="{A7B3A670-9819-42AB-A3EC-B7BE6BA0BA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999136"/>
            <a:ext cx="3573053" cy="119101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4461797"/>
            <a:ext cx="74168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when the container is 720 pixels wide</a:t>
            </a:r>
          </a:p>
          <a:p>
            <a:endParaRPr lang="en-US" dirty="0"/>
          </a:p>
        </p:txBody>
      </p:sp>
      <p:pic>
        <p:nvPicPr>
          <p:cNvPr id="14" name="Content Placeholder 13" descr="See slide title&#10;&#10;See page 331 in book">
            <a:extLst>
              <a:ext uri="{FF2B5EF4-FFF2-40B4-BE49-F238E27FC236}">
                <a16:creationId xmlns:a16="http://schemas.microsoft.com/office/drawing/2014/main" id="{1231529A-4E07-4B87-81D8-4AFD07807DE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914401" y="4918997"/>
            <a:ext cx="7315200" cy="50612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0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FF73-7331-4F12-9881-2A7C7BB7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page layout that uses alignment</a:t>
            </a:r>
          </a:p>
        </p:txBody>
      </p:sp>
      <p:pic>
        <p:nvPicPr>
          <p:cNvPr id="9" name="Content Placeholder 8" descr="See slide title&#10;&#10;See page 335 in book">
            <a:extLst>
              <a:ext uri="{FF2B5EF4-FFF2-40B4-BE49-F238E27FC236}">
                <a16:creationId xmlns:a16="http://schemas.microsoft.com/office/drawing/2014/main" id="{11FAB6B2-738A-4521-AF46-B1D155BC91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696939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D1F9-C13F-43EB-BC63-66103BC54195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3AFC-C44A-4708-BEC6-3993FED81E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1D40A-4359-437D-BA2B-A01E76A477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7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6EA-BDB8-41E2-9DA9-FE4C4EF2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body of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4723-88D4-4157-A70E-CE2A7DD96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&lt;div&gt;Company Logo&lt;/div&gt;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&lt;div&gt;Navigation&lt;/div&gt;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&lt;div&gt;Image&lt;/div&gt;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&lt;div&gt;Product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&lt;div&gt;Product 2&lt;/div&gt;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&lt;div&gt;Product 3&lt;/div&gt;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&lt;footer&gt;&lt;p&gt;Copyright Notice&lt;/p&gt;&lt;/footer&gt;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91E9-C3ED-4776-9BD7-8B7ABFD0C6A0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9DDED-159D-41D4-89D8-3A8C716994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56E5-ED83-4DC7-B054-8A32275FAD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3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A964-56FD-479C-9E13-848DDA53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20601-BB4D-4033-BF62-985441429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section, main, 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100%;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80px / 120px 1fr;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20px;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div:nth-of-type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40px;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align-self: center;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grid-template-rows: 200px;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160px;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rid-template: 120px / repeat(3, 180px);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align-content: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justify-content: space-evenly;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40px;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align-items: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justify-items: center;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1E48-2350-47C6-BF80-BC61C8E6F901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4A435-1DFE-4214-B546-65F9DEF1EF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1CF4-A305-44D7-8A15-46445B1E82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0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8BAE-D97D-4575-9717-2CC9055C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Numbered grid lines for a grid container</a:t>
            </a:r>
            <a:endParaRPr lang="en-US" dirty="0"/>
          </a:p>
        </p:txBody>
      </p:sp>
      <p:pic>
        <p:nvPicPr>
          <p:cNvPr id="10" name="Content Placeholder 9" descr="See slide title&#10;&#10;See page 337 in book">
            <a:extLst>
              <a:ext uri="{FF2B5EF4-FFF2-40B4-BE49-F238E27FC236}">
                <a16:creationId xmlns:a16="http://schemas.microsoft.com/office/drawing/2014/main" id="{006A117D-F8A7-40CA-A872-DBC8C44077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0600" y="1115367"/>
            <a:ext cx="7080136" cy="48282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9AF48-3AC7-4918-9E00-8527FA572D9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F2E8C-F522-4FAF-8B8F-3D2121F14E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6369-59A2-4626-B785-2542B4C575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84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AFF6-DE0E-4CEE-93B4-31F5872C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Numbered lines that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36EA3-B547-42D3-B2E0-C9AA3B4D5F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600px;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100%;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grid-template-columns: 200px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grid-template-rows: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16px;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grid-row: 1 / 2; grid-column: 1 / 4;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2 / 4; grid-column: 1 / 2;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2 / 3; grid-column: 2 / 4;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3 / 4; grid-column: 2 / 3;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3 / 4; grid-column: 3 / 4;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4 / 5; grid-column: 1 / 4;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67327-2385-4520-BFCA-710BBED7BAB1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10BC-01C5-421D-BB88-8BE52EF081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52021-14FF-4BE5-8F6C-DB5E4EE062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1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2E58-18AB-46D0-AB44-5F569F17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Named lines for a grid container</a:t>
            </a:r>
            <a:endParaRPr lang="en-US" dirty="0"/>
          </a:p>
        </p:txBody>
      </p:sp>
      <p:pic>
        <p:nvPicPr>
          <p:cNvPr id="8" name="Content Placeholder 7" descr="See slide title&#10;&#10;See page 339 in book">
            <a:extLst>
              <a:ext uri="{FF2B5EF4-FFF2-40B4-BE49-F238E27FC236}">
                <a16:creationId xmlns:a16="http://schemas.microsoft.com/office/drawing/2014/main" id="{330AFC3F-FA73-44D0-A3A2-C77AE014D7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8799" y="1162605"/>
            <a:ext cx="6846401" cy="476138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B1103-71B7-42A5-81CD-23A8679F30A9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7B35-05CB-4F9B-B8C7-EF57AEBA33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D2979-0D5F-4B2D-9C06-D16A7D6CB3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8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BE8B-5A21-4486-9C3A-F6FA7CE3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Named lines that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D5EF-CFAE-41AE-A321-DE8AE627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grid-template-columns: [body-start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-start] 200px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-end sec-start] 1fr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[sec3-start] 1fr [sec-end body-end];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grid-template-rows: [row1-start] 80px [row2-start] 1fr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[row3-start] 1fr [row4-start] 60px [rows-end];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16px;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grid-row: row1-start/row2-start;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body-start/body-end;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row2-start/row4-start;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-start/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row2-start/row3-start;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sec-start/sec-end;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row3-start/row4-start;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sec-start/sec3-start;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row3-start/row4-start;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column3-start/content-end;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row4-start/rows-end;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body-start/body-end;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D4F1-6E94-4996-B05E-FB9C8B6B2EE9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7905-D635-43AB-A483-D82B11114F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BD179-ED65-4B4D-ACEE-2C606EC28C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5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259E-7A08-4ACC-84B8-578127F9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template names for the cells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a grid container</a:t>
            </a:r>
            <a:endParaRPr lang="en-US" dirty="0"/>
          </a:p>
        </p:txBody>
      </p:sp>
      <p:pic>
        <p:nvPicPr>
          <p:cNvPr id="8" name="Content Placeholder 7" descr="See slide title&#10;&#10;See page 341 in book">
            <a:extLst>
              <a:ext uri="{FF2B5EF4-FFF2-40B4-BE49-F238E27FC236}">
                <a16:creationId xmlns:a16="http://schemas.microsoft.com/office/drawing/2014/main" id="{1F2F96F4-72C8-43DC-80FD-42945AF57E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9874" y="1302825"/>
            <a:ext cx="6721126" cy="45740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223A-033D-4BBC-991B-50A856DA57C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FDB0-1803-4DD0-9E4C-85E9345132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5DE65-E658-4D22-99CF-A846FF6431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4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4BC1-7BEE-4ECA-BF74-93809F2D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template names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B103D-D94B-44D2-919B-B080CB4A5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grid-template-columns: 200px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grid-template-rows: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16px;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grid-template-areas: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"head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sec2 sec3"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"foot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grid-area: head;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grid-area: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grid-area: sec1;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grid-area: sec2;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grid-area: sec3;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grid-area: foot;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D342C-4D35-4BB5-9E98-322744BD19C8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9FD3D-4C16-4BE7-BA02-3959033BCA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3E342-7E7F-46D9-AE20-187EA3E631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9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1AA2-3586-471D-A36A-06F505FF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4B359-B9C0-4ED9-B1B0-C4724B09B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Grid Layout to lay out web pages or components within web pages, including the layouts for mobile devices.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Grid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terms as they apply to Grid Layout: grid, grid track, grid line, grid cell, grid area, and grid item.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these ways to define the grid areas for the elements of a page: numbered lines, template areas, and the 12-column grid concept.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FF40-2D0C-4EC0-8356-D57C7A76058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05B1-388B-450B-A3A6-39AA21ABB1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11F4-8788-49A1-9BE2-3C59566C44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26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34B8-EA3D-456D-A627-1157D9A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12-column grid for a grid container</a:t>
            </a:r>
            <a:endParaRPr lang="en-US" dirty="0"/>
          </a:p>
        </p:txBody>
      </p:sp>
      <p:pic>
        <p:nvPicPr>
          <p:cNvPr id="8" name="Content Placeholder 7" descr="See slide title&#10;&#10;See page 343 in book">
            <a:extLst>
              <a:ext uri="{FF2B5EF4-FFF2-40B4-BE49-F238E27FC236}">
                <a16:creationId xmlns:a16="http://schemas.microsoft.com/office/drawing/2014/main" id="{F281B7BB-E2AE-4914-BB4C-DD8E64A1DE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65146" y="1083357"/>
            <a:ext cx="7025909" cy="493644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F7CC-1CB8-41B3-B142-DFF8534D7A8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636A-C319-4764-8EE2-783C40E47B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6262-B895-4369-A1A9-CD99C6A338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20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BC5F-C504-4B8C-8B2C-4DF2C221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12-column grid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6B21A-5873-4775-A3AC-02AE7B463C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grid-template-columns: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repeat(12,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grid-template-rows: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16px;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grid-row: 1 / 2;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2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2 / 3;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5 / span 8;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3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5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3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9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4 / 5;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777C1-ED58-4F5C-9888-43D24022A91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D0E9-82B2-4898-95D2-1B3FA3F146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02A5-5B44-4A82-82D3-91A9E153B4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548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7CE1-CA6D-4E86-A9D7-E11CFD62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speaker page in desktop layout</a:t>
            </a:r>
          </a:p>
        </p:txBody>
      </p:sp>
      <p:pic>
        <p:nvPicPr>
          <p:cNvPr id="8" name="Content Placeholder 7" descr="See slide title&#10;&#10;See page 345 in book">
            <a:extLst>
              <a:ext uri="{FF2B5EF4-FFF2-40B4-BE49-F238E27FC236}">
                <a16:creationId xmlns:a16="http://schemas.microsoft.com/office/drawing/2014/main" id="{85607726-C95D-4785-A5C8-C656422811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6171" y="1143000"/>
            <a:ext cx="626323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B5F0-DBA2-4DAF-B0BC-A862C28030E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B202B-68EB-4BA6-94DA-39A0825A52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11A2-8E16-4DC9-AC45-760C1517FF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9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D1A0-1C26-4BC7-8F57-D2422E99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speaker page in mobile layout</a:t>
            </a:r>
          </a:p>
        </p:txBody>
      </p:sp>
      <p:pic>
        <p:nvPicPr>
          <p:cNvPr id="7" name="Content Placeholder 6" descr="See slide title&#10;&#10;See page 345 in book">
            <a:extLst>
              <a:ext uri="{FF2B5EF4-FFF2-40B4-BE49-F238E27FC236}">
                <a16:creationId xmlns:a16="http://schemas.microsoft.com/office/drawing/2014/main" id="{7AFC6AB5-034A-4BF6-ACF4-73C014CF19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84885"/>
            <a:ext cx="7010400" cy="45686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AC57F-84E4-4F9F-A3F1-EBF5B5FE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EA98A-4A10-40A1-B52E-72DE9C1C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44B65-C8CD-4887-923F-49F2DC84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923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F35B-8724-4A96-BA82-485E7011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structural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25C4E-A637-464D-907E-F851534857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s-E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s-E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&lt;article&gt;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&lt;h2&gt;This season's guest speakers&lt;/h2&gt;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6B3B-6308-4BD9-BB34-7DB98335AB2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2C4D-C4AE-4830-A7B6-196B788D00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08CC-9000-482B-962E-527B388AF4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3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F643-95AE-473C-86D5-B35CB549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template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9F9C-0B8D-4AD5-8287-BD9887F0E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repeat(4, auto) / 1fr;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1.5em;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grid-template-areas: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"head"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"main"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"foot"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head;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auto / repeat(5, 1fr);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align-content: center;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AFE7-BFCA-4AB0-8EF8-24EDBF967F95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3FA59-8C41-4DD6-8909-B4FD44F030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F172D-E687-4D36-8F5F-3F03EA7283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64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9482-4B04-440D-9613-B0EE4992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template areas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D5B4A-7623-4604-8373-4A58600C6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2%;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main;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auto / 1fr 40%;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grid-template-areas: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side";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max-height: 200px;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min-height: 180px;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5%;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side;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foot;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EFA5D-DFBE-404D-957E-64A7C3652018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D07E8-F31F-40D0-86EB-4D0C431E95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37731-9E94-4B79-A6D4-B78BC03C0D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99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6A44-BBF7-4C1E-A499-96B1A9D9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media query for smaller screens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template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41837-7CE8-4C0B-801F-BEE54A65F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724400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796px) {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0;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/* no space between menu and main */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{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padding-bottom: 1.5em;  /* because no row gap */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/* make header a grid */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repeat(3, auto) / 1fr;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.3em;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justify-items: center;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center horizontally */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#mobile_menu {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display: block;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CF644-1EC1-421A-982F-E7C5241369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72768-174B-4251-86DC-5214FDBF04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F777-5512-4D56-B880-BEC7130E41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17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76F4-B9FB-49BA-A90C-FB5BF561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media query for smaller screens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template areas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7B02A-BFC7-413D-968C-893DE91819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724399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 {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auto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1fr;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grid-template-areas: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"side"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B629-C521-4962-B717-14DA357F34DA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655AC-A905-4A44-B964-B6ED930257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ED954-A811-438B-A116-E9DD907211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10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9EBF-B836-4E0F-8F30-AFAC287D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for a 12-column grid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B8B72-22B3-4FB7-B725-EA7485DAB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 repeat(4, auto)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repeat(12,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2 / 3;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0961-EA0E-4DBE-90EE-5878653D86F7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6DF3-9157-4DFE-8CCB-ED905A044E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69B5-719C-43F0-A13A-02A0793F82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2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4877-869D-45ED-A399-2D9B810F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grid layout</a:t>
            </a:r>
            <a:endParaRPr lang="en-US" dirty="0"/>
          </a:p>
        </p:txBody>
      </p:sp>
      <p:pic>
        <p:nvPicPr>
          <p:cNvPr id="8" name="Content Placeholder 7" descr="See slide title&#10;&#10;See page 325 in book">
            <a:extLst>
              <a:ext uri="{FF2B5EF4-FFF2-40B4-BE49-F238E27FC236}">
                <a16:creationId xmlns:a16="http://schemas.microsoft.com/office/drawing/2014/main" id="{8B2AAAB9-7D53-4B3F-8585-9508050F96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03960"/>
            <a:ext cx="7315200" cy="44500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4D7AD-E9EE-43BC-8D5A-00B957AD9E8D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2EBF-7995-40BD-AE95-295134DD28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9FFA4-5E4D-462C-965D-0C8AC95FD4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943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90C2-25E7-4B15-9C91-91DD3E03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12-column grid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44AFF-12A1-42A2-9CF6-27BEE72DC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3.4%;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3 / 4;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7;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5%;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3 / 4;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8 / span 5;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4 / 5;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4535-5627-4F56-9CD3-E6A53FCB3727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343D-187D-46F6-B209-113457068C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4C100-0AD6-4180-AAD1-8B271B6F5B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19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6B2F-D20A-4CBE-A087-579AF443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media query for smaller screens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a 12-column grid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B418B-0762-484C-B924-E577346F9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72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796px)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grid-template: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repeat(5, auto)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1fr;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grid-gap: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2;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#mobile_menu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display: 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2 / 3;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 1 / 2;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D067-A878-4F86-9997-C8131EB15A57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A930-FB0A-47FD-8A68-C7A222ACE2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33561-20EA-45BF-B884-14FE737C2D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49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CC37-115E-4A2E-83E3-C540FA3B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media query for smaller screens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a 12-column grid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22A91-C096-4A53-88C7-BD15F9E31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72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4 / 5;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0;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padding: 1em 2%;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3 / 4;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5 / 6;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D0411-54DB-4A3A-9995-9DFA7955F27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ED253-8C35-4DF6-B264-547B286921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3B9F-03C0-4E2A-882F-8AE175DF7B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64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3968-C052-4905-A338-A87505E2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headline and gallery layout</a:t>
            </a:r>
          </a:p>
        </p:txBody>
      </p:sp>
      <p:pic>
        <p:nvPicPr>
          <p:cNvPr id="7" name="Content Placeholder 6" descr="See slide title&#10;&#10;See page 355 in book">
            <a:extLst>
              <a:ext uri="{FF2B5EF4-FFF2-40B4-BE49-F238E27FC236}">
                <a16:creationId xmlns:a16="http://schemas.microsoft.com/office/drawing/2014/main" id="{048233FD-8026-4CFD-99F9-58745914D61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485999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143E-05A5-4458-961A-80D72638D16A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B409-2143-424A-84D8-96BE8FB27A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6139A-DAC5-4604-A863-96CE5FBEBD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097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F4CC-D589-406F-9671-8E99C2D1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fixed sidebar layout</a:t>
            </a:r>
            <a:endParaRPr lang="en-US" dirty="0"/>
          </a:p>
        </p:txBody>
      </p:sp>
      <p:pic>
        <p:nvPicPr>
          <p:cNvPr id="7" name="Content Placeholder 6" descr="See slide title&#10;&#10;See page 355 in book">
            <a:extLst>
              <a:ext uri="{FF2B5EF4-FFF2-40B4-BE49-F238E27FC236}">
                <a16:creationId xmlns:a16="http://schemas.microsoft.com/office/drawing/2014/main" id="{43497029-FF67-4538-BA87-5F712A397C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642937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9BE2-58FE-4E04-AE5B-4BF223FB133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5AA6-A310-47D3-B3F5-723DB5F36B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2EB2-C143-49FB-936D-1B3F6F360B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94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D154-6B67-4314-AC0F-CA21923A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advanced grid layout</a:t>
            </a:r>
            <a:endParaRPr lang="en-US" dirty="0"/>
          </a:p>
        </p:txBody>
      </p:sp>
      <p:pic>
        <p:nvPicPr>
          <p:cNvPr id="7" name="Content Placeholder 6" descr="See slide title&#10;&#10;See page 357 in book">
            <a:extLst>
              <a:ext uri="{FF2B5EF4-FFF2-40B4-BE49-F238E27FC236}">
                <a16:creationId xmlns:a16="http://schemas.microsoft.com/office/drawing/2014/main" id="{33A84CC4-9ED8-4184-A729-2288954140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480593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AFA71-5CAD-4894-AA27-B49F99D7B161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A510-1099-426C-A7A5-10B67D8AD9B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9C10-1FDD-4390-AAC7-EF59E2D60E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89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DE23-D4DB-4EFA-B2CC-8EF45C3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5657"/>
            <a:ext cx="7315200" cy="1107996"/>
          </a:xfrm>
        </p:spPr>
        <p:txBody>
          <a:bodyPr/>
          <a:lstStyle/>
          <a:p>
            <a:pPr marL="342900" marR="457200" lvl="0" indent="-342900"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10-1	Use a 12-column grid for the Town 		Hall home page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Content Placeholder 6" descr="Web page screenshot&#10;&#10;Read the exercise description">
            <a:extLst>
              <a:ext uri="{FF2B5EF4-FFF2-40B4-BE49-F238E27FC236}">
                <a16:creationId xmlns:a16="http://schemas.microsoft.com/office/drawing/2014/main" id="{3068822E-94F3-421E-B124-CC5DBBC187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7364" y="1143000"/>
            <a:ext cx="7277326" cy="4572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6A0E-FE22-4983-B595-618C7BEA105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8B496-2308-41CC-BAC8-61C67D6D7C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7D37-4FF7-4883-A9DF-718C8AD1BD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9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572C-EFB2-4314-92C8-FF65FE53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a 2 row by 3 column grid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E80B-B94F-4DAA-B197-523C898E3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laying out the grid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 { background-color: #C8DFEE;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 100px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150px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15px 20px;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2BC4-24DA-4369-9F17-0AF3C259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3486-538A-43A6-8D9A-8D1B15C138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15ECC-33AB-4F08-805F-86EDE0EB7B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0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62F0-C620-4BC4-AADD-A5CC9459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for the 2x3 grid</a:t>
            </a:r>
            <a:endParaRPr lang="en-US" dirty="0"/>
          </a:p>
        </p:txBody>
      </p:sp>
      <p:pic>
        <p:nvPicPr>
          <p:cNvPr id="8" name="Content Placeholder 7" descr="See slide title&#10;&#10;See page 327 in book">
            <a:extLst>
              <a:ext uri="{FF2B5EF4-FFF2-40B4-BE49-F238E27FC236}">
                <a16:creationId xmlns:a16="http://schemas.microsoft.com/office/drawing/2014/main" id="{5CCB4C06-579A-436D-8C8C-F0281F3069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143000"/>
            <a:ext cx="6428811" cy="2819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625A-543F-4227-B8BE-1124006688F1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26936-901A-4FB0-91BD-D0EBDC33EE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6849-0810-44B3-8BB7-2FDF88CE84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the repeat()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1470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repeat(2, 50px)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repeat(3, 1fr);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20px;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34381" y="2241115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10" name="Content Placeholder 9" descr="See slide title&#10;&#10;See page 329 in book">
            <a:extLst>
              <a:ext uri="{FF2B5EF4-FFF2-40B4-BE49-F238E27FC236}">
                <a16:creationId xmlns:a16="http://schemas.microsoft.com/office/drawing/2014/main" id="{B8F28CEF-7284-4305-B632-E183A5DEFE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2698315"/>
            <a:ext cx="6338331" cy="118843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0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mixed units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223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 repeat(2, 50px)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100px 30% 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20px; 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7581" y="2327808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10" name="Content Placeholder 9" descr="See slide title&#10;&#10;See page 329 in book">
            <a:extLst>
              <a:ext uri="{FF2B5EF4-FFF2-40B4-BE49-F238E27FC236}">
                <a16:creationId xmlns:a16="http://schemas.microsoft.com/office/drawing/2014/main" id="{56D2ED08-829B-4435-A63B-31FD28C5BC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3982" y="2785008"/>
            <a:ext cx="6400800" cy="121550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7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repeats two columns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04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repeat(2, 50px)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repeat(2, 50px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20px; 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20455" y="2480028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10" name="Content Placeholder 9" descr="See slide title&#10;&#10;See page 329 in book">
            <a:extLst>
              <a:ext uri="{FF2B5EF4-FFF2-40B4-BE49-F238E27FC236}">
                <a16:creationId xmlns:a16="http://schemas.microsoft.com/office/drawing/2014/main" id="{6E234B74-7E2F-4B0C-8533-1405FDB95E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7444" y="2937311"/>
            <a:ext cx="6352556" cy="119110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5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auto-fit and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with the repeat()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291864"/>
            <a:ext cx="7391400" cy="14513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repeat(2, 50px) / repeat(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(75px,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20px; 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6429" y="2781300"/>
            <a:ext cx="73914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layout when the container is 360 pixels wide</a:t>
            </a:r>
          </a:p>
          <a:p>
            <a:endParaRPr lang="en-US" dirty="0"/>
          </a:p>
        </p:txBody>
      </p:sp>
      <p:pic>
        <p:nvPicPr>
          <p:cNvPr id="10" name="Content Placeholder 9" descr="See slide title&#10;&#10;See page 331 in book">
            <a:extLst>
              <a:ext uri="{FF2B5EF4-FFF2-40B4-BE49-F238E27FC236}">
                <a16:creationId xmlns:a16="http://schemas.microsoft.com/office/drawing/2014/main" id="{96EB18A7-AEFF-4D2F-AB05-AB686B161E2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255200"/>
            <a:ext cx="3634872" cy="120930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4599895"/>
            <a:ext cx="74168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layout when the container is 720 pixels wide</a:t>
            </a:r>
          </a:p>
          <a:p>
            <a:endParaRPr lang="en-US" dirty="0"/>
          </a:p>
        </p:txBody>
      </p:sp>
      <p:pic>
        <p:nvPicPr>
          <p:cNvPr id="14" name="Content Placeholder 13" descr="See slide title&#10;&#10;See page 331 in book">
            <a:extLst>
              <a:ext uri="{FF2B5EF4-FFF2-40B4-BE49-F238E27FC236}">
                <a16:creationId xmlns:a16="http://schemas.microsoft.com/office/drawing/2014/main" id="{F6B06B1B-56F5-44C4-9B42-46C167B61AB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914399" y="5087249"/>
            <a:ext cx="7368989" cy="50844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47422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130</TotalTime>
  <Words>2885</Words>
  <Application>Microsoft Office PowerPoint</Application>
  <PresentationFormat>On-screen Show (4:3)</PresentationFormat>
  <Paragraphs>460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Narrow</vt:lpstr>
      <vt:lpstr>Courier New</vt:lpstr>
      <vt:lpstr>Times New Roman</vt:lpstr>
      <vt:lpstr>Master slides_with_titles_logo</vt:lpstr>
      <vt:lpstr>Chapter 10</vt:lpstr>
      <vt:lpstr>Objectives</vt:lpstr>
      <vt:lpstr>The components of a grid layout</vt:lpstr>
      <vt:lpstr>The HTML and CSS for a 2 row by 3 column grid</vt:lpstr>
      <vt:lpstr>The layout for the 2x3 grid</vt:lpstr>
      <vt:lpstr>CSS that uses the repeat() function</vt:lpstr>
      <vt:lpstr>CSS that uses mixed units</vt:lpstr>
      <vt:lpstr>CSS that repeats two columns</vt:lpstr>
      <vt:lpstr>CSS that uses auto-fit and the minmax() function with the repeat() function</vt:lpstr>
      <vt:lpstr>CSS that uses auto-fill and the minmax() function </vt:lpstr>
      <vt:lpstr>A page layout that uses alignment</vt:lpstr>
      <vt:lpstr>The HTML for the body of the page</vt:lpstr>
      <vt:lpstr>Some of the CSS for the page</vt:lpstr>
      <vt:lpstr>Numbered grid lines for a grid container</vt:lpstr>
      <vt:lpstr>Numbered lines that define the grid areas</vt:lpstr>
      <vt:lpstr>Named lines for a grid container</vt:lpstr>
      <vt:lpstr>Named lines that define the grid areas</vt:lpstr>
      <vt:lpstr>The template names for the cells  within a grid container</vt:lpstr>
      <vt:lpstr>Using template names to define the grid areas</vt:lpstr>
      <vt:lpstr>The 12-column grid for a grid container</vt:lpstr>
      <vt:lpstr>Using a 12-column grid to define the grid areas</vt:lpstr>
      <vt:lpstr>A speaker page in desktop layout</vt:lpstr>
      <vt:lpstr>A speaker page in mobile layout</vt:lpstr>
      <vt:lpstr>The HTML for the structural elements</vt:lpstr>
      <vt:lpstr>CSS that uses template areas</vt:lpstr>
      <vt:lpstr>CSS that uses template areas (continued)</vt:lpstr>
      <vt:lpstr>The media query for smaller screens that uses template areas</vt:lpstr>
      <vt:lpstr>The media query for smaller screens  that uses template areas (continued)</vt:lpstr>
      <vt:lpstr>The CSS for a 12-column grid</vt:lpstr>
      <vt:lpstr>The CSS for a 12-column grid (continued)</vt:lpstr>
      <vt:lpstr>The media query for smaller screens  that uses a 12-column grid</vt:lpstr>
      <vt:lpstr>The media query for smaller screens that uses a 12-column grid (continued)</vt:lpstr>
      <vt:lpstr>The headline and gallery layout</vt:lpstr>
      <vt:lpstr>The fixed sidebar layout</vt:lpstr>
      <vt:lpstr>The advanced grid layout</vt:lpstr>
      <vt:lpstr>Short 10-1 Use a 12-column grid for the Town   Hall home page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Anne Boehm</dc:creator>
  <cp:lastModifiedBy>Anne Boehm</cp:lastModifiedBy>
  <cp:revision>8</cp:revision>
  <cp:lastPrinted>2016-01-14T23:03:16Z</cp:lastPrinted>
  <dcterms:created xsi:type="dcterms:W3CDTF">2021-10-27T23:13:55Z</dcterms:created>
  <dcterms:modified xsi:type="dcterms:W3CDTF">2021-11-02T19:27:52Z</dcterms:modified>
</cp:coreProperties>
</file>