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433" autoAdjust="0"/>
  </p:normalViewPr>
  <p:slideViewPr>
    <p:cSldViewPr>
      <p:cViewPr varScale="1">
        <p:scale>
          <a:sx n="99" d="100"/>
          <a:sy n="99" d="100"/>
        </p:scale>
        <p:origin x="3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0" y="2209800"/>
            <a:ext cx="4572000" cy="2971800"/>
          </a:xfrm>
        </p:spPr>
        <p:txBody>
          <a:bodyPr/>
          <a:lstStyle/>
          <a:p>
            <a:r>
              <a:rPr lang="en-US" dirty="0"/>
              <a:t>How to work with tables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40B0-A467-4CB9-A35C-223E2CA5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120DA-95C6-4ABD-9A50-507B1356C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border-collapse: collapse;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.2em .7em;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th.left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td.left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ext-align: left;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background-color: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lightgreen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ont-weight: bold;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73043-0698-4C7B-998B-55CEA226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F7BF-FB1B-4EE8-8106-8AE3DEEA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CF1C-AAE8-45AE-B4A2-1BE7BFC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6963CA-71D4-43C0-B34F-77827ABB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formatted table</a:t>
            </a:r>
            <a:endParaRPr lang="en-US" dirty="0"/>
          </a:p>
        </p:txBody>
      </p:sp>
      <p:pic>
        <p:nvPicPr>
          <p:cNvPr id="9" name="Content Placeholder 8" descr="Refer to page 405 in textbook">
            <a:extLst>
              <a:ext uri="{FF2B5EF4-FFF2-40B4-BE49-F238E27FC236}">
                <a16:creationId xmlns:a16="http://schemas.microsoft.com/office/drawing/2014/main" id="{13035881-9897-4B99-BEFF-284B560A0E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5825748" cy="2362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AE97-AB42-4621-BB72-3D3CF490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698F-E4B2-4D00-A863-61D2B29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CC11-F54D-47B3-A9B3-0D265D85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3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65BFBF-FF98-4F6E-8B2E-AB0FE5D4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 without collapsed borders</a:t>
            </a:r>
            <a:endParaRPr lang="en-US" dirty="0"/>
          </a:p>
        </p:txBody>
      </p:sp>
      <p:pic>
        <p:nvPicPr>
          <p:cNvPr id="9" name="Content Placeholder 8" descr="Refer to page 405 in textbook">
            <a:extLst>
              <a:ext uri="{FF2B5EF4-FFF2-40B4-BE49-F238E27FC236}">
                <a16:creationId xmlns:a16="http://schemas.microsoft.com/office/drawing/2014/main" id="{E007214B-88C8-4F34-8732-42EA41A5EB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5891172" cy="2667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BE79B-9B05-43E2-B5BE-7FE64CA4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707F5-E91B-43F8-B95A-7BB24466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2775-37BE-4554-A354-3CCCC3A9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0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C323-E8CC-4452-BDAF-238DF1BA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structural pseudo-class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3FF4C-34DB-4FB6-B24C-A07510B11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:nth-child(n)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:nth-last-child(n)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:nth-of-type(n)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:nth-last-of-type(n)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n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2n+1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3n+1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D2A0-688D-4227-9E07-4EF43554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B78B-E97B-4874-82F8-679F6089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D660-5476-4443-BC46-637B8A68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4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CE09-9522-4BAA-B0D3-8EB89AF0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table formatting without using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CEDA4-86AD-46DB-B113-E8CA3CB301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th:first-child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td:first-child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left;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th:nth-child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td:nth-child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center;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tr:nth-child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(even)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lightyellow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3424-4799-45EF-8BBA-9358D0FE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21F6-5524-4786-B31D-AC79C3E4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775C-BB93-405E-B129-85D30AD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0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53B4F6-4217-4B01-B314-6DD3BB3E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 formatted with structural pseudo-classes</a:t>
            </a:r>
            <a:endParaRPr lang="en-US" dirty="0"/>
          </a:p>
        </p:txBody>
      </p:sp>
      <p:pic>
        <p:nvPicPr>
          <p:cNvPr id="9" name="Content Placeholder 8" descr="Refer to page 407 in textbook">
            <a:extLst>
              <a:ext uri="{FF2B5EF4-FFF2-40B4-BE49-F238E27FC236}">
                <a16:creationId xmlns:a16="http://schemas.microsoft.com/office/drawing/2014/main" id="{7B92D15D-63C7-49E8-8A3C-A0F564DBDC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5551047" cy="29994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2FD9-7B56-4CD8-8806-8F65306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9D7-DE24-44ED-912D-C89B949A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39A-63CD-4E83-9B2C-2E6F0B10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9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2C842E-C717-481D-A19A-340F50B1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within a figure</a:t>
            </a:r>
            <a:endParaRPr lang="en-US" dirty="0"/>
          </a:p>
        </p:txBody>
      </p:sp>
      <p:pic>
        <p:nvPicPr>
          <p:cNvPr id="9" name="Content Placeholder 8" descr="Refer to page 409 in textbook">
            <a:extLst>
              <a:ext uri="{FF2B5EF4-FFF2-40B4-BE49-F238E27FC236}">
                <a16:creationId xmlns:a16="http://schemas.microsoft.com/office/drawing/2014/main" id="{FBFC2A1A-AF1E-4E4B-812C-37BAED9088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18975"/>
            <a:ext cx="5948364" cy="28958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29D6-9C76-47C9-B784-0282C593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6EA5-DE44-43AC-A3FF-705E9C4E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2BF9-B619-4DE2-A84D-D80EB362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E62-2B9F-40ED-9A6F-973A0E00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figure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7BF4-2DFC-4FA2-AA67-C74A24DCE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&gt;Total Sales by Book&lt;/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&lt;table&gt;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B317-6B26-434E-B534-596B7D1C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014C-D907-4AD1-93B9-86430E88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E8D0-A7F0-4BA8-9553-9F87AE6B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9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F3C7-9044-44A5-84FA-F918924F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figure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9E70-93EF-4B2A-8647-4EA619E74E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figure,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450px;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15px;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120%;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.25em;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border-collapse: collapse;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10px auto;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3A3D-7A91-427F-80F4-EF6D291C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E610-F95A-4CAA-AB4E-CD78EFDF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2352-584F-4D6C-A663-C35A8EA3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6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30E839-1666-4244-B9B6-8F441266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merged cells</a:t>
            </a:r>
            <a:endParaRPr lang="en-US" dirty="0"/>
          </a:p>
        </p:txBody>
      </p:sp>
      <p:pic>
        <p:nvPicPr>
          <p:cNvPr id="9" name="Content Placeholder 8" descr="Refer to page 411 in textbook">
            <a:extLst>
              <a:ext uri="{FF2B5EF4-FFF2-40B4-BE49-F238E27FC236}">
                <a16:creationId xmlns:a16="http://schemas.microsoft.com/office/drawing/2014/main" id="{6D3D2736-37CA-4006-A1B7-4E84C570EC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28153"/>
            <a:ext cx="6066046" cy="2200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AD3B-1D5E-486F-BC09-DFF17667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B062-625C-4846-BDDC-37F4FB59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BD96-A86E-4DCF-B69A-295A04AE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2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F010-4065-4455-BA98-5791A592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1B1CD-111F-4D8C-A6B2-F3B7802F1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HTML to create tables with merged cells, captions, headers, and footers.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CSS and the CSS structural pseudo-classes to format the tables that you create.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HTML figure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figcaption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elements to treat a table as a figure.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HTML attributes to provide accessibility for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media queries to make tables responsive.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80E4-A82F-4F02-85E3-7E1AD21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89D3-2174-4C53-B6F1-03B1B69E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216A-F6C9-45B6-BFB2-91C10CCE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7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4655-5096-4A11-B282-333D1258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critical HTML for the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7012-2A73-448D-9D5D-CF44AAAD8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&gt;Book&lt;/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="4"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&gt;Sales&lt;/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&gt;North&lt;/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&gt;South&lt;/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&gt;West&lt;/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&gt;Total&lt;/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8DBF-EEF3-40AC-8489-3327C010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AF9B-930A-4208-AEB5-BA4B602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E281-16FA-452B-92DC-F2AFAEE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7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19AF-7E8A-4527-BA12-4832114C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merged cells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51F2-8077-48C9-90C5-E41A425B7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th:first-child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vertical-align: bottom;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th:nth-child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tr:nth-child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AA28-A801-4F4C-B271-8F0CBD13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D9E6-DAB9-4345-9F80-128FABED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D69B-BBC3-4B4C-8E1C-D4F78839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3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33BA-DA32-44E3-861C-7BD92CB9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that provides for accessibility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B829-0C5B-4892-A8D9-55F4E3E9A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&lt;caption&gt;Total sales from 2012 to 2017&lt;/caption&gt;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hdr_book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scope="col"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&gt;Book&lt;/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hdr_year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scope="col"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 Published&lt;/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hdr_sales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scope="col"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&gt;Sales&lt;/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hdr_book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&gt;PHP and MySQL&lt;/td&gt;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hdr_year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&gt;2017&lt;/td&gt;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hdr_sales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&gt;$372,381&lt;/td&gt;&lt;/tr&gt;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hdr_total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scope="row"&gt;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hdr_sales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hdr_total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&gt;...&lt;/td&gt;&lt;/tr&gt;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0207-D9A8-40A0-AEE7-754C6FAE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E511-E9A5-4513-9BD3-5FD184AA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EEE6-6A09-4578-B2EA-9131595C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26EEB3-E8A3-4AB9-A101-691FCC4B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A table after it’s reformatted for smaller screens</a:t>
            </a:r>
            <a:endParaRPr lang="en-US" dirty="0"/>
          </a:p>
        </p:txBody>
      </p:sp>
      <p:pic>
        <p:nvPicPr>
          <p:cNvPr id="9" name="Content Placeholder 8" descr="Refer to page 415 in textbook">
            <a:extLst>
              <a:ext uri="{FF2B5EF4-FFF2-40B4-BE49-F238E27FC236}">
                <a16:creationId xmlns:a16="http://schemas.microsoft.com/office/drawing/2014/main" id="{23909675-7E59-4EC8-92F6-274B993F12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600" y="1191455"/>
            <a:ext cx="2743200" cy="4132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0754-64E8-436C-A9CF-EB851308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F00A-B146-4150-9702-7E66278A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E016-0C2C-47F0-83DE-F85ECA4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1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053-33B8-4695-BAC6-89894B9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 query for the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E8CDF-9FFB-4A13-8AE6-C6FC8AEC4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td {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td:first-child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font-weight: bold;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110%;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lightgreen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td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border-bottom-style: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white;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border-top: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td:nth-of-type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CB0D-EEC7-481A-B9C8-C8FE5DAC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B494-B56F-4E34-979A-0F60238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AFDC-5CDB-49C4-902F-F275332C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04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92C870-0EE3-4846-987D-551EB84D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12-1	Enhance a table</a:t>
            </a:r>
            <a:endParaRPr lang="en-US" dirty="0"/>
          </a:p>
        </p:txBody>
      </p:sp>
      <p:pic>
        <p:nvPicPr>
          <p:cNvPr id="11" name="Content Placeholder 10" descr="Read the exercise description">
            <a:extLst>
              <a:ext uri="{FF2B5EF4-FFF2-40B4-BE49-F238E27FC236}">
                <a16:creationId xmlns:a16="http://schemas.microsoft.com/office/drawing/2014/main" id="{F0A6F5F1-752A-48AB-9C12-D9CADF4A39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4880" y="1143000"/>
            <a:ext cx="4427482" cy="2286000"/>
          </a:xfrm>
          <a:prstGeom prst="rect">
            <a:avLst/>
          </a:prstGeom>
        </p:spPr>
      </p:pic>
      <p:pic>
        <p:nvPicPr>
          <p:cNvPr id="12" name="Content Placeholder 11" descr="Read the exercise description">
            <a:extLst>
              <a:ext uri="{FF2B5EF4-FFF2-40B4-BE49-F238E27FC236}">
                <a16:creationId xmlns:a16="http://schemas.microsoft.com/office/drawing/2014/main" id="{81B8758F-BC94-49BF-AD4B-39CEE90E93C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903134" y="3318510"/>
            <a:ext cx="5158312" cy="2590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CE92-7CF6-464E-A8A9-91A9681C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359D-C007-44D7-AD48-D5D251BB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F371-4FBC-469F-AEE8-758433CD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F9F3-6949-4D81-83F8-B2E76F58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21D2-670B-4CA5-87B5-5E2AA64AE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components of a table: rows, columns, cells, header cells, data cells, table header, table footer, and table body.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proper use of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table attributes for accessibility.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media queries for making tables responsive.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2557-585C-4761-89E2-74B67A94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A15-0D4C-4A8B-9662-93244991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C5CC-5D00-4144-9085-20AC5A5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ADC22A-E55B-48EA-8372-DE0B3557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table with basic formatting</a:t>
            </a:r>
            <a:endParaRPr lang="en-US" dirty="0"/>
          </a:p>
        </p:txBody>
      </p:sp>
      <p:pic>
        <p:nvPicPr>
          <p:cNvPr id="9" name="Content Placeholder 8" descr="Refer to page 399 in textbook">
            <a:extLst>
              <a:ext uri="{FF2B5EF4-FFF2-40B4-BE49-F238E27FC236}">
                <a16:creationId xmlns:a16="http://schemas.microsoft.com/office/drawing/2014/main" id="{4BC10511-257E-44F2-A4D8-214391D73F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268100"/>
            <a:ext cx="5334001" cy="26430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37CD-4D52-455E-8307-375BF7C0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F985-8D46-477F-BC37-39189EC4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C3A3-7013-46F5-A878-92755029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D17-6335-46A5-A6AD-45AD6C38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table before it’s formatted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98A5B-D9A8-4211-9479-70E3547A1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class="left"&gt;Book&lt;/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 Published&lt;/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&gt;Sales&lt;/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class="left"&gt;PHP and MySQL&lt;/td&gt;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&lt;td&gt;2017&lt;/td&gt;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&lt;td&gt;$372,381&lt;/td&gt;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class="left"&gt;Total Sales&lt;/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&lt;td&gt;$1,399,264&lt;/td&gt;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733E-7995-43E6-90E7-3AF07A68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88B0-BA56-4D8D-BB66-CA324F33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66BE-6638-4BE5-B94F-5F584049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5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52A025-E26F-428D-96F6-520929B3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 in a web browser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no CSS formatting</a:t>
            </a:r>
            <a:endParaRPr lang="en-US" dirty="0"/>
          </a:p>
        </p:txBody>
      </p:sp>
      <p:pic>
        <p:nvPicPr>
          <p:cNvPr id="9" name="Content Placeholder 8" descr="Refer to page 401 in textbook">
            <a:extLst>
              <a:ext uri="{FF2B5EF4-FFF2-40B4-BE49-F238E27FC236}">
                <a16:creationId xmlns:a16="http://schemas.microsoft.com/office/drawing/2014/main" id="{0AA56C16-6C03-4783-93C0-21FD6EE1BD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31794"/>
            <a:ext cx="6096000" cy="23352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5FA8-A4DA-4A76-9239-43C2145B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FDD5-703B-4261-A840-F6CE2233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7E1B-9DC6-4598-939B-09D1E506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C6B8-1A25-44B5-A2C2-6FCBE37A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a header, body, and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24E7-793D-44DC-82D8-8D63BB0C3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class="left"&gt;Book&lt;/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 published&lt;/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&gt;Total sales&lt;/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 class="left"&gt;PHP and MySQL&lt;/td&gt;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&lt;td&gt;2017&lt;/td&gt;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&lt;td&gt;$372,381&lt;/td&gt;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class="left"&gt;Total Sales&lt;/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&lt;td&gt;&lt;/td&gt;&lt;td&gt;$1,399,264&lt;/td&gt;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A562-4693-4184-A7BF-CDA89777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C61B-D84B-41F0-813C-5BA0AF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6F92-41A8-46AA-953E-C27466D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1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6E390A-4FD2-4421-9C95-833B89C0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 with a header and footer</a:t>
            </a:r>
            <a:endParaRPr lang="en-US" dirty="0"/>
          </a:p>
        </p:txBody>
      </p:sp>
      <p:pic>
        <p:nvPicPr>
          <p:cNvPr id="9" name="Content Placeholder 8" descr="Refer to page 403 in textbook">
            <a:extLst>
              <a:ext uri="{FF2B5EF4-FFF2-40B4-BE49-F238E27FC236}">
                <a16:creationId xmlns:a16="http://schemas.microsoft.com/office/drawing/2014/main" id="{D06849A5-A990-4A50-8E2E-D771C9D5C9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19367"/>
            <a:ext cx="6272287" cy="24019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AD14-7C70-4814-BC4B-96C205EC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8520-7CF9-4D92-9E58-BE6959E3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878B-8F2E-4C86-A9C5-E7454EFF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BD97AC-34E1-4DC0-AAFF-E82443DF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formatting table, tr,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td elements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D328D3-5E70-4803-A309-80B41D224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border-collapse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border-spacing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vertical-align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4C72-4404-4D19-AA45-9F7F6122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E938-805E-416D-9CB7-29A5083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7BD7-3679-444E-A96D-F9828B3E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8181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108</TotalTime>
  <Words>1741</Words>
  <Application>Microsoft Office PowerPoint</Application>
  <PresentationFormat>On-screen Show (4:3)</PresentationFormat>
  <Paragraphs>301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Courier New</vt:lpstr>
      <vt:lpstr>Times New Roman</vt:lpstr>
      <vt:lpstr>Master slides_with_titles_logo</vt:lpstr>
      <vt:lpstr>Chapter 12</vt:lpstr>
      <vt:lpstr>Objectives</vt:lpstr>
      <vt:lpstr>Objectives (continued)</vt:lpstr>
      <vt:lpstr>A simple table with basic formatting</vt:lpstr>
      <vt:lpstr>The HTML for a table before it’s formatted</vt:lpstr>
      <vt:lpstr>The table in a web browser  with no CSS formatting</vt:lpstr>
      <vt:lpstr>A table with a header, body, and footer</vt:lpstr>
      <vt:lpstr>The table with a header and footer</vt:lpstr>
      <vt:lpstr>Common properties for formatting table, tr, th, and td elements</vt:lpstr>
      <vt:lpstr>The CSS for the table</vt:lpstr>
      <vt:lpstr>The formatted table</vt:lpstr>
      <vt:lpstr>The table without collapsed borders</vt:lpstr>
      <vt:lpstr>The CSS structural pseudo-class selectors</vt:lpstr>
      <vt:lpstr>CSS for table formatting without using classes</vt:lpstr>
      <vt:lpstr>The table formatted with structural pseudo-classes</vt:lpstr>
      <vt:lpstr>A table within a figure</vt:lpstr>
      <vt:lpstr>The HTML for the figure and figcaption elements</vt:lpstr>
      <vt:lpstr>The CSS for the figure and figcaption elements</vt:lpstr>
      <vt:lpstr>A table with merged cells</vt:lpstr>
      <vt:lpstr>The critical HTML for the table</vt:lpstr>
      <vt:lpstr>The CSS for the merged cells</vt:lpstr>
      <vt:lpstr>A table that provides for accessibility</vt:lpstr>
      <vt:lpstr>A table after it’s reformatted for smaller screens</vt:lpstr>
      <vt:lpstr>The media query for the table</vt:lpstr>
      <vt:lpstr>Short 12-1 Enhance a table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6</cp:revision>
  <cp:lastPrinted>2016-01-14T23:03:16Z</cp:lastPrinted>
  <dcterms:created xsi:type="dcterms:W3CDTF">2021-11-03T16:09:12Z</dcterms:created>
  <dcterms:modified xsi:type="dcterms:W3CDTF">2021-11-03T18:19:36Z</dcterms:modified>
</cp:coreProperties>
</file>