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0" y="2209800"/>
            <a:ext cx="4572000" cy="2971800"/>
          </a:xfrm>
        </p:spPr>
        <p:txBody>
          <a:bodyPr/>
          <a:lstStyle/>
          <a:p>
            <a:r>
              <a:rPr lang="en-US" dirty="0"/>
              <a:t>How to work with forms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515BE8-F0A5-4FE1-B8F0-79111F9A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text fields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3DA559-3C2B-48A1-AF5A-B40101B41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Username:&lt;input type="text" id="username"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autofocus&gt;&lt;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Password:&lt;input type="password"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id="password"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="6"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placeholder="Enter your password"&gt;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Hidden:&lt;input type="hidden" id="productid"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value="widget"&gt;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fields in a web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25 in textbook ">
            <a:extLst>
              <a:ext uri="{FF2B5EF4-FFF2-40B4-BE49-F238E27FC236}">
                <a16:creationId xmlns:a16="http://schemas.microsoft.com/office/drawing/2014/main" id="{64B4994B-10D5-4E23-8CD7-837AE04D23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075034"/>
            <a:ext cx="5303980" cy="16399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BB60-4022-466C-9536-792739F8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D0DB-01A8-4C8B-AE44-1577D41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EDCD-87FE-44ED-BECE-A69D717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FB53E-FBE1-4B03-AD63-1C7E8D1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text area with default text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368DF5-D2D8-425E-8CFF-D1C48A2EF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Comments:&lt;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id="comments"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placeholder="If you have any comments,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please enter them here."&gt;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text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5em;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25em;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area in a web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25 in textbook ">
            <a:extLst>
              <a:ext uri="{FF2B5EF4-FFF2-40B4-BE49-F238E27FC236}">
                <a16:creationId xmlns:a16="http://schemas.microsoft.com/office/drawing/2014/main" id="{850F463F-3A54-4640-9EF9-DAD598AD9E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700390"/>
            <a:ext cx="6096000" cy="1635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5000-42A1-4B77-B4D8-37417E6A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0E2F-F9F7-44A7-9690-D215E17D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CAEE-30D2-4F5E-8093-2E4CBB0B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1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1C56-D8D4-45C6-B762-EC10C7A7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with label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20E7-CD96-4217-AD6E-89C9E192A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Crust:&lt;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id="crust1" value="thin"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for="crust1"&gt;Thin Crust&lt;/label&gt;&lt;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value="deep"&gt;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for="crust2"&gt;Deep Dish&lt;/label&gt;&lt;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value="hand"&gt;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for="crust3"&gt;Hand Tossed&lt;/label&gt;&lt;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Toppings:&lt;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name="topping1" id="topping1"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value="pepperoni"&gt;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for="topping1"&gt;Pepperoni&lt;/label&gt;&lt;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name="topping2" id="topping2"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value="mushrooms"&gt;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for="topping2"&gt;Mushrooms&lt;/label&gt;&lt;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name="topping3" id="topping3"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value="Black Olives"&gt;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for="topping3"&gt;Black Olives&lt;/label&gt;&lt;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949F-3613-4004-9CE6-797FD6A8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0688-8521-460B-BE48-67F73BAB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C7C0-F786-43B7-AF20-F38BE7A0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C96D9E-8661-4BC4-95B7-9F207FD3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 buttons and check boxes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9" name="Content Placeholder 8" descr="Refer to page 427 in textbook ">
            <a:extLst>
              <a:ext uri="{FF2B5EF4-FFF2-40B4-BE49-F238E27FC236}">
                <a16:creationId xmlns:a16="http://schemas.microsoft.com/office/drawing/2014/main" id="{9B06ABAA-AE74-4DD7-9201-6EC8A80068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429286"/>
            <a:ext cx="5257800" cy="27112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CE65-32D6-4896-863D-FB7FD4D6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82AF-C8E7-49E7-8414-000A2EA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1992-0F69-4DAE-98CA-9E06859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6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C76F-404E-42EB-9782-12743796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labels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radio buttons and check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EC70-13BA-4DE4-A044-892F529BB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labels with radio buttons and check boxes so the user can click on the label to select the control that the label is associated with.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also helps assistive devices.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19A9-DA0D-4CA7-93ED-F9EA9E9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23D2-763F-4844-8B6D-71A17EC2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D264-7EAF-4066-903B-46887F0D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1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B520-6D1C-473A-B0E8-856F597D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3657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drop-down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4103-9E37-41D5-8951-491688B23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style_and_size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New Yorker"&gt;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Chicago"&gt;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A6B-1BC4-442D-B6F7-75EC6550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ED8A-0975-4828-92C2-ED9BAF55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793F-3F94-4A31-A128-E453AE9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1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D93626-BE29-442E-BA71-ED51A183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3657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drop-down list in a web browser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clicks on the arrow</a:t>
            </a:r>
            <a:endParaRPr lang="en-US" dirty="0"/>
          </a:p>
        </p:txBody>
      </p:sp>
      <p:pic>
        <p:nvPicPr>
          <p:cNvPr id="9" name="Content Placeholder 8" descr="Refer to page 429 in textbook ">
            <a:extLst>
              <a:ext uri="{FF2B5EF4-FFF2-40B4-BE49-F238E27FC236}">
                <a16:creationId xmlns:a16="http://schemas.microsoft.com/office/drawing/2014/main" id="{751E13F4-C11B-41E5-9153-2E6B54A159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71335"/>
            <a:ext cx="2362200" cy="32270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DDA3-98A7-43CA-B3EB-4AF1464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FA1C-03F1-4806-86D9-89F168AD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7118-07EC-445F-9C30-E92892EC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6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7BC1F2-2124-40DB-8F87-16950B46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3657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list box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CCD70B-3ADE-4904-BEF5-345379660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id="toppings" size="4" multiple&gt;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&lt;option value="pepperoni"&gt;Pepperoni&lt;/option&gt;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&lt;option value="sausage" selected&gt;Sausage&lt;/option&gt;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&lt;option value="mushrooms"&gt;Mushrooms&lt;/option&gt;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&lt;option value="olives"&gt;Black olives&lt;/option&gt;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3657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box in a web browser with a scroll bar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29 in textbook ">
            <a:extLst>
              <a:ext uri="{FF2B5EF4-FFF2-40B4-BE49-F238E27FC236}">
                <a16:creationId xmlns:a16="http://schemas.microsoft.com/office/drawing/2014/main" id="{0C68A5E0-5000-4CAF-B278-EBDDF525AA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3572104"/>
            <a:ext cx="2438401" cy="17705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9A95-AF72-418D-9F1A-1B48AE14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1C28-1CA7-4BCB-95E5-BA92E7AA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D7F4-DA19-48A8-9807-59DFE30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6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0C32E7-DA40-406B-8A25-F5481346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code that uses the number, email,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273805-7F75-4F0A-868A-5F8360DFF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survey.php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for="investment"&gt;Monthly investment: 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type="number"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id="investment"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min="100" max="1000" step="100"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value="300"&gt;&lt;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for="email"&gt;Your email 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id="email" required&gt;&lt;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for="link"&gt;Your website:&lt;/label&gt;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id="link" list="links"&gt;&lt;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for="phone"&gt;Your phone number:&lt;/label&gt;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id="phone" required&gt;&lt;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value="Submit Survey"&gt;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B8D7-7CC6-4834-9FBF-11E3556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C852-55D6-4F35-9225-2223A736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21465-E7C0-4B51-A002-329865B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AB6761-57DF-49C1-9469-C44D12D1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</a:t>
            </a:r>
            <a:endParaRPr lang="en-US" dirty="0"/>
          </a:p>
        </p:txBody>
      </p:sp>
      <p:pic>
        <p:nvPicPr>
          <p:cNvPr id="9" name="Content Placeholder 8" descr="Refer to page 431 in textbook ">
            <a:extLst>
              <a:ext uri="{FF2B5EF4-FFF2-40B4-BE49-F238E27FC236}">
                <a16:creationId xmlns:a16="http://schemas.microsoft.com/office/drawing/2014/main" id="{E7B4005B-0507-40E5-91DD-0E05F6599A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00700"/>
            <a:ext cx="5257800" cy="2628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A24-B188-47E7-A4B9-F66C9BD0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41343-D3AC-4425-9FBB-146591B9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3825-FED0-4B5A-8996-EB46E7F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7B51-1396-4758-8BF8-2FEDFFC7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C762-A08D-4A2D-8620-81BA0B8F0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a form that includes any of the form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CSS to format a form and its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HTML attributes and CSS selectors for validating the data that gets entered into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 HTML form to add a search function to a website.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81A6-ECF1-4801-AE7A-7B3688ED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C713-B566-4D36-859F-2D56705D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84F7-80E8-4F69-9C4B-F591D8E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9F38-6068-430E-98F6-25C7F2C8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date and time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79175-014C-4390-BE13-939F89BB4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and time:&amp;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type="datetime" name="datetime"&gt;&lt;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date and time:&amp;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type="datetime-local"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datetimelocal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Month:&amp;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type="month" id="month"&gt;&lt;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Week:&amp;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type="week" id="week"&gt;&lt;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Time:&amp;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type="time" id="time"&gt;&lt;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type="date" id="date"&gt;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2483-899E-4F60-A9CE-A2D8DC55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8E4A-4F18-4D2E-B23C-8341E08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028-0492-4296-9AB1-4BDE3558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5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7DB4CA-F592-4C09-B422-D2DAFB7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in Chrome</a:t>
            </a:r>
            <a:endParaRPr lang="en-US" dirty="0"/>
          </a:p>
        </p:txBody>
      </p:sp>
      <p:pic>
        <p:nvPicPr>
          <p:cNvPr id="9" name="Content Placeholder 8" descr="Refer to page 433 in textbook ">
            <a:extLst>
              <a:ext uri="{FF2B5EF4-FFF2-40B4-BE49-F238E27FC236}">
                <a16:creationId xmlns:a16="http://schemas.microsoft.com/office/drawing/2014/main" id="{7646721D-581C-4ECD-8747-1F57C01B6A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88308"/>
            <a:ext cx="4212701" cy="47552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8F31-DC65-47F3-8DBF-6F2F26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E2DE-3736-4D82-930D-1B387A2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C025-B102-4350-A544-FE17B930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2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E5EC-184D-468E-A0DD-50B67665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Label, text box, and button controls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aligned on a form</a:t>
            </a:r>
            <a:endParaRPr lang="en-US" dirty="0"/>
          </a:p>
        </p:txBody>
      </p:sp>
      <p:pic>
        <p:nvPicPr>
          <p:cNvPr id="8" name="Content Placeholder 7" descr="Refer to page 435 in textbook ">
            <a:extLst>
              <a:ext uri="{FF2B5EF4-FFF2-40B4-BE49-F238E27FC236}">
                <a16:creationId xmlns:a16="http://schemas.microsoft.com/office/drawing/2014/main" id="{2F2AEB05-E296-4991-8B82-F4C4AB6542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35356"/>
            <a:ext cx="5638800" cy="27586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40A9-4823-4165-BB96-92CDD54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4ADD-2157-4AF5-8508-E661DA03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87E7-9FF8-49C7-AE01-B9C4F49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0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73D6-2CD9-4729-BCCC-116DAA72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05C1-0A63-4976-B209-68D6B40D3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"&gt;Last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for="address"&gt;Address:&lt;/label&gt;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id="address"&gt;&lt;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for="city"&gt;City:&lt;/label&gt;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id="city"&gt;&lt;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for="state"&gt;State:&lt;/label&gt;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id="state"&gt;&lt;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for="zip"&gt;Zip code:&lt;/label&gt;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id="zip"&gt;&lt;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id="button" value="Register"&gt;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type="reset" name="reset" id="reset"&gt;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6A57-4EE5-4CCC-AF73-824C1EF4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72A8-F537-4503-A0A5-F1061094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88F4-CE26-4C7F-95AA-D1C8DBD5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8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648-7364-42A1-B252-B7CF3A07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184B-99E5-4247-A824-899284E6D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7em;}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F04A-149F-4FA0-86CB-9D17370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C65F-A49F-40C7-BB09-D637FAA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0245-E77D-428E-9CAA-4F13B88A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8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3438-DD83-4816-BB59-0FC416BC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legend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B2F2-847D-4D14-B1D4-CB1F00109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id="order" action="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order.php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&lt;legend&gt;Crust&lt;/legend&gt;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value="thin"&gt;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for="crust1"&gt;Thin Crust&lt;/label&gt;&lt;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value="deep"&gt;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for="crust2"&gt;Deep Dish&lt;/label&gt;&lt;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&lt;legend&gt;Toppings&lt;/legend&gt;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type="checkbox" name="topping1" id="topping1"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value="pepperoni"&gt;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for="topping1"&gt;Pepperoni&lt;/label&gt;&lt;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F4CF5-7D6E-47A4-B980-4350639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4209-B23A-412E-9CA5-955BE3AB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94E0-36F2-4585-846C-03DAF661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04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E6BBB-0F09-4E7B-BDFD-1B293848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web browser</a:t>
            </a:r>
            <a:endParaRPr lang="en-US" dirty="0"/>
          </a:p>
        </p:txBody>
      </p:sp>
      <p:pic>
        <p:nvPicPr>
          <p:cNvPr id="9" name="Content Placeholder 8" descr="Refer to page 437 in textbook ">
            <a:extLst>
              <a:ext uri="{FF2B5EF4-FFF2-40B4-BE49-F238E27FC236}">
                <a16:creationId xmlns:a16="http://schemas.microsoft.com/office/drawing/2014/main" id="{63AC9C34-178A-4ADA-AEB5-FADB8C8A14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37226"/>
            <a:ext cx="6172200" cy="30553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8E7D-57E8-4F1F-859E-7B888C02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0F84-1A02-4BEE-B45D-700B1DB1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78D0-F761-4C71-8CE3-D28D06DC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4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0328FA-7522-45A3-9F09-6D3D68DC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labels with access keys</a:t>
            </a:r>
            <a:endParaRPr lang="en-US" dirty="0"/>
          </a:p>
        </p:txBody>
      </p:sp>
      <p:pic>
        <p:nvPicPr>
          <p:cNvPr id="10" name="Content Placeholder 9" descr="Refer to page 439 in textbook ">
            <a:extLst>
              <a:ext uri="{FF2B5EF4-FFF2-40B4-BE49-F238E27FC236}">
                <a16:creationId xmlns:a16="http://schemas.microsoft.com/office/drawing/2014/main" id="{A0616E26-DA32-43C6-B8F5-6E3E8AB56F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219200"/>
            <a:ext cx="6323419" cy="1295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26C198-C14A-4373-8D87-D4B682EFAF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32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controls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"&gt;&lt;u&gt;F&lt;/u&gt;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"&gt;&lt;u&gt;L&lt;/u&gt;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for="email"&gt;&lt;u&gt;E&lt;/u&gt;mail:&lt;/label&gt;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id="email"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A8B2-6D48-42EC-9C58-BE024DDC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F50-5D76-4B52-B4C3-F0360E83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A6DA-711A-4286-A02C-0F2DBA4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2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F546-F761-460E-9754-AF55B0E7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define the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C45E-67E2-4388-93D7-E90FBC8C2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="F"&gt;&lt;u&gt;F&lt;/u&gt;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="L"&gt;&lt;u&gt;L&lt;/u&gt;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="E"&gt;&lt;u&gt;E&lt;/u&gt;mail:&lt;/label&gt;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id="email"&gt;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8449-958E-4200-BA9A-E2F7D463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5F4B-C7F3-4964-AD3F-2F9FDC27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E6BC-1F2C-405E-8634-189DF00D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CBE-DCA9-4311-B8E4-EE3B71DB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tab order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8C22A-EF45-4908-A19A-9EA0C6539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 a proper tab order and providing access keys improves the accessibility for users who can’t use a mouse.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925-54FD-487B-9E5A-7E3DCA6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F2E6-E2C6-4EC1-8378-CE845F8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C65E-FFF1-4AEA-B3B9-E495DC0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F0A0-F58D-418A-95B3-C3E2C4C5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4B01-24D2-40AE-B152-C35BFB1B4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HTML form for initiating client-side processing or submitting data to a web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get and post methods that can be used to submit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any of the form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tab order and access keys.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 attributes: autocomplete, required, and pattern.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regular expressions.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form that provides a search function for a website.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list control.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C752-0807-4086-8819-1D6E3E7A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9837-C757-41C2-9D0B-9753FE34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23F5-4642-4C9C-8B8E-ABBAE54E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61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4B1-990A-41BE-8E79-4CD2C9B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attributes 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52F4-EF81-4F03-95CF-98950A70E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formnovalidate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DEDE-8D04-4D7E-A766-90687912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99FA-7FE9-47D7-8231-8101C787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CAE6-D3EE-4B76-B8F8-595A5EE9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7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C393-CE1C-49A0-B0CC-2F4CCF0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validation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64A3-8FFD-4A72-B820-D478ED69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&lt;input type="text" name="name" required&gt;&lt;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Address: &lt;input type="text" name="address"&gt;&lt;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    &lt;input type="text" name="zip" required&gt;&lt;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  &lt;input type="text" name="phone" 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autocomplete="off"&gt;&lt;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name="submit" value="Submit Survey"&gt;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92A7-E965-468D-A3FA-898D3EAF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AFEB-7484-4E29-ABE5-D582FC1E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037B-1111-4CE4-919A-4163585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1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605AB8-B3F5-4318-8A2C-EA5470C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and highlighting in Chrome</a:t>
            </a:r>
            <a:endParaRPr lang="en-US" dirty="0"/>
          </a:p>
        </p:txBody>
      </p:sp>
      <p:pic>
        <p:nvPicPr>
          <p:cNvPr id="9" name="Content Placeholder 8" descr="Refer to page 441 in textbook ">
            <a:extLst>
              <a:ext uri="{FF2B5EF4-FFF2-40B4-BE49-F238E27FC236}">
                <a16:creationId xmlns:a16="http://schemas.microsoft.com/office/drawing/2014/main" id="{F2345874-11F3-4AD9-AC46-D00A9D2AA7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814" y="1219200"/>
            <a:ext cx="6395258" cy="20179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D73E-A7EE-4BB8-8E06-F7804096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A00F-1114-4E28-8FED-08AE5E4F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3831-3788-4DD7-ADD4-1F3371B2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63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3D0ED9-41DB-4DF6-9435-0F06A436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pseudo-classes for required, valid,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invalid fields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350E64-1E85-468A-8C4E-56BDC9BB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:valid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:invalid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D645-2BC3-425C-BF27-36E81FB8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18C0-AB21-4318-9FB1-9223D344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45D5-899F-4062-A65E-60B793D7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76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2E55ED-75E9-465D-A726-3893DE55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regular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C95C53-388C-4F53-A449-9CF90F14BC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&lt;input type="text" id="name"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required autofocus&gt;&lt;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&lt;input type="text" id="zip" required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pattern="\d{5}([\-]\d{4})?"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title="Must be 99999 or 99999-9999"&gt;&lt;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&lt;input type="text" id="phone" required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pattern="\d{3}[\-]\d{3}[\-]\d{4}"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title="Must be 999-999-9999"&gt;&lt;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id="submit" value="Submit Survey"&gt;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43 in textbook ">
            <a:extLst>
              <a:ext uri="{FF2B5EF4-FFF2-40B4-BE49-F238E27FC236}">
                <a16:creationId xmlns:a16="http://schemas.microsoft.com/office/drawing/2014/main" id="{4847900A-BA68-4623-953C-8B16459307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88705"/>
            <a:ext cx="5181600" cy="20310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1C99-47C7-4A8C-9BCC-669BC947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E5CC-80D7-4A60-8A69-A056F9EF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A761-F0AF-4F4C-A79E-9C97D16C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03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58F0F1-870D-4FE0-837A-C9D2080D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Chrome that uses HTML validation</a:t>
            </a:r>
            <a:endParaRPr lang="en-US" dirty="0"/>
          </a:p>
        </p:txBody>
      </p:sp>
      <p:pic>
        <p:nvPicPr>
          <p:cNvPr id="9" name="Content Placeholder 8" descr="Refer to page 445 in textbook ">
            <a:extLst>
              <a:ext uri="{FF2B5EF4-FFF2-40B4-BE49-F238E27FC236}">
                <a16:creationId xmlns:a16="http://schemas.microsoft.com/office/drawing/2014/main" id="{D35F598B-472D-40D2-80C5-E9285073ED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474577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099C-BC87-40E7-8318-FD9E7F42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3EC5-16E8-47F6-939B-88450BC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8E2A-BF71-4596-ABFF-C8671B2A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467F-AB91-403B-AD6C-DED6080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CB38-66FE-46BD-859F-4B82580AB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action="register_account.html" method="get"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&lt;legend&gt;Registration Information&lt;/legend&gt;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for="email"&gt;E-Mail:&lt;/label&gt;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 id="email"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for="password"&gt;Password:&lt;/label&gt;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name="password" id="password"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placeholder="At least 6 letters or numbers"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pattern="[a-zA-Z0-9]{6,}"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at least 6 alphanumeric characters"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for="verify"&gt;Verify Password:&lt;/label&gt;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name="verify"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id="verify" required&gt;&lt;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B6CD-7ACB-4FEC-860C-2AC938D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A1DF-1E49-4F33-8572-07734727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0B11-57CD-4DC1-9F06-DDC26285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D74-41B6-4630-BD33-9E08C43E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CD39-EB27-4F01-A838-6797AEC85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 Information&lt;/legend&gt;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for="state"&gt;State:&lt;/label&gt;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name="state" id="state"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placeholder="2-character code"&gt;&lt;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for="zip"&gt;ZIP Code:&lt;/label&gt;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name="zip" id="zip"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placeholder="5 or 9 digits"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pattern="^\d{5}(-\d{4})?$"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title="Either 5 or 9 digits"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for="phone"&gt;Phone Number:&lt;/label&gt;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name="phone" id="phone"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placeholder="999-999-9999"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pattern="\d{3}[\-]\d{3}[\-]\d{4}"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999-999-999 format"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8A57-09ED-4EF7-AA66-07FF9AA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56A5-EAEB-4354-B9FF-62CD37F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CB8C-C939-458D-80F8-540A530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4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DC8-6754-42C8-B1A9-2FE27D49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0471-2FFD-496D-85BB-9FB5E3B17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&lt;legend&gt;Membership Information&lt;/legend&gt;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"&gt;Membership Type:&lt;/label&gt;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name="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value="j"&gt;Junior&lt;/option&gt;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value="r"&gt;Regular&lt;/option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value="c"&gt;Charter&lt;/option&gt;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"&gt;Starting Date:&lt;/label&gt;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type="date"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for="tickets"&gt;Tickets for Guests:&lt;/label&gt;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type="number"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name="tickets" id="tickets"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value="2" min="1" max="4"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placeholder="from 1 to 4"&gt;&lt;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id="buttons"&gt;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&lt;legend&gt;Submit Your Membership&lt;/legend&gt;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id="submit" value="Submit"&gt;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type="reset" id="reset" value="Reset Fields"&gt;&lt;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2C85-040D-4FE8-A637-19D66CB4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A69C-B63E-4FAC-B4CB-4674DB1E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23BA-84E8-4EFA-BFEE-AED32D3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0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7E7F-2D92-4B83-837C-A750C3B3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48CD-BD0C-41D2-8566-85F8C9658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#931420;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85%;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label, input, select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12em;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555-F3BB-49F7-A2B4-A57F7FF0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A51B-B696-4CF0-9F9D-98F2F64D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C44C-7756-47C7-868F-499A999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803C-E0A2-4E66-8DBA-FE482F2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form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AA95-7F5E-432F-BB30-8D0534674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common to most input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3909-78A2-4DAD-9E89-A550284A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7263-E63E-4704-8FB2-E29238D2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7A47-ACE8-42B0-B757-B4FFFF86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28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17FE-1930-40AC-A6CE-6CC04846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form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F781-EB7E-408E-AD1B-7086489CD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 select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.5em;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input:required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solid red;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input:valid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input:invalid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none;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#buttons input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C604-3074-4A49-B583-3FBDE340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53D2-C628-4FDE-BF7B-6397D2E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C4A0-FAC3-49B2-B1A1-B4BAED49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41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84408E-7EB1-4097-9355-0A48C60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control in the Chrome browser</a:t>
            </a:r>
            <a:endParaRPr lang="en-US" dirty="0"/>
          </a:p>
        </p:txBody>
      </p:sp>
      <p:pic>
        <p:nvPicPr>
          <p:cNvPr id="9" name="Content Placeholder 8" descr="Refer to page 451 in textbook ">
            <a:extLst>
              <a:ext uri="{FF2B5EF4-FFF2-40B4-BE49-F238E27FC236}">
                <a16:creationId xmlns:a16="http://schemas.microsoft.com/office/drawing/2014/main" id="{AF35D601-3BE0-4E0B-9D36-16C28F13EE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06941"/>
            <a:ext cx="6389162" cy="7742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FDA2-00B0-4002-A978-974B8B89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92D6-9CAC-4E0A-BF70-25463DE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6B13-48C3-4AB7-99AB-AC832D5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98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52D9FA-B981-4821-8441-B4459C40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of the search when Google is used</a:t>
            </a:r>
            <a:endParaRPr lang="en-US" dirty="0"/>
          </a:p>
        </p:txBody>
      </p:sp>
      <p:pic>
        <p:nvPicPr>
          <p:cNvPr id="9" name="Content Placeholder 8" descr="Refer to page 451 in textbook ">
            <a:extLst>
              <a:ext uri="{FF2B5EF4-FFF2-40B4-BE49-F238E27FC236}">
                <a16:creationId xmlns:a16="http://schemas.microsoft.com/office/drawing/2014/main" id="{209CB7CB-8215-4266-A819-41B63324F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6758" y="1232715"/>
            <a:ext cx="7230483" cy="46211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47D8-8A84-4D8E-97EE-D99A3EE4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27DF-854A-4A50-A29D-7A14472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C4A-24D2-45A7-8E4F-B7D5520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16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6DF3-13C3-472E-ADB3-D8A13764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using the Google search engine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866C-3F3F-4F90-9A46-C81CE44F0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method="get" action="http://www.google.com/search"&gt;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type="search"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name="q" size="30"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="255"&gt;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name="domains"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="http://www.murach.com"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"http://www.murach.com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type="submit" id="search" value="Search"&gt;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80A3-5ED1-438B-90B4-3B5EF1B5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7A7D-4615-4444-91CF-B1ECC66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D196-F8BC-4368-AA79-38CE91EA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5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68EC8A-6CA5-4A88-8987-73BB95F6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file upload control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accepts JPEG and GIF images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129126-7745-460A-8E94-7E191660D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upload_form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sendemail.php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="multipart/form-data"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Attach an image:&lt;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type="file"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accept="image/jpeg, image/gif"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 upload control in the Chrome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53 in textbook ">
            <a:extLst>
              <a:ext uri="{FF2B5EF4-FFF2-40B4-BE49-F238E27FC236}">
                <a16:creationId xmlns:a16="http://schemas.microsoft.com/office/drawing/2014/main" id="{67DE3203-C543-4EE7-B25B-FCD48C5B4C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3751984"/>
            <a:ext cx="5562601" cy="1187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F033-6011-47C0-963A-FB574F6D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6264-4E23-4A31-9AE1-639348DB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E6F2-227F-45B6-A727-2D90DCC7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7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79086-7DE8-4C98-89EA-846222B4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Windows dialog box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Choose File is clicked</a:t>
            </a:r>
            <a:endParaRPr lang="en-US" dirty="0"/>
          </a:p>
        </p:txBody>
      </p:sp>
      <p:pic>
        <p:nvPicPr>
          <p:cNvPr id="9" name="Content Placeholder 8" descr="Refer to page 453 in textbook ">
            <a:extLst>
              <a:ext uri="{FF2B5EF4-FFF2-40B4-BE49-F238E27FC236}">
                <a16:creationId xmlns:a16="http://schemas.microsoft.com/office/drawing/2014/main" id="{A5651829-BC85-4BEB-9F8C-F141B427EE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43855"/>
            <a:ext cx="7139035" cy="36091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B59A-A8F9-4976-8DFC-417E8B0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395F-45EB-48B0-85BA-99ECC013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5B9B-3396-4D86-8797-EA01390B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8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E438F4-34ED-448E-9745-935ACE6E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color control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359AA-16CD-47FA-BD49-B36AB13ED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Choose your first background color: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type="color" id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value="#facd8a"&gt;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color control in Chrome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55 in textbook ">
            <a:extLst>
              <a:ext uri="{FF2B5EF4-FFF2-40B4-BE49-F238E27FC236}">
                <a16:creationId xmlns:a16="http://schemas.microsoft.com/office/drawing/2014/main" id="{DDE3AA8A-CBE3-42E6-8528-DCD4E68B76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3551440" cy="2975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09F8-16A9-4EEE-9793-314D092E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BF38-7D74-4991-B919-6054CE61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2950-2745-477B-80D4-2116567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32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44D08B-99DD-44D9-95C6-9D4B2C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range control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1CA830-85D5-483A-AE1D-4DBE7F0CA4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for="book"&gt;Rate the book from 1 to 5: &lt;/label&gt;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type="range" id="book"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min="1" max="5" step="1"&gt;&lt;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range control in Chrome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55 in textbook ">
            <a:extLst>
              <a:ext uri="{FF2B5EF4-FFF2-40B4-BE49-F238E27FC236}">
                <a16:creationId xmlns:a16="http://schemas.microsoft.com/office/drawing/2014/main" id="{234F8758-1749-4DAF-9526-185681CFEA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045" y="2560265"/>
            <a:ext cx="6224555" cy="6401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FE60-BEE2-43C1-9B3F-64B0D37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5229-850A-4FE8-9C80-227CD7FD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9F50-D4E3-43F5-ACEC-004B1384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99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1D0A97-591C-475A-8875-E09C94A8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progress and meter controls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0D83E1-93EB-4EA4-AC69-7DF2F00525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onload="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&lt;p&gt;Progress bar set by JavaScript on page load: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&lt;progress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value="0"&gt;&lt;/progress&gt;&lt;/p&gt;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&lt;p&gt;Meter set by JavaScript on page load: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&lt;meter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meterBar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value="0"&gt;&lt;/meter&gt;&lt;/p&gt;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progress and meter controls in Chrome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55 in textbook ">
            <a:extLst>
              <a:ext uri="{FF2B5EF4-FFF2-40B4-BE49-F238E27FC236}">
                <a16:creationId xmlns:a16="http://schemas.microsoft.com/office/drawing/2014/main" id="{14EE1163-366F-4D68-B9A8-8DF9173CCB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858693"/>
            <a:ext cx="6596444" cy="8657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FFB0-1660-4EA7-BAFA-C6DDD1EB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348B-DB4F-4D78-A886-A48D1CB2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57FA-D0E2-4451-962C-DB2EB69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19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B92F-4900-4421-8176-03F543A3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202-0594-417C-B59B-D9AF34369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for="link"&gt;What is your preferred search engine: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name="link" id="link" list="links"&gt;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id="links"&gt;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value="http://www.google.com/"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label="Google"&gt;&lt;/option&gt;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value="http://www.yahoo.com/"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label="Yahoo"&gt;&lt;/option&gt;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3651-BCA9-4AB9-BECD-C676706B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DE2E-ADF1-4022-ABCB-B057BA85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3875-1F12-4C4E-8A91-42E7BB0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328-F41D-44A3-8E86-0A85A5A2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6AB5-67B8-4BC3-8EF8-BE07CBE3C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&lt;p&gt;Please enter your e-mail address to subscribe to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&lt;p&gt;E-Mail: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id="email"&gt;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type="submit" id="submit"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E778-5D1D-49D2-8A8C-672CA5F9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0042-1394-44D8-91A9-62D973F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D0ED-6961-4ADD-A790-47430E5A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62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F69F6E-42D8-455A-99EE-871C09FB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Chrome</a:t>
            </a:r>
            <a:endParaRPr lang="en-US" dirty="0"/>
          </a:p>
        </p:txBody>
      </p:sp>
      <p:pic>
        <p:nvPicPr>
          <p:cNvPr id="9" name="Content Placeholder 8" descr="Refer to page 457 in textbook ">
            <a:extLst>
              <a:ext uri="{FF2B5EF4-FFF2-40B4-BE49-F238E27FC236}">
                <a16:creationId xmlns:a16="http://schemas.microsoft.com/office/drawing/2014/main" id="{762681A8-6E5B-4D7F-A95F-210F6B21F7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209864"/>
            <a:ext cx="6172201" cy="24314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7992-3B8E-4DE4-839B-62FBE322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54D8-D12E-495E-AD68-5C7A0B9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274D-DD91-40B4-A47A-6C35A09F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57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A68D-7D3B-4972-9F88-982139EA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an output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78DF0-036B-458F-928B-D30087A81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&lt;p&gt;Enter numbers in both fields and click the Calculate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button.&lt;/p&gt;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="return false"&gt;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name="x" type="number" min="100" step="5"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name="y" type="number" min="100" step="5"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type="button" value="Calculate"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onclick="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Total: &lt;output name="result" for="x y"&gt;&lt;/output&gt;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4C21-B080-4051-8AC9-CF17D7C0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5C11-3259-48E1-AF4B-D859A87A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56DD-585A-4711-8413-6881309D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4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5B0348-514F-42B9-9A38-9AEF2693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 with a border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around the output element</a:t>
            </a:r>
            <a:endParaRPr lang="en-US" dirty="0"/>
          </a:p>
        </p:txBody>
      </p:sp>
      <p:pic>
        <p:nvPicPr>
          <p:cNvPr id="9" name="Content Placeholder 8" descr="Refer to page 457 in textbook ">
            <a:extLst>
              <a:ext uri="{FF2B5EF4-FFF2-40B4-BE49-F238E27FC236}">
                <a16:creationId xmlns:a16="http://schemas.microsoft.com/office/drawing/2014/main" id="{E59A79BD-9D99-4C8C-9968-08AA10415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71600"/>
            <a:ext cx="6360418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F524-AAC8-44F7-B050-C5B632EE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6014-CFF2-4CE6-8CF2-F3CC61C9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4E3E-1331-4817-AC11-4826F903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46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C98DAF-98EB-4BCE-BD03-C8B76DBD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13-1	Create a form</a:t>
            </a:r>
            <a:endParaRPr lang="en-US" dirty="0"/>
          </a:p>
        </p:txBody>
      </p:sp>
      <p:pic>
        <p:nvPicPr>
          <p:cNvPr id="9" name="Content Placeholder 8" descr="Read the exercise description">
            <a:extLst>
              <a:ext uri="{FF2B5EF4-FFF2-40B4-BE49-F238E27FC236}">
                <a16:creationId xmlns:a16="http://schemas.microsoft.com/office/drawing/2014/main" id="{F2E841D9-BCC6-46D2-B440-D93BAA6F73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1274" y="1143000"/>
            <a:ext cx="599772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2B75-8114-4F04-BD73-37891B69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1B1E-D851-41FE-A537-BA5EDA2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1A61-9DF8-45BF-B269-9CD81BEB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11C19B-A58B-4FC1-B82B-AEE606A6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a web browser</a:t>
            </a:r>
            <a:endParaRPr lang="en-US" dirty="0"/>
          </a:p>
        </p:txBody>
      </p:sp>
      <p:pic>
        <p:nvPicPr>
          <p:cNvPr id="10" name="Content Placeholder 9" descr="Refer to page 421 in textbook ">
            <a:extLst>
              <a:ext uri="{FF2B5EF4-FFF2-40B4-BE49-F238E27FC236}">
                <a16:creationId xmlns:a16="http://schemas.microsoft.com/office/drawing/2014/main" id="{58DC901C-9D30-472B-AD58-04B4891E39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31261"/>
            <a:ext cx="5562600" cy="140624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1E633B-EC20-46DC-A5DF-F7BF96911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71801"/>
            <a:ext cx="7391400" cy="2209799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when the form is submitted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get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subscribe.php?email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=zak%40modulemedia.com&amp;submit=Subscribe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71C3-9E41-4D19-8320-C7FEAE86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474F-34A8-45A3-848D-D430AF3E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7585-77CE-448E-8751-5483E947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9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0F2981-F33D-4B2C-9700-238CD278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input element for buttons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for the button element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5AA509-90E3-4F9D-A5EE-E5C7B4A8C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B212-E38E-4353-AD48-5E989A43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1C88-099E-4A06-A8F1-3BC64503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2477-4F95-4C3F-9696-4728FA1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D1788-E9A2-4337-B515-4DE8A931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buttons that are created by the input element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6E7D20-5F44-467A-A108-01B7EC7F5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id="message" value="Alert Me"&gt;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id="checkout" value="Checkout"&gt;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type="reset"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value="Reset"&gt;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type="image"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="images/submit.jpg"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alt="Submit button" width="114" height="42"&gt;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that is created by the button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="images/addtocart.png" width="30"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height="23" alt="Add to Cart"&gt;Add to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buttons in a web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23 in textbook ">
            <a:extLst>
              <a:ext uri="{FF2B5EF4-FFF2-40B4-BE49-F238E27FC236}">
                <a16:creationId xmlns:a16="http://schemas.microsoft.com/office/drawing/2014/main" id="{15157158-4EA3-4B30-BD38-5188668F41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957" y="4638956"/>
            <a:ext cx="6700085" cy="11522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3745-01A6-4084-874D-7CA63825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1DC7-778B-43C3-85B6-5CB2D411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4B01-AE36-4874-BBF5-CB627507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C262-7F47-46A9-B56E-C1CEF29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input element for text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20E5-62C3-42A4-91ED-0F312448D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3369-A709-4AB0-B516-CF24A54A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97B5-7AAC-46DA-BA8D-9AC68877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F317-6D9B-4A17-B761-2A27D7D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118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166</TotalTime>
  <Words>4855</Words>
  <Application>Microsoft Office PowerPoint</Application>
  <PresentationFormat>On-screen Show (4:3)</PresentationFormat>
  <Paragraphs>652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Objectives (continued)</vt:lpstr>
      <vt:lpstr>Attributes of the form element</vt:lpstr>
      <vt:lpstr>The HTML for a form</vt:lpstr>
      <vt:lpstr>The form in a web browser</vt:lpstr>
      <vt:lpstr>Attributes of the input element for buttons  and for the button element</vt:lpstr>
      <vt:lpstr>Four buttons that are created by the input element</vt:lpstr>
      <vt:lpstr>Attributes of the input element for text fields</vt:lpstr>
      <vt:lpstr>The HTML for text fields</vt:lpstr>
      <vt:lpstr>The HTML for a text area with default text</vt:lpstr>
      <vt:lpstr>The HTML for a form with label elements</vt:lpstr>
      <vt:lpstr>The radio buttons and check boxes  in a web browser</vt:lpstr>
      <vt:lpstr>Accessibility guideline for labels with radio buttons and check boxes</vt:lpstr>
      <vt:lpstr>The HTML for a drop-down list</vt:lpstr>
      <vt:lpstr>The drop-down list in a web browser when the user clicks on the arrow</vt:lpstr>
      <vt:lpstr>The HTML for a list box</vt:lpstr>
      <vt:lpstr>HTML code that uses the number, email, url,  and tel controls</vt:lpstr>
      <vt:lpstr>The form in Chrome</vt:lpstr>
      <vt:lpstr>HTML that uses the date and time controls</vt:lpstr>
      <vt:lpstr>The controls in Chrome</vt:lpstr>
      <vt:lpstr>Label, text box, and button controls  aligned on a form</vt:lpstr>
      <vt:lpstr>The HTML for the form</vt:lpstr>
      <vt:lpstr>The CSS for the controls</vt:lpstr>
      <vt:lpstr>HTML that uses fieldset and legend elements</vt:lpstr>
      <vt:lpstr>The elements in a web browser</vt:lpstr>
      <vt:lpstr>Three labels with access keys</vt:lpstr>
      <vt:lpstr>Another way to define the access keys</vt:lpstr>
      <vt:lpstr>Accessibility guideline for tab order  and access keys</vt:lpstr>
      <vt:lpstr>The HTML attributes for data validation</vt:lpstr>
      <vt:lpstr>HTML that uses the validation attributes</vt:lpstr>
      <vt:lpstr>The error message and highlighting in Chrome</vt:lpstr>
      <vt:lpstr>The CSS pseudo-classes for required, valid,  and invalid fields</vt:lpstr>
      <vt:lpstr>HTML that uses regular expressions</vt:lpstr>
      <vt:lpstr>A form in Chrome that uses HTML validation</vt:lpstr>
      <vt:lpstr>The HTML for the form (part 1)</vt:lpstr>
      <vt:lpstr>The HTML for the form (part 2)</vt:lpstr>
      <vt:lpstr>The HTML for the form (part 3)</vt:lpstr>
      <vt:lpstr>The CSS for the form</vt:lpstr>
      <vt:lpstr>The CSS for the form (continued)</vt:lpstr>
      <vt:lpstr>A search control in the Chrome browser</vt:lpstr>
      <vt:lpstr>The results of the search when Google is used</vt:lpstr>
      <vt:lpstr>The HTML for using the Google search engine</vt:lpstr>
      <vt:lpstr>The HTML for a file upload control  that accepts JPEG and GIF images</vt:lpstr>
      <vt:lpstr>The Windows dialog box  when Choose File is clicked</vt:lpstr>
      <vt:lpstr>The HTML for a color control</vt:lpstr>
      <vt:lpstr>The HTML for a range control</vt:lpstr>
      <vt:lpstr>The HTML for progress and meter controls</vt:lpstr>
      <vt:lpstr>The HTML for a datalist control </vt:lpstr>
      <vt:lpstr>The datalist in Chrome</vt:lpstr>
      <vt:lpstr>The HTML for an output control</vt:lpstr>
      <vt:lpstr>The form in Chrome with a border around the output element</vt:lpstr>
      <vt:lpstr>Short 13-1 Create a form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9</cp:revision>
  <cp:lastPrinted>2016-01-14T23:03:16Z</cp:lastPrinted>
  <dcterms:created xsi:type="dcterms:W3CDTF">2021-11-03T18:05:11Z</dcterms:created>
  <dcterms:modified xsi:type="dcterms:W3CDTF">2021-11-03T21:14:20Z</dcterms:modified>
</cp:coreProperties>
</file>